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85"/>
  </p:notesMasterIdLst>
  <p:handoutMasterIdLst>
    <p:handoutMasterId r:id="rId86"/>
  </p:handoutMasterIdLst>
  <p:sldIdLst>
    <p:sldId id="256" r:id="rId2"/>
    <p:sldId id="392" r:id="rId3"/>
    <p:sldId id="315" r:id="rId4"/>
    <p:sldId id="319" r:id="rId5"/>
    <p:sldId id="320" r:id="rId6"/>
    <p:sldId id="321" r:id="rId7"/>
    <p:sldId id="393" r:id="rId8"/>
    <p:sldId id="322" r:id="rId9"/>
    <p:sldId id="323" r:id="rId10"/>
    <p:sldId id="405" r:id="rId11"/>
    <p:sldId id="406" r:id="rId12"/>
    <p:sldId id="394" r:id="rId13"/>
    <p:sldId id="324" r:id="rId14"/>
    <p:sldId id="325" r:id="rId15"/>
    <p:sldId id="404" r:id="rId16"/>
    <p:sldId id="403" r:id="rId17"/>
    <p:sldId id="395" r:id="rId18"/>
    <p:sldId id="327" r:id="rId19"/>
    <p:sldId id="328" r:id="rId20"/>
    <p:sldId id="330" r:id="rId21"/>
    <p:sldId id="407" r:id="rId22"/>
    <p:sldId id="408" r:id="rId23"/>
    <p:sldId id="401" r:id="rId24"/>
    <p:sldId id="329" r:id="rId25"/>
    <p:sldId id="331" r:id="rId26"/>
    <p:sldId id="333" r:id="rId27"/>
    <p:sldId id="334" r:id="rId28"/>
    <p:sldId id="332" r:id="rId29"/>
    <p:sldId id="409" r:id="rId30"/>
    <p:sldId id="372" r:id="rId31"/>
    <p:sldId id="396" r:id="rId32"/>
    <p:sldId id="399" r:id="rId33"/>
    <p:sldId id="340" r:id="rId34"/>
    <p:sldId id="341" r:id="rId35"/>
    <p:sldId id="335" r:id="rId36"/>
    <p:sldId id="337" r:id="rId37"/>
    <p:sldId id="336" r:id="rId38"/>
    <p:sldId id="338" r:id="rId39"/>
    <p:sldId id="339" r:id="rId40"/>
    <p:sldId id="342" r:id="rId41"/>
    <p:sldId id="398" r:id="rId42"/>
    <p:sldId id="397" r:id="rId43"/>
    <p:sldId id="343" r:id="rId44"/>
    <p:sldId id="344" r:id="rId45"/>
    <p:sldId id="345" r:id="rId46"/>
    <p:sldId id="346" r:id="rId47"/>
    <p:sldId id="347" r:id="rId48"/>
    <p:sldId id="400" r:id="rId49"/>
    <p:sldId id="349" r:id="rId50"/>
    <p:sldId id="350" r:id="rId51"/>
    <p:sldId id="351" r:id="rId52"/>
    <p:sldId id="352" r:id="rId53"/>
    <p:sldId id="353" r:id="rId54"/>
    <p:sldId id="354" r:id="rId55"/>
    <p:sldId id="355" r:id="rId56"/>
    <p:sldId id="356" r:id="rId57"/>
    <p:sldId id="357" r:id="rId58"/>
    <p:sldId id="373" r:id="rId59"/>
    <p:sldId id="360" r:id="rId60"/>
    <p:sldId id="359" r:id="rId61"/>
    <p:sldId id="361" r:id="rId62"/>
    <p:sldId id="362" r:id="rId63"/>
    <p:sldId id="363" r:id="rId64"/>
    <p:sldId id="364" r:id="rId65"/>
    <p:sldId id="365" r:id="rId66"/>
    <p:sldId id="366" r:id="rId67"/>
    <p:sldId id="368" r:id="rId68"/>
    <p:sldId id="377" r:id="rId69"/>
    <p:sldId id="379" r:id="rId70"/>
    <p:sldId id="374" r:id="rId71"/>
    <p:sldId id="375" r:id="rId72"/>
    <p:sldId id="385" r:id="rId73"/>
    <p:sldId id="376" r:id="rId74"/>
    <p:sldId id="386" r:id="rId75"/>
    <p:sldId id="388" r:id="rId76"/>
    <p:sldId id="389" r:id="rId77"/>
    <p:sldId id="381" r:id="rId78"/>
    <p:sldId id="387" r:id="rId79"/>
    <p:sldId id="382" r:id="rId80"/>
    <p:sldId id="383" r:id="rId81"/>
    <p:sldId id="384" r:id="rId82"/>
    <p:sldId id="390" r:id="rId83"/>
    <p:sldId id="402" r:id="rId84"/>
  </p:sldIdLst>
  <p:sldSz cx="9144000" cy="6858000" type="screen4x3"/>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5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5609" autoAdjust="0"/>
  </p:normalViewPr>
  <p:slideViewPr>
    <p:cSldViewPr snapToGrid="0" showGuides="1">
      <p:cViewPr varScale="1">
        <p:scale>
          <a:sx n="92" d="100"/>
          <a:sy n="92" d="100"/>
        </p:scale>
        <p:origin x="1251" y="45"/>
      </p:cViewPr>
      <p:guideLst>
        <p:guide orient="horz" pos="2160"/>
        <p:guide pos="2880"/>
      </p:guideLst>
    </p:cSldViewPr>
  </p:slideViewPr>
  <p:outlineViewPr>
    <p:cViewPr>
      <p:scale>
        <a:sx n="33" d="100"/>
        <a:sy n="33" d="100"/>
      </p:scale>
      <p:origin x="0" y="-3378"/>
    </p:cViewPr>
  </p:outlineViewPr>
  <p:notesTextViewPr>
    <p:cViewPr>
      <p:scale>
        <a:sx n="3" d="2"/>
        <a:sy n="3" d="2"/>
      </p:scale>
      <p:origin x="0" y="0"/>
    </p:cViewPr>
  </p:notesTextViewPr>
  <p:notesViewPr>
    <p:cSldViewPr snapToGrid="0" showGuides="1">
      <p:cViewPr varScale="1">
        <p:scale>
          <a:sx n="68" d="100"/>
          <a:sy n="68" d="100"/>
        </p:scale>
        <p:origin x="187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9DDAD964-A622-4AAE-B744-53C99E3B3340}" type="datetimeFigureOut">
              <a:rPr lang="zh-CN" altLang="en-US" smtClean="0"/>
              <a:t>2023/10/25</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00068BA9-4DDB-4A94-8531-2E89A5DE5091}" type="slidenum">
              <a:rPr lang="zh-CN" altLang="en-US" smtClean="0"/>
              <a:t>‹#›</a:t>
            </a:fld>
            <a:endParaRPr lang="zh-CN" altLang="en-US"/>
          </a:p>
        </p:txBody>
      </p:sp>
    </p:spTree>
    <p:extLst>
      <p:ext uri="{BB962C8B-B14F-4D97-AF65-F5344CB8AC3E}">
        <p14:creationId xmlns:p14="http://schemas.microsoft.com/office/powerpoint/2010/main" val="3474940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BCF5858B-718F-4B2D-8BD1-8BF89932B326}"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99B10111-4C48-4E92-8CF1-F5F4BAA2D7BD}" type="slidenum">
              <a:rPr lang="zh-CN" altLang="en-US" smtClean="0"/>
              <a:t>‹#›</a:t>
            </a:fld>
            <a:endParaRPr lang="zh-CN" altLang="en-US"/>
          </a:p>
        </p:txBody>
      </p:sp>
    </p:spTree>
    <p:extLst>
      <p:ext uri="{BB962C8B-B14F-4D97-AF65-F5344CB8AC3E}">
        <p14:creationId xmlns:p14="http://schemas.microsoft.com/office/powerpoint/2010/main" val="178025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1</a:t>
            </a:fld>
            <a:endParaRPr lang="zh-CN" altLang="en-US"/>
          </a:p>
        </p:txBody>
      </p:sp>
    </p:spTree>
    <p:extLst>
      <p:ext uri="{BB962C8B-B14F-4D97-AF65-F5344CB8AC3E}">
        <p14:creationId xmlns:p14="http://schemas.microsoft.com/office/powerpoint/2010/main" val="2902548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82</a:t>
            </a:fld>
            <a:endParaRPr lang="zh-CN" altLang="en-US"/>
          </a:p>
        </p:txBody>
      </p:sp>
    </p:spTree>
    <p:extLst>
      <p:ext uri="{BB962C8B-B14F-4D97-AF65-F5344CB8AC3E}">
        <p14:creationId xmlns:p14="http://schemas.microsoft.com/office/powerpoint/2010/main" val="1178641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8</a:t>
            </a:fld>
            <a:endParaRPr lang="zh-CN" altLang="en-US"/>
          </a:p>
        </p:txBody>
      </p:sp>
    </p:spTree>
    <p:extLst>
      <p:ext uri="{BB962C8B-B14F-4D97-AF65-F5344CB8AC3E}">
        <p14:creationId xmlns:p14="http://schemas.microsoft.com/office/powerpoint/2010/main" val="108452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25</a:t>
            </a:fld>
            <a:endParaRPr lang="zh-CN" altLang="en-US"/>
          </a:p>
        </p:txBody>
      </p:sp>
    </p:spTree>
    <p:extLst>
      <p:ext uri="{BB962C8B-B14F-4D97-AF65-F5344CB8AC3E}">
        <p14:creationId xmlns:p14="http://schemas.microsoft.com/office/powerpoint/2010/main" val="73813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先序：</a:t>
            </a:r>
            <a:r>
              <a:rPr lang="en-US" altLang="zh-CN" dirty="0"/>
              <a:t>ABCD</a:t>
            </a:r>
          </a:p>
          <a:p>
            <a:r>
              <a:rPr lang="zh-CN" altLang="en-US" dirty="0"/>
              <a:t>后序：</a:t>
            </a:r>
            <a:r>
              <a:rPr lang="en-US" altLang="zh-CN" dirty="0"/>
              <a:t>CDBA</a:t>
            </a:r>
            <a:endParaRPr lang="zh-CN" altLang="en-US" dirty="0"/>
          </a:p>
        </p:txBody>
      </p:sp>
      <p:sp>
        <p:nvSpPr>
          <p:cNvPr id="4" name="灯片编号占位符 3"/>
          <p:cNvSpPr>
            <a:spLocks noGrp="1"/>
          </p:cNvSpPr>
          <p:nvPr>
            <p:ph type="sldNum" sz="quarter" idx="5"/>
          </p:nvPr>
        </p:nvSpPr>
        <p:spPr/>
        <p:txBody>
          <a:bodyPr/>
          <a:lstStyle/>
          <a:p>
            <a:fld id="{99B10111-4C48-4E92-8CF1-F5F4BAA2D7BD}" type="slidenum">
              <a:rPr lang="zh-CN" altLang="en-US" smtClean="0"/>
              <a:t>29</a:t>
            </a:fld>
            <a:endParaRPr lang="zh-CN" altLang="en-US"/>
          </a:p>
        </p:txBody>
      </p:sp>
    </p:spTree>
    <p:extLst>
      <p:ext uri="{BB962C8B-B14F-4D97-AF65-F5344CB8AC3E}">
        <p14:creationId xmlns:p14="http://schemas.microsoft.com/office/powerpoint/2010/main" val="164430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0111-4C48-4E92-8CF1-F5F4BAA2D7BD}" type="slidenum">
              <a:rPr lang="zh-CN" altLang="en-US" smtClean="0"/>
              <a:t>41</a:t>
            </a:fld>
            <a:endParaRPr lang="zh-CN" altLang="en-US"/>
          </a:p>
        </p:txBody>
      </p:sp>
    </p:spTree>
    <p:extLst>
      <p:ext uri="{BB962C8B-B14F-4D97-AF65-F5344CB8AC3E}">
        <p14:creationId xmlns:p14="http://schemas.microsoft.com/office/powerpoint/2010/main" val="28045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0111-4C48-4E92-8CF1-F5F4BAA2D7BD}" type="slidenum">
              <a:rPr lang="zh-CN" altLang="en-US" smtClean="0"/>
              <a:t>51</a:t>
            </a:fld>
            <a:endParaRPr lang="zh-CN" altLang="en-US"/>
          </a:p>
        </p:txBody>
      </p:sp>
    </p:spTree>
    <p:extLst>
      <p:ext uri="{BB962C8B-B14F-4D97-AF65-F5344CB8AC3E}">
        <p14:creationId xmlns:p14="http://schemas.microsoft.com/office/powerpoint/2010/main" val="392346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9B10111-4C48-4E92-8CF1-F5F4BAA2D7BD}" type="slidenum">
              <a:rPr lang="zh-CN" altLang="en-US" smtClean="0"/>
              <a:t>54</a:t>
            </a:fld>
            <a:endParaRPr lang="zh-CN" altLang="en-US"/>
          </a:p>
        </p:txBody>
      </p:sp>
    </p:spTree>
    <p:extLst>
      <p:ext uri="{BB962C8B-B14F-4D97-AF65-F5344CB8AC3E}">
        <p14:creationId xmlns:p14="http://schemas.microsoft.com/office/powerpoint/2010/main" val="154265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01010010010011001</a:t>
            </a:r>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56</a:t>
            </a:fld>
            <a:endParaRPr lang="zh-CN" altLang="en-US"/>
          </a:p>
        </p:txBody>
      </p:sp>
    </p:spTree>
    <p:extLst>
      <p:ext uri="{BB962C8B-B14F-4D97-AF65-F5344CB8AC3E}">
        <p14:creationId xmlns:p14="http://schemas.microsoft.com/office/powerpoint/2010/main" val="256963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10111-4C48-4E92-8CF1-F5F4BAA2D7BD}" type="slidenum">
              <a:rPr lang="zh-CN" altLang="en-US" smtClean="0"/>
              <a:t>69</a:t>
            </a:fld>
            <a:endParaRPr lang="zh-CN" altLang="en-US"/>
          </a:p>
        </p:txBody>
      </p:sp>
    </p:spTree>
    <p:extLst>
      <p:ext uri="{BB962C8B-B14F-4D97-AF65-F5344CB8AC3E}">
        <p14:creationId xmlns:p14="http://schemas.microsoft.com/office/powerpoint/2010/main" val="38286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91103"/>
            <a:ext cx="7772400" cy="739444"/>
          </a:xfrm>
        </p:spPr>
        <p:txBody>
          <a:bodyPr anchor="b"/>
          <a:lstStyle>
            <a:lvl1pPr algn="ctr">
              <a:defRPr sz="44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88965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en-US" altLang="zh-CN"/>
              <a:t>Data Structure &amp; Algorithms</a:t>
            </a:r>
            <a:endParaRPr lang="zh-CN" alt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7" name="直接连接符 6"/>
          <p:cNvCxnSpPr/>
          <p:nvPr userDrawn="1"/>
        </p:nvCxnSpPr>
        <p:spPr>
          <a:xfrm>
            <a:off x="1076547" y="2562446"/>
            <a:ext cx="6990907"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47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62602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7922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8" name="矩形 17"/>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432000" y="212659"/>
            <a:ext cx="8280000" cy="606041"/>
          </a:xfrm>
        </p:spPr>
        <p:txBody>
          <a:bodyPr/>
          <a:lstStyle>
            <a:lvl1pPr>
              <a:defRPr sz="2800">
                <a:latin typeface="+mn-lt"/>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32000" y="976838"/>
            <a:ext cx="8280000" cy="5063602"/>
          </a:xfrm>
        </p:spPr>
        <p:txBody>
          <a:bodyPr/>
          <a:lstStyle>
            <a:lvl1pPr>
              <a:defRPr sz="2400">
                <a:latin typeface="+mn-lt"/>
                <a:ea typeface="微软雅黑" panose="020B0503020204020204" pitchFamily="34" charset="-122"/>
              </a:defRPr>
            </a:lvl1pPr>
            <a:lvl2pPr>
              <a:defRPr sz="2000">
                <a:latin typeface="+mn-lt"/>
                <a:ea typeface="微软雅黑" panose="020B0503020204020204" pitchFamily="34" charset="-122"/>
              </a:defRPr>
            </a:lvl2pPr>
            <a:lvl3pPr>
              <a:defRPr sz="1800">
                <a:latin typeface="+mn-lt"/>
                <a:ea typeface="微软雅黑" panose="020B0503020204020204" pitchFamily="34" charset="-122"/>
              </a:defRPr>
            </a:lvl3pPr>
            <a:lvl4pPr>
              <a:defRPr sz="1600">
                <a:latin typeface="+mn-lt"/>
                <a:ea typeface="微软雅黑" panose="020B0503020204020204" pitchFamily="34" charset="-122"/>
              </a:defRPr>
            </a:lvl4pPr>
            <a:lvl5pPr>
              <a:defRPr sz="1600">
                <a:latin typeface="+mn-lt"/>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cxnSp>
        <p:nvCxnSpPr>
          <p:cNvPr id="9" name="直接连接符 8"/>
          <p:cNvCxnSpPr/>
          <p:nvPr userDrawn="1"/>
        </p:nvCxnSpPr>
        <p:spPr>
          <a:xfrm>
            <a:off x="393405" y="818700"/>
            <a:ext cx="8282762" cy="0"/>
          </a:xfrm>
          <a:prstGeom prst="line">
            <a:avLst/>
          </a:prstGeom>
          <a:ln w="12700">
            <a:solidFill>
              <a:srgbClr val="005825"/>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333028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6176963"/>
            <a:ext cx="9144000" cy="68103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9" name="Slide Number Placeholder 5"/>
          <p:cNvSpPr>
            <a:spLocks noGrp="1"/>
          </p:cNvSpPr>
          <p:nvPr>
            <p:ph type="sldNum" sz="quarter" idx="12"/>
          </p:nvPr>
        </p:nvSpPr>
        <p:spPr>
          <a:xfrm>
            <a:off x="6457950" y="6356351"/>
            <a:ext cx="20574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fld id="{36FD9405-CE62-418F-9683-85B6A1C55A4B}" type="slidenum">
              <a:rPr lang="zh-CN" altLang="en-US" smtClean="0"/>
              <a:pPr/>
              <a:t>‹#›</a:t>
            </a:fld>
            <a:endParaRPr lang="zh-CN" altLang="en-US" dirty="0"/>
          </a:p>
        </p:txBody>
      </p:sp>
      <p:sp>
        <p:nvSpPr>
          <p:cNvPr id="11" name="Footer Placeholder 4"/>
          <p:cNvSpPr>
            <a:spLocks noGrp="1"/>
          </p:cNvSpPr>
          <p:nvPr>
            <p:ph type="ftr" sz="quarter" idx="11"/>
          </p:nvPr>
        </p:nvSpPr>
        <p:spPr>
          <a:xfrm>
            <a:off x="0" y="6356351"/>
            <a:ext cx="3086100" cy="365125"/>
          </a:xfrm>
          <a:prstGeom prst="rect">
            <a:avLst/>
          </a:prstGeo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pPr algn="l"/>
            <a:r>
              <a:rPr lang="en-US" altLang="zh-CN"/>
              <a:t>Data Structure &amp; Algorithms</a:t>
            </a:r>
            <a:endParaRPr lang="zh-CN" altLang="en-US" dirty="0"/>
          </a:p>
        </p:txBody>
      </p:sp>
    </p:spTree>
    <p:extLst>
      <p:ext uri="{BB962C8B-B14F-4D97-AF65-F5344CB8AC3E}">
        <p14:creationId xmlns:p14="http://schemas.microsoft.com/office/powerpoint/2010/main" val="111110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390310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53820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103358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0795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233220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ltLang="zh-CN"/>
              <a:t>Data Structure &amp; Algorithms</a:t>
            </a:r>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6FD9405-CE62-418F-9683-85B6A1C55A4B}" type="slidenum">
              <a:rPr lang="zh-CN" altLang="en-US" smtClean="0"/>
              <a:t>‹#›</a:t>
            </a:fld>
            <a:endParaRPr lang="zh-CN" altLang="en-US"/>
          </a:p>
        </p:txBody>
      </p:sp>
    </p:spTree>
    <p:extLst>
      <p:ext uri="{BB962C8B-B14F-4D97-AF65-F5344CB8AC3E}">
        <p14:creationId xmlns:p14="http://schemas.microsoft.com/office/powerpoint/2010/main" val="66756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531637"/>
            <a:ext cx="8280000" cy="584791"/>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32000" y="1338338"/>
            <a:ext cx="82800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3" name="日期占位符 1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14" name="页脚占位符 1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Data Structure &amp; Algorithms</a:t>
            </a:r>
            <a:endParaRPr lang="zh-CN" altLang="en-US"/>
          </a:p>
        </p:txBody>
      </p:sp>
      <p:sp>
        <p:nvSpPr>
          <p:cNvPr id="15" name="灯片编号占位符 1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59066-C5B0-49A4-8A01-22CA3197C10F}" type="slidenum">
              <a:rPr lang="zh-CN" altLang="en-US" smtClean="0"/>
              <a:t>‹#›</a:t>
            </a:fld>
            <a:endParaRPr lang="zh-CN" altLang="en-US"/>
          </a:p>
        </p:txBody>
      </p:sp>
    </p:spTree>
    <p:extLst>
      <p:ext uri="{BB962C8B-B14F-4D97-AF65-F5344CB8AC3E}">
        <p14:creationId xmlns:p14="http://schemas.microsoft.com/office/powerpoint/2010/main" val="2811902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tiff"/><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6.png"/><Relationship Id="rId9" Type="http://schemas.microsoft.com/office/2007/relationships/hdphoto" Target="../media/hdphoto6.wdp"/></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8.wdp"/><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48573"/>
            <a:ext cx="7772400" cy="739444"/>
          </a:xfrm>
        </p:spPr>
        <p:txBody>
          <a:bodyPr/>
          <a:lstStyle/>
          <a:p>
            <a:pPr>
              <a:lnSpc>
                <a:spcPct val="100000"/>
              </a:lnSpc>
            </a:pPr>
            <a:r>
              <a:rPr lang="en-US" altLang="zh-CN" sz="3600" b="1" dirty="0">
                <a:latin typeface="Microsoft YaHei" charset="0"/>
                <a:ea typeface="Microsoft YaHei" charset="0"/>
                <a:cs typeface="Microsoft YaHei" charset="0"/>
              </a:rPr>
              <a:t>Trees  &amp; Binary Trees</a:t>
            </a:r>
            <a:endParaRPr lang="zh-CN" altLang="en-US" sz="3600" b="1" dirty="0">
              <a:latin typeface="Microsoft YaHei" charset="0"/>
              <a:ea typeface="Microsoft YaHei" charset="0"/>
              <a:cs typeface="Microsoft YaHei"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05" y="261301"/>
            <a:ext cx="972636" cy="906131"/>
          </a:xfrm>
          <a:prstGeom prst="rect">
            <a:avLst/>
          </a:prstGeom>
        </p:spPr>
      </p:pic>
      <p:sp>
        <p:nvSpPr>
          <p:cNvPr id="8" name="副标题 2"/>
          <p:cNvSpPr>
            <a:spLocks noGrp="1"/>
          </p:cNvSpPr>
          <p:nvPr>
            <p:ph type="subTitle" idx="1"/>
          </p:nvPr>
        </p:nvSpPr>
        <p:spPr>
          <a:xfrm>
            <a:off x="1143000" y="3310641"/>
            <a:ext cx="6858000" cy="2010389"/>
          </a:xfrm>
        </p:spPr>
        <p:txBody>
          <a:bodyPr>
            <a:normAutofit/>
          </a:bodyPr>
          <a:lstStyle/>
          <a:p>
            <a:pPr>
              <a:lnSpc>
                <a:spcPct val="170000"/>
              </a:lnSpc>
              <a:spcBef>
                <a:spcPts val="0"/>
              </a:spcBef>
              <a:spcAft>
                <a:spcPts val="600"/>
              </a:spcAft>
            </a:pPr>
            <a:r>
              <a:rPr lang="zh-CN" altLang="en-US" sz="1800" b="1" dirty="0"/>
              <a:t>苏卓 （初稿）</a:t>
            </a:r>
            <a:endParaRPr lang="en-US" altLang="zh-CN" sz="1800" b="1" dirty="0"/>
          </a:p>
          <a:p>
            <a:pPr>
              <a:lnSpc>
                <a:spcPct val="170000"/>
              </a:lnSpc>
              <a:spcBef>
                <a:spcPts val="0"/>
              </a:spcBef>
              <a:spcAft>
                <a:spcPts val="600"/>
              </a:spcAft>
            </a:pPr>
            <a:r>
              <a:rPr lang="zh-CN" altLang="en-US" sz="1800" b="1" dirty="0"/>
              <a:t>吴贺俊 （修订）</a:t>
            </a:r>
            <a:endParaRPr lang="en-US" altLang="zh-CN" sz="1800" b="1" dirty="0"/>
          </a:p>
        </p:txBody>
      </p:sp>
      <p:sp>
        <p:nvSpPr>
          <p:cNvPr id="7" name="文本框 6"/>
          <p:cNvSpPr txBox="1"/>
          <p:nvPr/>
        </p:nvSpPr>
        <p:spPr>
          <a:xfrm>
            <a:off x="1310341" y="529700"/>
            <a:ext cx="3519105" cy="369332"/>
          </a:xfrm>
          <a:prstGeom prst="rect">
            <a:avLst/>
          </a:prstGeom>
          <a:noFill/>
        </p:spPr>
        <p:txBody>
          <a:bodyPr wrap="none" rtlCol="0">
            <a:spAutoFit/>
          </a:bodyPr>
          <a:lstStyle/>
          <a:p>
            <a:r>
              <a:rPr lang="en-US" altLang="zh-CN" b="1" dirty="0">
                <a:solidFill>
                  <a:srgbClr val="005825"/>
                </a:solidFill>
                <a:latin typeface="微软雅黑" panose="020B0503020204020204" pitchFamily="34" charset="-122"/>
                <a:ea typeface="微软雅黑" panose="020B0503020204020204" pitchFamily="34" charset="-122"/>
              </a:rPr>
              <a:t>Data Structure &amp; Algorithms</a:t>
            </a:r>
            <a:endParaRPr lang="zh-CN" altLang="en-US" b="1" dirty="0">
              <a:solidFill>
                <a:srgbClr val="00582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79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10</a:t>
            </a:fld>
            <a:endParaRPr lang="zh-CN" altLang="en-US"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solidFill>
                  <a:srgbClr val="FF0000"/>
                </a:solidFill>
                <a:latin typeface="楷体" panose="02010609060101010101" pitchFamily="49" charset="-122"/>
                <a:ea typeface="楷体" panose="02010609060101010101" pitchFamily="49" charset="-122"/>
              </a:rPr>
              <a:t>利用栈的先序遍历非递归程序</a:t>
            </a:r>
          </a:p>
        </p:txBody>
      </p:sp>
      <p:pic>
        <p:nvPicPr>
          <p:cNvPr id="6" name="图片 5">
            <a:extLst>
              <a:ext uri="{FF2B5EF4-FFF2-40B4-BE49-F238E27FC236}">
                <a16:creationId xmlns:a16="http://schemas.microsoft.com/office/drawing/2014/main" id="{D7DF1F96-25E5-F396-ABDD-4461BE6FF402}"/>
              </a:ext>
            </a:extLst>
          </p:cNvPr>
          <p:cNvPicPr>
            <a:picLocks noChangeAspect="1"/>
          </p:cNvPicPr>
          <p:nvPr/>
        </p:nvPicPr>
        <p:blipFill rotWithShape="1">
          <a:blip r:embed="rId2"/>
          <a:srcRect t="535"/>
          <a:stretch/>
        </p:blipFill>
        <p:spPr>
          <a:xfrm>
            <a:off x="576696" y="519544"/>
            <a:ext cx="7322368" cy="6118071"/>
          </a:xfrm>
          <a:prstGeom prst="rect">
            <a:avLst/>
          </a:prstGeom>
        </p:spPr>
      </p:pic>
    </p:spTree>
    <p:extLst>
      <p:ext uri="{BB962C8B-B14F-4D97-AF65-F5344CB8AC3E}">
        <p14:creationId xmlns:p14="http://schemas.microsoft.com/office/powerpoint/2010/main" val="2730315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11</a:t>
            </a:fld>
            <a:endParaRPr lang="zh-CN" altLang="en-US" dirty="0"/>
          </a:p>
        </p:txBody>
      </p:sp>
      <p:sp>
        <p:nvSpPr>
          <p:cNvPr id="13" name="文本框 12">
            <a:extLst>
              <a:ext uri="{FF2B5EF4-FFF2-40B4-BE49-F238E27FC236}">
                <a16:creationId xmlns:a16="http://schemas.microsoft.com/office/drawing/2014/main" id="{6C775C0D-01D6-E75B-0326-8E26CE8E5099}"/>
              </a:ext>
            </a:extLst>
          </p:cNvPr>
          <p:cNvSpPr txBox="1"/>
          <p:nvPr/>
        </p:nvSpPr>
        <p:spPr>
          <a:xfrm>
            <a:off x="285750" y="446809"/>
            <a:ext cx="9128413" cy="5909310"/>
          </a:xfrm>
          <a:prstGeom prst="rect">
            <a:avLst/>
          </a:prstGeom>
          <a:noFill/>
        </p:spPr>
        <p:txBody>
          <a:bodyPr wrap="square">
            <a:spAutoFit/>
          </a:bodyPr>
          <a:lstStyle/>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void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PreOrderTraversalNS</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先序非递归遍历算法</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*St[MAX_BT_SIZE],*p;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int top=-1;</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if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!=NULL)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top++;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根结点进栈</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St[top]=</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while (top&gt;-1)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栈不为空时循环</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p=St[top];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退栈并访问该结点</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top--;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("%c ",p-&gt;data);</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if (p-&gt;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rchild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!=NULL)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有右孩子</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将其进栈</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top++;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St[top]=p-&gt;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rchild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if (p-&gt;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lchild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!=NULL)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有左孩子</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将其进栈</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top++;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St[top]=p-&gt;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lchild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en-US" sz="1400"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利用栈的先序遍历非递归程序</a:t>
            </a:r>
          </a:p>
        </p:txBody>
      </p:sp>
    </p:spTree>
    <p:extLst>
      <p:ext uri="{BB962C8B-B14F-4D97-AF65-F5344CB8AC3E}">
        <p14:creationId xmlns:p14="http://schemas.microsoft.com/office/powerpoint/2010/main" val="356039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pPr>
              <a:lnSpc>
                <a:spcPct val="150000"/>
              </a:lnSpc>
              <a:spcBef>
                <a:spcPts val="2400"/>
              </a:spcBef>
            </a:pPr>
            <a:r>
              <a:rPr lang="zh-CN" altLang="en-US" sz="2000" dirty="0"/>
              <a:t>在沿左子树深入时，深入一个结点，入栈一个结点。</a:t>
            </a:r>
          </a:p>
          <a:p>
            <a:pPr>
              <a:lnSpc>
                <a:spcPct val="150000"/>
              </a:lnSpc>
              <a:spcBef>
                <a:spcPts val="2400"/>
              </a:spcBef>
            </a:pPr>
            <a:r>
              <a:rPr lang="zh-CN" altLang="en-US" sz="2000" dirty="0"/>
              <a:t>若为</a:t>
            </a:r>
            <a:r>
              <a:rPr lang="zh-CN" altLang="en-US" sz="2000" b="1" dirty="0">
                <a:solidFill>
                  <a:srgbClr val="FF0000"/>
                </a:solidFill>
              </a:rPr>
              <a:t>先序遍历</a:t>
            </a:r>
            <a:r>
              <a:rPr lang="zh-CN" altLang="en-US" sz="2000" dirty="0"/>
              <a:t>，则在入栈之前访问之，当沿左分支深入不下去时，则返回，即从堆栈中弹出前面压入的结点；</a:t>
            </a:r>
            <a:endParaRPr lang="en-US" altLang="zh-CN" sz="2000" dirty="0"/>
          </a:p>
          <a:p>
            <a:pPr>
              <a:lnSpc>
                <a:spcPct val="150000"/>
              </a:lnSpc>
              <a:spcBef>
                <a:spcPts val="2400"/>
              </a:spcBef>
            </a:pPr>
            <a:r>
              <a:rPr lang="zh-CN" altLang="en-US" sz="2000" dirty="0"/>
              <a:t>若为</a:t>
            </a:r>
            <a:r>
              <a:rPr lang="zh-CN" altLang="en-US" sz="2000" b="1" dirty="0">
                <a:solidFill>
                  <a:srgbClr val="FF0000"/>
                </a:solidFill>
              </a:rPr>
              <a:t>中序遍历</a:t>
            </a:r>
            <a:r>
              <a:rPr lang="zh-CN" altLang="en-US" sz="2000" dirty="0"/>
              <a:t>，则此时访问该结点，然后从该结点的右子树继续深入；</a:t>
            </a:r>
            <a:endParaRPr lang="en-US" altLang="zh-CN" sz="2000" dirty="0"/>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12</a:t>
            </a:fld>
            <a:endParaRPr lang="zh-CN" altLang="en-US" dirty="0"/>
          </a:p>
        </p:txBody>
      </p:sp>
    </p:spTree>
    <p:extLst>
      <p:ext uri="{BB962C8B-B14F-4D97-AF65-F5344CB8AC3E}">
        <p14:creationId xmlns:p14="http://schemas.microsoft.com/office/powerpoint/2010/main" val="347313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利用栈的中序遍历非递归算法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13</a:t>
            </a:fld>
            <a:endParaRPr lang="zh-CN" altLang="en-US" dirty="0"/>
          </a:p>
        </p:txBody>
      </p:sp>
      <p:sp>
        <p:nvSpPr>
          <p:cNvPr id="6" name="Rectangle 2"/>
          <p:cNvSpPr>
            <a:spLocks noChangeArrowheads="1"/>
          </p:cNvSpPr>
          <p:nvPr/>
        </p:nvSpPr>
        <p:spPr bwMode="auto">
          <a:xfrm>
            <a:off x="4463044" y="14990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7" name="Text Box 13"/>
          <p:cNvSpPr txBox="1">
            <a:spLocks noChangeArrowheads="1"/>
          </p:cNvSpPr>
          <p:nvPr/>
        </p:nvSpPr>
        <p:spPr bwMode="auto">
          <a:xfrm>
            <a:off x="1504950" y="137680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a:solidFill>
                  <a:srgbClr val="FFFFCC"/>
                </a:solidFill>
                <a:latin typeface="Times New Roman" pitchFamily="18" charset="0"/>
              </a:rPr>
              <a:t>a</a:t>
            </a:r>
            <a:endParaRPr kumimoji="1" lang="en-US" altLang="zh-CN" sz="2400">
              <a:latin typeface="Times New Roman" pitchFamily="18" charset="0"/>
            </a:endParaRPr>
          </a:p>
        </p:txBody>
      </p:sp>
      <p:sp>
        <p:nvSpPr>
          <p:cNvPr id="9" name="Text Box 16"/>
          <p:cNvSpPr txBox="1">
            <a:spLocks noChangeArrowheads="1"/>
          </p:cNvSpPr>
          <p:nvPr/>
        </p:nvSpPr>
        <p:spPr bwMode="auto">
          <a:xfrm>
            <a:off x="1200150" y="3175443"/>
            <a:ext cx="38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a:solidFill>
                  <a:srgbClr val="FFFFCC"/>
                </a:solidFill>
                <a:latin typeface="Times New Roman" pitchFamily="18" charset="0"/>
              </a:rPr>
              <a:t>d</a:t>
            </a:r>
            <a:endParaRPr kumimoji="1" lang="en-US" altLang="zh-CN" sz="2400">
              <a:latin typeface="Times New Roman" pitchFamily="18" charset="0"/>
            </a:endParaRPr>
          </a:p>
        </p:txBody>
      </p:sp>
      <p:sp>
        <p:nvSpPr>
          <p:cNvPr id="11" name="Rectangle 18"/>
          <p:cNvSpPr>
            <a:spLocks noChangeArrowheads="1"/>
          </p:cNvSpPr>
          <p:nvPr/>
        </p:nvSpPr>
        <p:spPr bwMode="auto">
          <a:xfrm>
            <a:off x="3352800" y="14990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2" name="Line 19"/>
          <p:cNvSpPr>
            <a:spLocks noChangeShapeType="1"/>
          </p:cNvSpPr>
          <p:nvPr/>
        </p:nvSpPr>
        <p:spPr bwMode="auto">
          <a:xfrm>
            <a:off x="3352800" y="2535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Text Box 21"/>
          <p:cNvSpPr txBox="1">
            <a:spLocks noChangeArrowheads="1"/>
          </p:cNvSpPr>
          <p:nvPr/>
        </p:nvSpPr>
        <p:spPr bwMode="auto">
          <a:xfrm>
            <a:off x="3482975" y="2046730"/>
            <a:ext cx="361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9999CC"/>
                </a:solidFill>
                <a:effectLst/>
                <a:uLnTx/>
                <a:uFillTx/>
                <a:latin typeface="Times New Roman" pitchFamily="18" charset="0"/>
                <a:ea typeface="宋体" charset="-122"/>
              </a:rPr>
              <a:t>b</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9999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4" name="Line 29"/>
          <p:cNvSpPr>
            <a:spLocks noChangeShapeType="1"/>
          </p:cNvSpPr>
          <p:nvPr/>
        </p:nvSpPr>
        <p:spPr bwMode="auto">
          <a:xfrm>
            <a:off x="3352800"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Line 30"/>
          <p:cNvSpPr>
            <a:spLocks noChangeShapeType="1"/>
          </p:cNvSpPr>
          <p:nvPr/>
        </p:nvSpPr>
        <p:spPr bwMode="auto">
          <a:xfrm>
            <a:off x="3962400"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31"/>
          <p:cNvSpPr>
            <a:spLocks noChangeShapeType="1"/>
          </p:cNvSpPr>
          <p:nvPr/>
        </p:nvSpPr>
        <p:spPr bwMode="auto">
          <a:xfrm>
            <a:off x="3352800" y="29928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Line 32"/>
          <p:cNvSpPr>
            <a:spLocks noChangeShapeType="1"/>
          </p:cNvSpPr>
          <p:nvPr/>
        </p:nvSpPr>
        <p:spPr bwMode="auto">
          <a:xfrm>
            <a:off x="4463044" y="2535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Text Box 33"/>
          <p:cNvSpPr txBox="1">
            <a:spLocks noChangeArrowheads="1"/>
          </p:cNvSpPr>
          <p:nvPr/>
        </p:nvSpPr>
        <p:spPr bwMode="auto">
          <a:xfrm>
            <a:off x="4580519" y="245948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9" name="Line 34"/>
          <p:cNvSpPr>
            <a:spLocks noChangeShapeType="1"/>
          </p:cNvSpPr>
          <p:nvPr/>
        </p:nvSpPr>
        <p:spPr bwMode="auto">
          <a:xfrm>
            <a:off x="4463044"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35"/>
          <p:cNvSpPr>
            <a:spLocks noChangeShapeType="1"/>
          </p:cNvSpPr>
          <p:nvPr/>
        </p:nvSpPr>
        <p:spPr bwMode="auto">
          <a:xfrm>
            <a:off x="5072644"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36"/>
          <p:cNvSpPr>
            <a:spLocks noChangeShapeType="1"/>
          </p:cNvSpPr>
          <p:nvPr/>
        </p:nvSpPr>
        <p:spPr bwMode="auto">
          <a:xfrm>
            <a:off x="4463044" y="29928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37"/>
          <p:cNvSpPr>
            <a:spLocks noChangeShapeType="1"/>
          </p:cNvSpPr>
          <p:nvPr/>
        </p:nvSpPr>
        <p:spPr bwMode="auto">
          <a:xfrm>
            <a:off x="4463044" y="2078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Rectangle 38"/>
          <p:cNvSpPr>
            <a:spLocks noChangeArrowheads="1"/>
          </p:cNvSpPr>
          <p:nvPr/>
        </p:nvSpPr>
        <p:spPr bwMode="auto">
          <a:xfrm>
            <a:off x="5633102" y="14990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24" name="Line 39"/>
          <p:cNvSpPr>
            <a:spLocks noChangeShapeType="1"/>
          </p:cNvSpPr>
          <p:nvPr/>
        </p:nvSpPr>
        <p:spPr bwMode="auto">
          <a:xfrm>
            <a:off x="5633102" y="2535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 Box 40"/>
          <p:cNvSpPr txBox="1">
            <a:spLocks noChangeArrowheads="1"/>
          </p:cNvSpPr>
          <p:nvPr/>
        </p:nvSpPr>
        <p:spPr bwMode="auto">
          <a:xfrm>
            <a:off x="5750577" y="2002280"/>
            <a:ext cx="387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26" name="Line 41"/>
          <p:cNvSpPr>
            <a:spLocks noChangeShapeType="1"/>
          </p:cNvSpPr>
          <p:nvPr/>
        </p:nvSpPr>
        <p:spPr bwMode="auto">
          <a:xfrm>
            <a:off x="5633102"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Line 42"/>
          <p:cNvSpPr>
            <a:spLocks noChangeShapeType="1"/>
          </p:cNvSpPr>
          <p:nvPr/>
        </p:nvSpPr>
        <p:spPr bwMode="auto">
          <a:xfrm>
            <a:off x="6242702"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Line 43"/>
          <p:cNvSpPr>
            <a:spLocks noChangeShapeType="1"/>
          </p:cNvSpPr>
          <p:nvPr/>
        </p:nvSpPr>
        <p:spPr bwMode="auto">
          <a:xfrm>
            <a:off x="5633102" y="29928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Rectangle 44"/>
          <p:cNvSpPr>
            <a:spLocks noChangeArrowheads="1"/>
          </p:cNvSpPr>
          <p:nvPr/>
        </p:nvSpPr>
        <p:spPr bwMode="auto">
          <a:xfrm>
            <a:off x="6734804" y="14990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0" name="Line 45"/>
          <p:cNvSpPr>
            <a:spLocks noChangeShapeType="1"/>
          </p:cNvSpPr>
          <p:nvPr/>
        </p:nvSpPr>
        <p:spPr bwMode="auto">
          <a:xfrm>
            <a:off x="6734804" y="2535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46"/>
          <p:cNvSpPr>
            <a:spLocks noChangeShapeType="1"/>
          </p:cNvSpPr>
          <p:nvPr/>
        </p:nvSpPr>
        <p:spPr bwMode="auto">
          <a:xfrm>
            <a:off x="6734804"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Line 47"/>
          <p:cNvSpPr>
            <a:spLocks noChangeShapeType="1"/>
          </p:cNvSpPr>
          <p:nvPr/>
        </p:nvSpPr>
        <p:spPr bwMode="auto">
          <a:xfrm>
            <a:off x="7344404"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Line 48"/>
          <p:cNvSpPr>
            <a:spLocks noChangeShapeType="1"/>
          </p:cNvSpPr>
          <p:nvPr/>
        </p:nvSpPr>
        <p:spPr bwMode="auto">
          <a:xfrm>
            <a:off x="6734804" y="29928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Rectangle 49"/>
          <p:cNvSpPr>
            <a:spLocks noChangeArrowheads="1"/>
          </p:cNvSpPr>
          <p:nvPr/>
        </p:nvSpPr>
        <p:spPr bwMode="auto">
          <a:xfrm>
            <a:off x="7973228" y="14990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5" name="Line 50"/>
          <p:cNvSpPr>
            <a:spLocks noChangeShapeType="1"/>
          </p:cNvSpPr>
          <p:nvPr/>
        </p:nvSpPr>
        <p:spPr bwMode="auto">
          <a:xfrm>
            <a:off x="7973228" y="2535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Line 51"/>
          <p:cNvSpPr>
            <a:spLocks noChangeShapeType="1"/>
          </p:cNvSpPr>
          <p:nvPr/>
        </p:nvSpPr>
        <p:spPr bwMode="auto">
          <a:xfrm>
            <a:off x="7973228"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Line 52"/>
          <p:cNvSpPr>
            <a:spLocks noChangeShapeType="1"/>
          </p:cNvSpPr>
          <p:nvPr/>
        </p:nvSpPr>
        <p:spPr bwMode="auto">
          <a:xfrm>
            <a:off x="8582828" y="14688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Line 53"/>
          <p:cNvSpPr>
            <a:spLocks noChangeShapeType="1"/>
          </p:cNvSpPr>
          <p:nvPr/>
        </p:nvSpPr>
        <p:spPr bwMode="auto">
          <a:xfrm>
            <a:off x="7973228" y="29928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Line 54"/>
          <p:cNvSpPr>
            <a:spLocks noChangeShapeType="1"/>
          </p:cNvSpPr>
          <p:nvPr/>
        </p:nvSpPr>
        <p:spPr bwMode="auto">
          <a:xfrm>
            <a:off x="3352800" y="2078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Line 55"/>
          <p:cNvSpPr>
            <a:spLocks noChangeShapeType="1"/>
          </p:cNvSpPr>
          <p:nvPr/>
        </p:nvSpPr>
        <p:spPr bwMode="auto">
          <a:xfrm>
            <a:off x="5633102" y="2078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Text Box 56"/>
          <p:cNvSpPr txBox="1">
            <a:spLocks noChangeArrowheads="1"/>
          </p:cNvSpPr>
          <p:nvPr/>
        </p:nvSpPr>
        <p:spPr bwMode="auto">
          <a:xfrm>
            <a:off x="6880854" y="245948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2" name="Text Box 57"/>
          <p:cNvSpPr txBox="1">
            <a:spLocks noChangeArrowheads="1"/>
          </p:cNvSpPr>
          <p:nvPr/>
        </p:nvSpPr>
        <p:spPr bwMode="auto">
          <a:xfrm>
            <a:off x="3262237" y="311209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左空</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43" name="Text Box 58"/>
          <p:cNvSpPr txBox="1">
            <a:spLocks noChangeArrowheads="1"/>
          </p:cNvSpPr>
          <p:nvPr/>
        </p:nvSpPr>
        <p:spPr bwMode="auto">
          <a:xfrm>
            <a:off x="4286720" y="3126656"/>
            <a:ext cx="9749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退栈</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访问</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b</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44" name="Text Box 59"/>
          <p:cNvSpPr txBox="1">
            <a:spLocks noChangeArrowheads="1"/>
          </p:cNvSpPr>
          <p:nvPr/>
        </p:nvSpPr>
        <p:spPr bwMode="auto">
          <a:xfrm>
            <a:off x="5542539" y="311209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itchFamily="18" charset="0"/>
                <a:ea typeface="仿宋_GB2312" pitchFamily="49" charset="-122"/>
              </a:rPr>
              <a:t>左空</a:t>
            </a:r>
            <a:endParaRPr kumimoji="1" lang="zh-CN" altLang="en-US" sz="20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5" name="Text Box 60"/>
          <p:cNvSpPr txBox="1">
            <a:spLocks noChangeArrowheads="1"/>
          </p:cNvSpPr>
          <p:nvPr/>
        </p:nvSpPr>
        <p:spPr bwMode="auto">
          <a:xfrm>
            <a:off x="6558480" y="3126656"/>
            <a:ext cx="9749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退栈</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访问</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d</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46" name="Text Box 61"/>
          <p:cNvSpPr txBox="1">
            <a:spLocks noChangeArrowheads="1"/>
          </p:cNvSpPr>
          <p:nvPr/>
        </p:nvSpPr>
        <p:spPr bwMode="auto">
          <a:xfrm>
            <a:off x="7805721" y="3126656"/>
            <a:ext cx="957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退栈</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访问</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a</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47" name="Rectangle 62"/>
          <p:cNvSpPr>
            <a:spLocks noChangeArrowheads="1"/>
          </p:cNvSpPr>
          <p:nvPr/>
        </p:nvSpPr>
        <p:spPr bwMode="auto">
          <a:xfrm>
            <a:off x="880216" y="40898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48" name="Line 63"/>
          <p:cNvSpPr>
            <a:spLocks noChangeShapeType="1"/>
          </p:cNvSpPr>
          <p:nvPr/>
        </p:nvSpPr>
        <p:spPr bwMode="auto">
          <a:xfrm>
            <a:off x="880216" y="5126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Line 64"/>
          <p:cNvSpPr>
            <a:spLocks noChangeShapeType="1"/>
          </p:cNvSpPr>
          <p:nvPr/>
        </p:nvSpPr>
        <p:spPr bwMode="auto">
          <a:xfrm>
            <a:off x="880216"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Line 65"/>
          <p:cNvSpPr>
            <a:spLocks noChangeShapeType="1"/>
          </p:cNvSpPr>
          <p:nvPr/>
        </p:nvSpPr>
        <p:spPr bwMode="auto">
          <a:xfrm>
            <a:off x="1489816"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Line 66"/>
          <p:cNvSpPr>
            <a:spLocks noChangeShapeType="1"/>
          </p:cNvSpPr>
          <p:nvPr/>
        </p:nvSpPr>
        <p:spPr bwMode="auto">
          <a:xfrm>
            <a:off x="880216" y="5583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Text Box 67"/>
          <p:cNvSpPr txBox="1">
            <a:spLocks noChangeArrowheads="1"/>
          </p:cNvSpPr>
          <p:nvPr/>
        </p:nvSpPr>
        <p:spPr bwMode="auto">
          <a:xfrm>
            <a:off x="776953" y="570289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左空</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53" name="Text Box 68"/>
          <p:cNvSpPr txBox="1">
            <a:spLocks noChangeArrowheads="1"/>
          </p:cNvSpPr>
          <p:nvPr/>
        </p:nvSpPr>
        <p:spPr bwMode="auto">
          <a:xfrm>
            <a:off x="1032616" y="4593080"/>
            <a:ext cx="365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dirty="0">
                <a:ln>
                  <a:noFill/>
                </a:ln>
                <a:solidFill>
                  <a:srgbClr val="9999CC"/>
                </a:solidFill>
                <a:effectLst/>
                <a:uLnTx/>
                <a:uFillTx/>
                <a:latin typeface="Times New Roman" pitchFamily="18" charset="0"/>
                <a:ea typeface="宋体" charset="-122"/>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dirty="0">
                <a:ln>
                  <a:noFill/>
                </a:ln>
                <a:solidFill>
                  <a:srgbClr val="9999CC"/>
                </a:solidFill>
                <a:effectLst/>
                <a:uLnTx/>
                <a:uFillTx/>
                <a:latin typeface="Times New Roman" pitchFamily="18" charset="0"/>
                <a:ea typeface="宋体" charset="-122"/>
              </a:rPr>
              <a:t>c</a:t>
            </a:r>
            <a:endPar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54" name="Line 69"/>
          <p:cNvSpPr>
            <a:spLocks noChangeShapeType="1"/>
          </p:cNvSpPr>
          <p:nvPr/>
        </p:nvSpPr>
        <p:spPr bwMode="auto">
          <a:xfrm>
            <a:off x="880216" y="46692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Rectangle 70"/>
          <p:cNvSpPr>
            <a:spLocks noChangeArrowheads="1"/>
          </p:cNvSpPr>
          <p:nvPr/>
        </p:nvSpPr>
        <p:spPr bwMode="auto">
          <a:xfrm>
            <a:off x="2431991" y="40898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56" name="Line 71"/>
          <p:cNvSpPr>
            <a:spLocks noChangeShapeType="1"/>
          </p:cNvSpPr>
          <p:nvPr/>
        </p:nvSpPr>
        <p:spPr bwMode="auto">
          <a:xfrm>
            <a:off x="2431991" y="5126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Line 72"/>
          <p:cNvSpPr>
            <a:spLocks noChangeShapeType="1"/>
          </p:cNvSpPr>
          <p:nvPr/>
        </p:nvSpPr>
        <p:spPr bwMode="auto">
          <a:xfrm>
            <a:off x="2431991"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Line 73"/>
          <p:cNvSpPr>
            <a:spLocks noChangeShapeType="1"/>
          </p:cNvSpPr>
          <p:nvPr/>
        </p:nvSpPr>
        <p:spPr bwMode="auto">
          <a:xfrm>
            <a:off x="3041591"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74"/>
          <p:cNvSpPr>
            <a:spLocks noChangeShapeType="1"/>
          </p:cNvSpPr>
          <p:nvPr/>
        </p:nvSpPr>
        <p:spPr bwMode="auto">
          <a:xfrm>
            <a:off x="2431991" y="5583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Rectangle 75"/>
          <p:cNvSpPr>
            <a:spLocks noChangeArrowheads="1"/>
          </p:cNvSpPr>
          <p:nvPr/>
        </p:nvSpPr>
        <p:spPr bwMode="auto">
          <a:xfrm>
            <a:off x="3975222" y="40898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61" name="Line 76"/>
          <p:cNvSpPr>
            <a:spLocks noChangeShapeType="1"/>
          </p:cNvSpPr>
          <p:nvPr/>
        </p:nvSpPr>
        <p:spPr bwMode="auto">
          <a:xfrm>
            <a:off x="3975222" y="5126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Line 77"/>
          <p:cNvSpPr>
            <a:spLocks noChangeShapeType="1"/>
          </p:cNvSpPr>
          <p:nvPr/>
        </p:nvSpPr>
        <p:spPr bwMode="auto">
          <a:xfrm>
            <a:off x="3975222"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Line 78"/>
          <p:cNvSpPr>
            <a:spLocks noChangeShapeType="1"/>
          </p:cNvSpPr>
          <p:nvPr/>
        </p:nvSpPr>
        <p:spPr bwMode="auto">
          <a:xfrm>
            <a:off x="4584822"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Line 79"/>
          <p:cNvSpPr>
            <a:spLocks noChangeShapeType="1"/>
          </p:cNvSpPr>
          <p:nvPr/>
        </p:nvSpPr>
        <p:spPr bwMode="auto">
          <a:xfrm>
            <a:off x="3975222" y="5583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Rectangle 80"/>
          <p:cNvSpPr>
            <a:spLocks noChangeArrowheads="1"/>
          </p:cNvSpPr>
          <p:nvPr/>
        </p:nvSpPr>
        <p:spPr bwMode="auto">
          <a:xfrm>
            <a:off x="5620999" y="40898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66" name="Line 81"/>
          <p:cNvSpPr>
            <a:spLocks noChangeShapeType="1"/>
          </p:cNvSpPr>
          <p:nvPr/>
        </p:nvSpPr>
        <p:spPr bwMode="auto">
          <a:xfrm>
            <a:off x="5620999" y="5126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82"/>
          <p:cNvSpPr>
            <a:spLocks noChangeShapeType="1"/>
          </p:cNvSpPr>
          <p:nvPr/>
        </p:nvSpPr>
        <p:spPr bwMode="auto">
          <a:xfrm>
            <a:off x="5620999"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Line 83"/>
          <p:cNvSpPr>
            <a:spLocks noChangeShapeType="1"/>
          </p:cNvSpPr>
          <p:nvPr/>
        </p:nvSpPr>
        <p:spPr bwMode="auto">
          <a:xfrm>
            <a:off x="6230599"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84"/>
          <p:cNvSpPr>
            <a:spLocks noChangeShapeType="1"/>
          </p:cNvSpPr>
          <p:nvPr/>
        </p:nvSpPr>
        <p:spPr bwMode="auto">
          <a:xfrm>
            <a:off x="5620999" y="55836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Text Box 85"/>
          <p:cNvSpPr txBox="1">
            <a:spLocks noChangeArrowheads="1"/>
          </p:cNvSpPr>
          <p:nvPr/>
        </p:nvSpPr>
        <p:spPr bwMode="auto">
          <a:xfrm>
            <a:off x="1822391" y="5702891"/>
            <a:ext cx="1816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退栈访问</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e</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71" name="Text Box 86"/>
          <p:cNvSpPr txBox="1">
            <a:spLocks noChangeArrowheads="1"/>
          </p:cNvSpPr>
          <p:nvPr/>
        </p:nvSpPr>
        <p:spPr bwMode="auto">
          <a:xfrm>
            <a:off x="2584391" y="505028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c</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72" name="Text Box 87"/>
          <p:cNvSpPr txBox="1">
            <a:spLocks noChangeArrowheads="1"/>
          </p:cNvSpPr>
          <p:nvPr/>
        </p:nvSpPr>
        <p:spPr bwMode="auto">
          <a:xfrm>
            <a:off x="4127622" y="505028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9999CC"/>
                </a:solidFill>
                <a:effectLst/>
                <a:uLnTx/>
                <a:uFillTx/>
                <a:latin typeface="Times New Roman" pitchFamily="18" charset="0"/>
                <a:ea typeface="宋体" charset="-122"/>
              </a:rPr>
              <a:t>c</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73" name="Text Box 88"/>
          <p:cNvSpPr txBox="1">
            <a:spLocks noChangeArrowheads="1"/>
          </p:cNvSpPr>
          <p:nvPr/>
        </p:nvSpPr>
        <p:spPr bwMode="auto">
          <a:xfrm>
            <a:off x="3884659" y="570289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a:ln>
                  <a:noFill/>
                </a:ln>
                <a:solidFill>
                  <a:srgbClr val="000000"/>
                </a:solidFill>
                <a:effectLst/>
                <a:uLnTx/>
                <a:uFillTx/>
                <a:latin typeface="Times New Roman" pitchFamily="18" charset="0"/>
                <a:ea typeface="仿宋_GB2312" pitchFamily="49" charset="-122"/>
              </a:rPr>
              <a:t>右空</a:t>
            </a:r>
            <a:endParaRPr kumimoji="1" lang="zh-CN" altLang="en-US" sz="20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74" name="Text Box 89"/>
          <p:cNvSpPr txBox="1">
            <a:spLocks noChangeArrowheads="1"/>
          </p:cNvSpPr>
          <p:nvPr/>
        </p:nvSpPr>
        <p:spPr bwMode="auto">
          <a:xfrm>
            <a:off x="4935199" y="5702891"/>
            <a:ext cx="3797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退栈访问</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c</a:t>
            </a: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仿宋_GB2312" pitchFamily="49" charset="-122"/>
              </a:rPr>
              <a:t>    栈空结束</a:t>
            </a:r>
            <a:endPar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75" name="Rectangle 90"/>
          <p:cNvSpPr>
            <a:spLocks noChangeArrowheads="1"/>
          </p:cNvSpPr>
          <p:nvPr/>
        </p:nvSpPr>
        <p:spPr bwMode="auto">
          <a:xfrm>
            <a:off x="7373599" y="4089843"/>
            <a:ext cx="609600" cy="1493837"/>
          </a:xfrm>
          <a:prstGeom prst="rect">
            <a:avLst/>
          </a:prstGeom>
          <a:solidFill>
            <a:srgbClr val="FFFFCC"/>
          </a:solidFill>
          <a:ln w="38100">
            <a:no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76" name="Line 91"/>
          <p:cNvSpPr>
            <a:spLocks noChangeShapeType="1"/>
          </p:cNvSpPr>
          <p:nvPr/>
        </p:nvSpPr>
        <p:spPr bwMode="auto">
          <a:xfrm>
            <a:off x="7373599" y="512648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Line 92"/>
          <p:cNvSpPr>
            <a:spLocks noChangeShapeType="1"/>
          </p:cNvSpPr>
          <p:nvPr/>
        </p:nvSpPr>
        <p:spPr bwMode="auto">
          <a:xfrm>
            <a:off x="7373599"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Line 93"/>
          <p:cNvSpPr>
            <a:spLocks noChangeShapeType="1"/>
          </p:cNvSpPr>
          <p:nvPr/>
        </p:nvSpPr>
        <p:spPr bwMode="auto">
          <a:xfrm>
            <a:off x="7983199" y="405968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79" name="Group 94"/>
          <p:cNvGrpSpPr>
            <a:grpSpLocks/>
          </p:cNvGrpSpPr>
          <p:nvPr/>
        </p:nvGrpSpPr>
        <p:grpSpPr bwMode="auto">
          <a:xfrm>
            <a:off x="792163" y="1364105"/>
            <a:ext cx="2160587" cy="2378075"/>
            <a:chOff x="430" y="1002"/>
            <a:chExt cx="1361" cy="1498"/>
          </a:xfrm>
        </p:grpSpPr>
        <p:sp>
          <p:nvSpPr>
            <p:cNvPr id="80" name="Line 95"/>
            <p:cNvSpPr>
              <a:spLocks noChangeShapeType="1"/>
            </p:cNvSpPr>
            <p:nvPr/>
          </p:nvSpPr>
          <p:spPr bwMode="auto">
            <a:xfrm flipH="1">
              <a:off x="1360" y="1752"/>
              <a:ext cx="261" cy="499"/>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Line 96"/>
            <p:cNvSpPr>
              <a:spLocks noChangeShapeType="1"/>
            </p:cNvSpPr>
            <p:nvPr/>
          </p:nvSpPr>
          <p:spPr bwMode="auto">
            <a:xfrm>
              <a:off x="622" y="1799"/>
              <a:ext cx="192" cy="432"/>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Line 97"/>
            <p:cNvSpPr>
              <a:spLocks noChangeShapeType="1"/>
            </p:cNvSpPr>
            <p:nvPr/>
          </p:nvSpPr>
          <p:spPr bwMode="auto">
            <a:xfrm>
              <a:off x="1179" y="1275"/>
              <a:ext cx="408" cy="363"/>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Line 98"/>
            <p:cNvSpPr>
              <a:spLocks noChangeShapeType="1"/>
            </p:cNvSpPr>
            <p:nvPr/>
          </p:nvSpPr>
          <p:spPr bwMode="auto">
            <a:xfrm flipH="1">
              <a:off x="622" y="1275"/>
              <a:ext cx="444" cy="38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99"/>
            <p:cNvSpPr>
              <a:spLocks noChangeArrowheads="1"/>
            </p:cNvSpPr>
            <p:nvPr/>
          </p:nvSpPr>
          <p:spPr bwMode="auto">
            <a:xfrm>
              <a:off x="982" y="1079"/>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400" b="0" i="0" u="none" strike="noStrike" kern="0" cap="none" spc="0" normalizeH="0" baseline="0" noProof="0">
                <a:ln>
                  <a:noFill/>
                </a:ln>
                <a:solidFill>
                  <a:sysClr val="windowText" lastClr="000000"/>
                </a:solidFill>
                <a:effectLst/>
                <a:uLnTx/>
                <a:uFillTx/>
                <a:latin typeface="Times New Roman" pitchFamily="18" charset="0"/>
                <a:ea typeface="宋体" pitchFamily="2" charset="-122"/>
              </a:endParaRPr>
            </a:p>
          </p:txBody>
        </p:sp>
        <p:sp>
          <p:nvSpPr>
            <p:cNvPr id="85" name="Oval 100"/>
            <p:cNvSpPr>
              <a:spLocks noChangeArrowheads="1"/>
            </p:cNvSpPr>
            <p:nvPr/>
          </p:nvSpPr>
          <p:spPr bwMode="auto">
            <a:xfrm>
              <a:off x="430" y="1559"/>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6" name="Oval 101"/>
            <p:cNvSpPr>
              <a:spLocks noChangeArrowheads="1"/>
            </p:cNvSpPr>
            <p:nvPr/>
          </p:nvSpPr>
          <p:spPr bwMode="auto">
            <a:xfrm>
              <a:off x="1202" y="2190"/>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7" name="Oval 102"/>
            <p:cNvSpPr>
              <a:spLocks noChangeArrowheads="1"/>
            </p:cNvSpPr>
            <p:nvPr/>
          </p:nvSpPr>
          <p:spPr bwMode="auto">
            <a:xfrm>
              <a:off x="1503" y="1577"/>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8" name="Oval 103"/>
            <p:cNvSpPr>
              <a:spLocks noChangeArrowheads="1"/>
            </p:cNvSpPr>
            <p:nvPr/>
          </p:nvSpPr>
          <p:spPr bwMode="auto">
            <a:xfrm>
              <a:off x="718" y="2183"/>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9" name="Text Box 104"/>
            <p:cNvSpPr txBox="1">
              <a:spLocks noChangeArrowheads="1"/>
            </p:cNvSpPr>
            <p:nvPr/>
          </p:nvSpPr>
          <p:spPr bwMode="auto">
            <a:xfrm>
              <a:off x="982" y="100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0" name="Text Box 105"/>
            <p:cNvSpPr txBox="1">
              <a:spLocks noChangeArrowheads="1"/>
            </p:cNvSpPr>
            <p:nvPr/>
          </p:nvSpPr>
          <p:spPr bwMode="auto">
            <a:xfrm>
              <a:off x="430" y="15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b</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1" name="Text Box 106"/>
            <p:cNvSpPr txBox="1">
              <a:spLocks noChangeArrowheads="1"/>
            </p:cNvSpPr>
            <p:nvPr/>
          </p:nvSpPr>
          <p:spPr bwMode="auto">
            <a:xfrm>
              <a:off x="1513" y="1500"/>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c</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2" name="Text Box 107"/>
            <p:cNvSpPr txBox="1">
              <a:spLocks noChangeArrowheads="1"/>
            </p:cNvSpPr>
            <p:nvPr/>
          </p:nvSpPr>
          <p:spPr bwMode="auto">
            <a:xfrm>
              <a:off x="718" y="2135"/>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d</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3" name="Text Box 108"/>
            <p:cNvSpPr txBox="1">
              <a:spLocks noChangeArrowheads="1"/>
            </p:cNvSpPr>
            <p:nvPr/>
          </p:nvSpPr>
          <p:spPr bwMode="auto">
            <a:xfrm>
              <a:off x="1234" y="2113"/>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e</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4" name="Line 109"/>
            <p:cNvSpPr>
              <a:spLocks noChangeShapeType="1"/>
            </p:cNvSpPr>
            <p:nvPr/>
          </p:nvSpPr>
          <p:spPr bwMode="auto">
            <a:xfrm flipH="1">
              <a:off x="657" y="1275"/>
              <a:ext cx="295" cy="250"/>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Line 110"/>
            <p:cNvSpPr>
              <a:spLocks noChangeShapeType="1"/>
            </p:cNvSpPr>
            <p:nvPr/>
          </p:nvSpPr>
          <p:spPr bwMode="auto">
            <a:xfrm>
              <a:off x="567" y="1888"/>
              <a:ext cx="129" cy="298"/>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Line 111"/>
            <p:cNvSpPr>
              <a:spLocks noChangeShapeType="1"/>
            </p:cNvSpPr>
            <p:nvPr/>
          </p:nvSpPr>
          <p:spPr bwMode="auto">
            <a:xfrm>
              <a:off x="748" y="1865"/>
              <a:ext cx="121" cy="265"/>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Line 112"/>
            <p:cNvSpPr>
              <a:spLocks noChangeShapeType="1"/>
            </p:cNvSpPr>
            <p:nvPr/>
          </p:nvSpPr>
          <p:spPr bwMode="auto">
            <a:xfrm flipH="1">
              <a:off x="766" y="1412"/>
              <a:ext cx="277" cy="243"/>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Line 113"/>
            <p:cNvSpPr>
              <a:spLocks noChangeShapeType="1"/>
            </p:cNvSpPr>
            <p:nvPr/>
          </p:nvSpPr>
          <p:spPr bwMode="auto">
            <a:xfrm>
              <a:off x="1225" y="1435"/>
              <a:ext cx="249" cy="226"/>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Line 114"/>
            <p:cNvSpPr>
              <a:spLocks noChangeShapeType="1"/>
            </p:cNvSpPr>
            <p:nvPr/>
          </p:nvSpPr>
          <p:spPr bwMode="auto">
            <a:xfrm flipH="1">
              <a:off x="1338" y="1842"/>
              <a:ext cx="141" cy="273"/>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Line 115"/>
            <p:cNvSpPr>
              <a:spLocks noChangeShapeType="1"/>
            </p:cNvSpPr>
            <p:nvPr/>
          </p:nvSpPr>
          <p:spPr bwMode="auto">
            <a:xfrm flipH="1">
              <a:off x="1497" y="1933"/>
              <a:ext cx="136" cy="266"/>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Line 116"/>
            <p:cNvSpPr>
              <a:spLocks noChangeShapeType="1"/>
            </p:cNvSpPr>
            <p:nvPr/>
          </p:nvSpPr>
          <p:spPr bwMode="auto">
            <a:xfrm>
              <a:off x="1338" y="1275"/>
              <a:ext cx="249" cy="227"/>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2" name="Line 84"/>
          <p:cNvSpPr>
            <a:spLocks noChangeShapeType="1"/>
          </p:cNvSpPr>
          <p:nvPr/>
        </p:nvSpPr>
        <p:spPr bwMode="auto">
          <a:xfrm>
            <a:off x="7373599" y="5585532"/>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429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利用栈的中序遍历非递归算法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14</a:t>
            </a:fld>
            <a:endParaRPr lang="zh-CN" altLang="en-US" dirty="0"/>
          </a:p>
        </p:txBody>
      </p:sp>
      <p:sp>
        <p:nvSpPr>
          <p:cNvPr id="6" name="Rectangle 5"/>
          <p:cNvSpPr txBox="1">
            <a:spLocks noChangeArrowheads="1"/>
          </p:cNvSpPr>
          <p:nvPr/>
        </p:nvSpPr>
        <p:spPr bwMode="auto">
          <a:xfrm>
            <a:off x="359569" y="1415171"/>
            <a:ext cx="8424862" cy="463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9900"/>
              </a:buClr>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rgbClr val="0000FF"/>
              </a:buClr>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template &lt;class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void </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BinaryTree</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a:t>
            </a:r>
            <a:r>
              <a:rPr kumimoji="0" lang="en-US" altLang="zh-CN" sz="2000" b="0" i="0" u="none" strike="noStrike" kern="0" cap="none" spc="0" normalizeH="0" baseline="0" noProof="0" dirty="0" err="1">
                <a:ln>
                  <a:noFill/>
                </a:ln>
                <a:solidFill>
                  <a:srgbClr val="0000FF"/>
                </a:solidFill>
                <a:effectLst/>
                <a:uLnTx/>
                <a:uFillTx/>
                <a:latin typeface="Times New Roman" pitchFamily="18" charset="0"/>
                <a:ea typeface="隶书" pitchFamily="49" charset="-122"/>
                <a:cs typeface="+mn-cs"/>
              </a:rPr>
              <a:t>InOrder</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void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(*visit) (</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BinTreeNode</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stack&lt;</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BinTreeNode</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&gt;*&gt;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S</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宋体"/>
                <a:cs typeface="+mn-cs"/>
              </a:rPr>
              <a:t>BinTreeNode</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a:cs typeface="+mn-cs"/>
              </a:rPr>
              <a:t>&lt;</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宋体"/>
                <a:cs typeface="+mn-cs"/>
              </a:rPr>
              <a:t>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a:cs typeface="+mn-cs"/>
              </a:rPr>
              <a:t>&gt;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宋体"/>
                <a:cs typeface="+mn-cs"/>
              </a:rPr>
              <a:t>p = root</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do</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while </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(p != NULL)		</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遍历指针向左下移动</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zh-CN" altLang="en-US"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S.Push</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(p)</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该子树沿途结点进栈</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p</a:t>
            </a:r>
            <a:r>
              <a:rPr kumimoji="0" lang="en-US" altLang="zh-CN" sz="2000" b="0" i="0" u="none" strike="noStrike" kern="0" cap="none" spc="0" normalizeH="0" baseline="0" noProof="0" dirty="0">
                <a:ln>
                  <a:noFill/>
                </a:ln>
                <a:solidFill>
                  <a:srgbClr val="000000"/>
                </a:solidFill>
                <a:effectLst/>
                <a:uLnTx/>
                <a:uFillTx/>
                <a:latin typeface="楷体_GB2312" pitchFamily="49" charset="-122"/>
                <a:ea typeface="楷体_GB2312" pitchFamily="49" charset="-122"/>
                <a:cs typeface="+mn-cs"/>
              </a:rPr>
              <a:t>-&gt;</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leftChild</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if </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en-US" altLang="zh-CN" sz="20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S.IsEmpty</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栈不空时退栈</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zh-CN" altLang="en-US"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S.Pop</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(p)</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visit (p)</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退栈</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访问</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p = p</a:t>
            </a:r>
            <a:r>
              <a:rPr kumimoji="0" lang="en-US" altLang="zh-CN" sz="2000" b="0" i="0" u="none" strike="noStrike" kern="0" cap="none" spc="0" normalizeH="0" baseline="0" noProof="0" dirty="0">
                <a:ln>
                  <a:noFill/>
                </a:ln>
                <a:solidFill>
                  <a:srgbClr val="005825"/>
                </a:solidFill>
                <a:effectLst/>
                <a:uLnTx/>
                <a:uFillTx/>
                <a:latin typeface="楷体_GB2312" pitchFamily="49" charset="-122"/>
                <a:ea typeface="楷体_GB2312" pitchFamily="49" charset="-122"/>
                <a:cs typeface="+mn-cs"/>
              </a:rPr>
              <a:t>-&gt;</a:t>
            </a:r>
            <a:r>
              <a:rPr kumimoji="0" lang="en-US" altLang="zh-CN" sz="20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rightChild</a:t>
            </a:r>
            <a:r>
              <a:rPr kumimoji="0" lang="en-US" altLang="zh-CN" sz="20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20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遍历指针进到右子女</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while </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NULL </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S.IsEmpty</a:t>
            </a:r>
            <a:r>
              <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endParaRPr kumimoji="0" lang="en-US" altLang="zh-CN" sz="20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endParaRPr>
          </a:p>
        </p:txBody>
      </p:sp>
    </p:spTree>
    <p:extLst>
      <p:ext uri="{BB962C8B-B14F-4D97-AF65-F5344CB8AC3E}">
        <p14:creationId xmlns:p14="http://schemas.microsoft.com/office/powerpoint/2010/main" val="376265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15</a:t>
            </a:fld>
            <a:endParaRPr lang="zh-CN" altLang="en-US"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利用栈的中序遍历非递归程序</a:t>
            </a:r>
          </a:p>
        </p:txBody>
      </p:sp>
      <p:pic>
        <p:nvPicPr>
          <p:cNvPr id="3" name="图片 2">
            <a:extLst>
              <a:ext uri="{FF2B5EF4-FFF2-40B4-BE49-F238E27FC236}">
                <a16:creationId xmlns:a16="http://schemas.microsoft.com/office/drawing/2014/main" id="{D4EF8125-EA42-D009-FE2D-F33F4DFF3A38}"/>
              </a:ext>
            </a:extLst>
          </p:cNvPr>
          <p:cNvPicPr>
            <a:picLocks noChangeAspect="1"/>
          </p:cNvPicPr>
          <p:nvPr/>
        </p:nvPicPr>
        <p:blipFill rotWithShape="1">
          <a:blip r:embed="rId2"/>
          <a:srcRect t="589"/>
          <a:stretch/>
        </p:blipFill>
        <p:spPr>
          <a:xfrm>
            <a:off x="292264" y="535132"/>
            <a:ext cx="8430905" cy="5543912"/>
          </a:xfrm>
          <a:prstGeom prst="rect">
            <a:avLst/>
          </a:prstGeom>
        </p:spPr>
      </p:pic>
    </p:spTree>
    <p:extLst>
      <p:ext uri="{BB962C8B-B14F-4D97-AF65-F5344CB8AC3E}">
        <p14:creationId xmlns:p14="http://schemas.microsoft.com/office/powerpoint/2010/main" val="193880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16</a:t>
            </a:fld>
            <a:endParaRPr lang="zh-CN" altLang="en-US" dirty="0"/>
          </a:p>
        </p:txBody>
      </p:sp>
      <p:sp>
        <p:nvSpPr>
          <p:cNvPr id="13" name="文本框 12">
            <a:extLst>
              <a:ext uri="{FF2B5EF4-FFF2-40B4-BE49-F238E27FC236}">
                <a16:creationId xmlns:a16="http://schemas.microsoft.com/office/drawing/2014/main" id="{6C775C0D-01D6-E75B-0326-8E26CE8E5099}"/>
              </a:ext>
            </a:extLst>
          </p:cNvPr>
          <p:cNvSpPr txBox="1"/>
          <p:nvPr/>
        </p:nvSpPr>
        <p:spPr>
          <a:xfrm>
            <a:off x="285750" y="446809"/>
            <a:ext cx="9128413" cy="6186309"/>
          </a:xfrm>
          <a:prstGeom prst="rect">
            <a:avLst/>
          </a:prstGeom>
          <a:noFill/>
        </p:spPr>
        <p:txBody>
          <a:bodyPr wrap="square">
            <a:spAutoFit/>
          </a:bodyPr>
          <a:lstStyle/>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void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InOrderTraversalNS</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	//</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中序非递归遍历算法</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*St[MAX_BT_SIZE],*p;</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int top=-1;</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if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!=NULL){</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p=</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while (top&gt;-1 || p!=NULL){</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while (p!=NULL){//</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扫描结点</a:t>
            </a:r>
            <a:r>
              <a:rPr lang="en-US" altLang="zh-CN" sz="1800" kern="100" dirty="0">
                <a:effectLst/>
                <a:latin typeface="等线" panose="02010600030101010101" pitchFamily="2" charset="-122"/>
                <a:ea typeface="宋体" panose="02010600030101010101" pitchFamily="2" charset="-122"/>
                <a:cs typeface="宋体" panose="02010600030101010101" pitchFamily="2" charset="-122"/>
              </a:rPr>
              <a:t>p</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的所有左下结点并进栈</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top++;</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St[top]=p;</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p=p-&gt;</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lchild</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if (top&gt;-1){</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p=St[top];		//</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出栈结点</a:t>
            </a:r>
            <a:r>
              <a:rPr lang="en-US" altLang="zh-CN" sz="1800" kern="100" dirty="0">
                <a:effectLst/>
                <a:latin typeface="等线" panose="02010600030101010101" pitchFamily="2" charset="-122"/>
                <a:ea typeface="宋体" panose="02010600030101010101" pitchFamily="2" charset="-122"/>
                <a:cs typeface="宋体" panose="02010600030101010101" pitchFamily="2" charset="-122"/>
              </a:rPr>
              <a:t>p</a:t>
            </a: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并访问</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top--;</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("%c ",p-&gt;data);</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p=p-&gt;</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rchild</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8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("\n");</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	}</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pPr algn="just"/>
            <a:r>
              <a:rPr lang="en-US" altLang="zh-CN" sz="18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zh-CN" sz="1800" kern="100" dirty="0">
              <a:effectLst/>
              <a:latin typeface="等线" panose="02010600030101010101" pitchFamily="2" charset="-122"/>
              <a:ea typeface="等线" panose="02010600030101010101" pitchFamily="2" charset="-122"/>
              <a:cs typeface="Courier New" panose="02070309020205020404" pitchFamily="49" charset="0"/>
            </a:endParaRPr>
          </a:p>
          <a:p>
            <a:endParaRPr lang="zh-CN" altLang="en-US"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利用栈的中序遍历非递归程序</a:t>
            </a:r>
          </a:p>
        </p:txBody>
      </p:sp>
    </p:spTree>
    <p:extLst>
      <p:ext uri="{BB962C8B-B14F-4D97-AF65-F5344CB8AC3E}">
        <p14:creationId xmlns:p14="http://schemas.microsoft.com/office/powerpoint/2010/main" val="3790786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pPr>
              <a:lnSpc>
                <a:spcPct val="150000"/>
              </a:lnSpc>
              <a:spcBef>
                <a:spcPts val="2400"/>
              </a:spcBef>
            </a:pPr>
            <a:r>
              <a:rPr lang="zh-CN" altLang="en-US" sz="2000" dirty="0"/>
              <a:t>在沿左子树深入时，深入一个结点，入栈一个结点。</a:t>
            </a:r>
          </a:p>
          <a:p>
            <a:pPr>
              <a:lnSpc>
                <a:spcPct val="150000"/>
              </a:lnSpc>
              <a:spcBef>
                <a:spcPts val="2400"/>
              </a:spcBef>
            </a:pPr>
            <a:r>
              <a:rPr lang="zh-CN" altLang="en-US" sz="2000" dirty="0"/>
              <a:t>若为</a:t>
            </a:r>
            <a:r>
              <a:rPr lang="zh-CN" altLang="en-US" sz="2000" b="1" dirty="0">
                <a:solidFill>
                  <a:srgbClr val="FF0000"/>
                </a:solidFill>
              </a:rPr>
              <a:t>先序遍历</a:t>
            </a:r>
            <a:r>
              <a:rPr lang="zh-CN" altLang="en-US" sz="2000" dirty="0"/>
              <a:t>，则在入栈之前访问之，当沿左分支深入不下去时，则返回，即从堆栈中弹出前面压入的结点；</a:t>
            </a:r>
            <a:endParaRPr lang="en-US" altLang="zh-CN" sz="2000" dirty="0"/>
          </a:p>
          <a:p>
            <a:pPr>
              <a:lnSpc>
                <a:spcPct val="150000"/>
              </a:lnSpc>
              <a:spcBef>
                <a:spcPts val="2400"/>
              </a:spcBef>
            </a:pPr>
            <a:r>
              <a:rPr lang="zh-CN" altLang="en-US" sz="2000" dirty="0"/>
              <a:t>若为</a:t>
            </a:r>
            <a:r>
              <a:rPr lang="zh-CN" altLang="en-US" sz="2000" b="1" dirty="0">
                <a:solidFill>
                  <a:srgbClr val="FF0000"/>
                </a:solidFill>
              </a:rPr>
              <a:t>中序遍历</a:t>
            </a:r>
            <a:r>
              <a:rPr lang="zh-CN" altLang="en-US" sz="2000" dirty="0"/>
              <a:t>，则此时访问该结点，然后从该结点的右子树继续深入；</a:t>
            </a:r>
            <a:endParaRPr lang="en-US" altLang="zh-CN" sz="2000" dirty="0"/>
          </a:p>
          <a:p>
            <a:pPr>
              <a:lnSpc>
                <a:spcPct val="150000"/>
              </a:lnSpc>
              <a:spcBef>
                <a:spcPts val="2400"/>
              </a:spcBef>
            </a:pPr>
            <a:r>
              <a:rPr lang="zh-CN" altLang="en-US" sz="2000" dirty="0"/>
              <a:t>若为</a:t>
            </a:r>
            <a:r>
              <a:rPr lang="zh-CN" altLang="en-US" sz="2000" b="1" dirty="0">
                <a:solidFill>
                  <a:srgbClr val="FF0000"/>
                </a:solidFill>
              </a:rPr>
              <a:t>后序遍历</a:t>
            </a:r>
            <a:r>
              <a:rPr lang="zh-CN" altLang="en-US" sz="2000" dirty="0"/>
              <a:t>，则将此结点再次入栈，然后从该结点的右子树继续深入，与前面类同，仍能深入一个结点入栈一个结点，深入不下去再返回，直到第二次从栈里弹出该结点，才访问之。</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17</a:t>
            </a:fld>
            <a:endParaRPr lang="zh-CN" altLang="en-US" dirty="0"/>
          </a:p>
        </p:txBody>
      </p:sp>
    </p:spTree>
    <p:extLst>
      <p:ext uri="{BB962C8B-B14F-4D97-AF65-F5344CB8AC3E}">
        <p14:creationId xmlns:p14="http://schemas.microsoft.com/office/powerpoint/2010/main" val="792290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利用栈的后序遍历非递归算法</a:t>
            </a:r>
            <a:endParaRPr lang="en-US" altLang="zh-CN" dirty="0"/>
          </a:p>
          <a:p>
            <a:pPr marL="342900" lvl="0" indent="-342900" eaLnBrk="0" fontAlgn="base" hangingPunct="0">
              <a:lnSpc>
                <a:spcPct val="100000"/>
              </a:lnSpc>
              <a:spcBef>
                <a:spcPts val="12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在后序遍历过程中所用栈的结点定义</a:t>
            </a:r>
          </a:p>
          <a:p>
            <a:pPr marL="342900" lvl="0" indent="-342900" eaLnBrk="0" fontAlgn="base" hangingPunct="0">
              <a:lnSpc>
                <a:spcPct val="100000"/>
              </a:lnSpc>
              <a:spcBef>
                <a:spcPts val="1200"/>
              </a:spcBef>
              <a:spcAft>
                <a:spcPct val="0"/>
              </a:spcAft>
              <a:buClr>
                <a:srgbClr val="FF0000"/>
              </a:buClr>
              <a:buNone/>
            </a:pPr>
            <a:r>
              <a:rPr lang="zh-CN" altLang="en-US" sz="1600" b="1" kern="0" dirty="0">
                <a:solidFill>
                  <a:srgbClr val="000000"/>
                </a:solidFill>
                <a:latin typeface="Times New Roman" pitchFamily="18" charset="0"/>
                <a:ea typeface="仿宋_GB2312" pitchFamily="49" charset="-122"/>
              </a:rPr>
              <a:t>	</a:t>
            </a:r>
            <a:r>
              <a:rPr lang="en-US" altLang="zh-CN" sz="1600" b="1" kern="0" dirty="0">
                <a:solidFill>
                  <a:srgbClr val="000000"/>
                </a:solidFill>
                <a:latin typeface="Times New Roman" pitchFamily="18" charset="0"/>
                <a:ea typeface="仿宋_GB2312" pitchFamily="49" charset="-122"/>
              </a:rPr>
              <a:t>template &lt;class </a:t>
            </a:r>
            <a:r>
              <a:rPr lang="en-US" altLang="zh-CN" sz="1600" kern="0" dirty="0">
                <a:solidFill>
                  <a:srgbClr val="000000"/>
                </a:solidFill>
                <a:latin typeface="Times New Roman" pitchFamily="18" charset="0"/>
                <a:ea typeface="仿宋_GB2312" pitchFamily="49" charset="-122"/>
              </a:rPr>
              <a:t>T</a:t>
            </a:r>
            <a:r>
              <a:rPr lang="en-US" altLang="zh-CN" sz="1600" b="1" kern="0" dirty="0">
                <a:solidFill>
                  <a:srgbClr val="000000"/>
                </a:solidFill>
                <a:latin typeface="Times New Roman" pitchFamily="18" charset="0"/>
                <a:ea typeface="仿宋_GB2312" pitchFamily="49" charset="-122"/>
              </a:rPr>
              <a:t>&gt;</a:t>
            </a:r>
          </a:p>
          <a:p>
            <a:pPr marL="342900" lvl="0" indent="-342900" eaLnBrk="0" fontAlgn="base" hangingPunct="0">
              <a:lnSpc>
                <a:spcPct val="100000"/>
              </a:lnSpc>
              <a:spcBef>
                <a:spcPts val="1200"/>
              </a:spcBef>
              <a:spcAft>
                <a:spcPct val="0"/>
              </a:spcAft>
              <a:buClr>
                <a:srgbClr val="FF0000"/>
              </a:buClr>
              <a:buNone/>
            </a:pPr>
            <a:r>
              <a:rPr lang="en-US" altLang="zh-CN" sz="1600" b="1" kern="0" dirty="0">
                <a:solidFill>
                  <a:srgbClr val="000000"/>
                </a:solidFill>
                <a:latin typeface="Times New Roman" pitchFamily="18" charset="0"/>
                <a:ea typeface="仿宋_GB2312" pitchFamily="49" charset="-122"/>
              </a:rPr>
              <a:t>    </a:t>
            </a:r>
            <a:r>
              <a:rPr lang="en-US" altLang="zh-CN" sz="1600" b="1" kern="0" dirty="0" err="1">
                <a:solidFill>
                  <a:srgbClr val="000000"/>
                </a:solidFill>
                <a:latin typeface="Times New Roman" pitchFamily="18" charset="0"/>
                <a:ea typeface="仿宋_GB2312" pitchFamily="49" charset="-122"/>
              </a:rPr>
              <a:t>struct</a:t>
            </a:r>
            <a:r>
              <a:rPr lang="en-US" altLang="zh-CN" sz="1600" b="1" kern="0" dirty="0">
                <a:solidFill>
                  <a:srgbClr val="000000"/>
                </a:solidFill>
                <a:latin typeface="Times New Roman" pitchFamily="18" charset="0"/>
                <a:ea typeface="仿宋_GB2312" pitchFamily="49" charset="-122"/>
              </a:rPr>
              <a:t> </a:t>
            </a:r>
            <a:r>
              <a:rPr lang="en-US" altLang="zh-CN" sz="1600" kern="0" dirty="0" err="1">
                <a:solidFill>
                  <a:srgbClr val="000000"/>
                </a:solidFill>
                <a:latin typeface="Times New Roman" pitchFamily="18" charset="0"/>
                <a:ea typeface="仿宋_GB2312" pitchFamily="49" charset="-122"/>
              </a:rPr>
              <a:t>stkNode</a:t>
            </a:r>
            <a:r>
              <a:rPr lang="en-US" altLang="zh-CN" sz="1600" b="1" kern="0" dirty="0">
                <a:solidFill>
                  <a:srgbClr val="000000"/>
                </a:solidFill>
                <a:latin typeface="Times New Roman" pitchFamily="18" charset="0"/>
                <a:ea typeface="仿宋_GB2312" pitchFamily="49" charset="-122"/>
              </a:rPr>
              <a:t> {</a:t>
            </a:r>
          </a:p>
          <a:p>
            <a:pPr marL="342900" lvl="0" indent="-342900" eaLnBrk="0" fontAlgn="base" hangingPunct="0">
              <a:lnSpc>
                <a:spcPct val="100000"/>
              </a:lnSpc>
              <a:spcBef>
                <a:spcPts val="1200"/>
              </a:spcBef>
              <a:spcAft>
                <a:spcPct val="0"/>
              </a:spcAft>
              <a:buClr>
                <a:srgbClr val="FF0000"/>
              </a:buClr>
              <a:buNone/>
            </a:pPr>
            <a:r>
              <a:rPr lang="en-US" altLang="zh-CN" sz="1600" b="1" kern="0" dirty="0">
                <a:solidFill>
                  <a:srgbClr val="000000"/>
                </a:solidFill>
                <a:latin typeface="Times New Roman" pitchFamily="18" charset="0"/>
                <a:ea typeface="仿宋_GB2312" pitchFamily="49" charset="-122"/>
              </a:rPr>
              <a:t>	     </a:t>
            </a:r>
            <a:r>
              <a:rPr lang="en-US" altLang="zh-CN" sz="1600" kern="0" dirty="0" err="1">
                <a:solidFill>
                  <a:srgbClr val="000000"/>
                </a:solidFill>
                <a:latin typeface="Times New Roman" pitchFamily="18" charset="0"/>
                <a:ea typeface="仿宋_GB2312" pitchFamily="49" charset="-122"/>
              </a:rPr>
              <a:t>BinTreeNode</a:t>
            </a:r>
            <a:r>
              <a:rPr lang="en-US" altLang="zh-CN" sz="1600" b="1" kern="0" dirty="0">
                <a:solidFill>
                  <a:srgbClr val="000000"/>
                </a:solidFill>
                <a:latin typeface="Times New Roman" pitchFamily="18" charset="0"/>
                <a:ea typeface="仿宋_GB2312" pitchFamily="49" charset="-122"/>
              </a:rPr>
              <a:t>&lt;</a:t>
            </a:r>
            <a:r>
              <a:rPr lang="en-US" altLang="zh-CN" sz="1600" kern="0" dirty="0">
                <a:solidFill>
                  <a:srgbClr val="000000"/>
                </a:solidFill>
                <a:latin typeface="Times New Roman" pitchFamily="18" charset="0"/>
                <a:ea typeface="仿宋_GB2312" pitchFamily="49" charset="-122"/>
              </a:rPr>
              <a:t>T</a:t>
            </a:r>
            <a:r>
              <a:rPr lang="en-US" altLang="zh-CN" sz="1600" b="1" kern="0" dirty="0">
                <a:solidFill>
                  <a:srgbClr val="000000"/>
                </a:solidFill>
                <a:latin typeface="Times New Roman" pitchFamily="18" charset="0"/>
                <a:ea typeface="仿宋_GB2312" pitchFamily="49" charset="-122"/>
              </a:rPr>
              <a:t>&gt; *</a:t>
            </a:r>
            <a:r>
              <a:rPr lang="en-US" altLang="zh-CN" sz="1600" kern="0" dirty="0">
                <a:solidFill>
                  <a:srgbClr val="000000"/>
                </a:solidFill>
                <a:latin typeface="Times New Roman" pitchFamily="18" charset="0"/>
                <a:ea typeface="仿宋_GB2312" pitchFamily="49" charset="-122"/>
              </a:rPr>
              <a:t>ptr</a:t>
            </a:r>
            <a:r>
              <a:rPr lang="en-US" altLang="zh-CN" sz="1600" b="1" kern="0" dirty="0">
                <a:solidFill>
                  <a:srgbClr val="000000"/>
                </a:solidFill>
                <a:latin typeface="Times New Roman" pitchFamily="18" charset="0"/>
                <a:ea typeface="仿宋_GB2312" pitchFamily="49" charset="-122"/>
              </a:rPr>
              <a:t>;     // </a:t>
            </a:r>
            <a:r>
              <a:rPr lang="zh-CN" altLang="en-US" sz="1600" kern="0" dirty="0">
                <a:solidFill>
                  <a:srgbClr val="000000"/>
                </a:solidFill>
                <a:latin typeface="Times New Roman" pitchFamily="18" charset="0"/>
                <a:ea typeface="隶书" pitchFamily="49" charset="-122"/>
              </a:rPr>
              <a:t>树结点指针</a:t>
            </a:r>
            <a:r>
              <a:rPr lang="zh-CN" altLang="en-US" sz="1600" b="1" kern="0" dirty="0">
                <a:solidFill>
                  <a:srgbClr val="000000"/>
                </a:solidFill>
                <a:latin typeface="Times New Roman" pitchFamily="18" charset="0"/>
                <a:ea typeface="仿宋_GB2312" pitchFamily="49" charset="-122"/>
              </a:rPr>
              <a:t>	        </a:t>
            </a:r>
          </a:p>
          <a:p>
            <a:pPr marL="342900" lvl="0" indent="-342900" eaLnBrk="0" fontAlgn="base" hangingPunct="0">
              <a:lnSpc>
                <a:spcPct val="100000"/>
              </a:lnSpc>
              <a:spcBef>
                <a:spcPts val="1200"/>
              </a:spcBef>
              <a:spcAft>
                <a:spcPct val="0"/>
              </a:spcAft>
              <a:buClr>
                <a:srgbClr val="FF0000"/>
              </a:buClr>
              <a:buNone/>
            </a:pPr>
            <a:r>
              <a:rPr lang="zh-CN" altLang="en-US" sz="1600" b="1" kern="0" dirty="0">
                <a:solidFill>
                  <a:srgbClr val="000000"/>
                </a:solidFill>
                <a:latin typeface="Times New Roman" pitchFamily="18" charset="0"/>
                <a:ea typeface="仿宋_GB2312" pitchFamily="49" charset="-122"/>
              </a:rPr>
              <a:t>         </a:t>
            </a:r>
            <a:r>
              <a:rPr lang="en-US" altLang="zh-CN" sz="1600" b="1" kern="0" dirty="0" err="1">
                <a:solidFill>
                  <a:srgbClr val="000000"/>
                </a:solidFill>
                <a:latin typeface="Times New Roman" pitchFamily="18" charset="0"/>
                <a:ea typeface="仿宋_GB2312" pitchFamily="49" charset="-122"/>
              </a:rPr>
              <a:t>enum</a:t>
            </a:r>
            <a:r>
              <a:rPr lang="en-US" altLang="zh-CN" sz="1600" b="1" kern="0" dirty="0">
                <a:solidFill>
                  <a:srgbClr val="000000"/>
                </a:solidFill>
                <a:latin typeface="Times New Roman" pitchFamily="18" charset="0"/>
                <a:ea typeface="仿宋_GB2312" pitchFamily="49" charset="-122"/>
              </a:rPr>
              <a:t> </a:t>
            </a:r>
            <a:r>
              <a:rPr lang="en-US" altLang="zh-CN" sz="1600" kern="0" dirty="0">
                <a:solidFill>
                  <a:srgbClr val="000000"/>
                </a:solidFill>
                <a:latin typeface="Times New Roman" pitchFamily="18" charset="0"/>
                <a:ea typeface="仿宋_GB2312" pitchFamily="49" charset="-122"/>
              </a:rPr>
              <a:t>tag </a:t>
            </a:r>
            <a:r>
              <a:rPr lang="en-US" altLang="zh-CN" sz="1600" b="1" kern="0" dirty="0">
                <a:solidFill>
                  <a:srgbClr val="000000"/>
                </a:solidFill>
                <a:latin typeface="Times New Roman" pitchFamily="18" charset="0"/>
                <a:ea typeface="仿宋_GB2312" pitchFamily="49" charset="-122"/>
              </a:rPr>
              <a:t>{</a:t>
            </a:r>
            <a:r>
              <a:rPr lang="en-US" altLang="zh-CN" sz="1600" kern="0" dirty="0">
                <a:solidFill>
                  <a:srgbClr val="000000"/>
                </a:solidFill>
                <a:latin typeface="Times New Roman" pitchFamily="18" charset="0"/>
                <a:ea typeface="仿宋_GB2312" pitchFamily="49" charset="-122"/>
              </a:rPr>
              <a:t>L</a:t>
            </a:r>
            <a:r>
              <a:rPr lang="en-US" altLang="zh-CN" sz="1600" b="1" kern="0" dirty="0">
                <a:solidFill>
                  <a:srgbClr val="000000"/>
                </a:solidFill>
                <a:latin typeface="Times New Roman" pitchFamily="18" charset="0"/>
                <a:ea typeface="仿宋_GB2312" pitchFamily="49" charset="-122"/>
              </a:rPr>
              <a:t>, </a:t>
            </a:r>
            <a:r>
              <a:rPr lang="en-US" altLang="zh-CN" sz="1600" kern="0" dirty="0">
                <a:solidFill>
                  <a:srgbClr val="000000"/>
                </a:solidFill>
                <a:latin typeface="Times New Roman" pitchFamily="18" charset="0"/>
                <a:ea typeface="仿宋_GB2312" pitchFamily="49" charset="-122"/>
              </a:rPr>
              <a:t>R</a:t>
            </a:r>
            <a:r>
              <a:rPr lang="en-US" altLang="zh-CN" sz="1600" b="1" kern="0" dirty="0">
                <a:solidFill>
                  <a:srgbClr val="000000"/>
                </a:solidFill>
                <a:latin typeface="Times New Roman" pitchFamily="18" charset="0"/>
                <a:ea typeface="仿宋_GB2312" pitchFamily="49" charset="-122"/>
              </a:rPr>
              <a:t>}; 	// </a:t>
            </a:r>
            <a:r>
              <a:rPr lang="zh-CN" altLang="en-US" sz="1600" kern="0" dirty="0">
                <a:solidFill>
                  <a:srgbClr val="000000"/>
                </a:solidFill>
                <a:latin typeface="Times New Roman" pitchFamily="18" charset="0"/>
                <a:ea typeface="隶书" pitchFamily="49" charset="-122"/>
              </a:rPr>
              <a:t>退栈标记</a:t>
            </a:r>
            <a:endParaRPr lang="zh-CN" altLang="en-US" sz="1600" b="1" kern="0" dirty="0">
              <a:solidFill>
                <a:srgbClr val="000000"/>
              </a:solidFill>
              <a:latin typeface="Times New Roman" pitchFamily="18" charset="0"/>
              <a:ea typeface="仿宋_GB2312" pitchFamily="49" charset="-122"/>
            </a:endParaRPr>
          </a:p>
          <a:p>
            <a:pPr marL="342900" lvl="0" indent="-342900" eaLnBrk="0" fontAlgn="base" hangingPunct="0">
              <a:lnSpc>
                <a:spcPct val="100000"/>
              </a:lnSpc>
              <a:spcBef>
                <a:spcPts val="1200"/>
              </a:spcBef>
              <a:spcAft>
                <a:spcPct val="0"/>
              </a:spcAft>
              <a:buClr>
                <a:srgbClr val="FF0000"/>
              </a:buClr>
              <a:buNone/>
            </a:pPr>
            <a:r>
              <a:rPr lang="zh-CN" altLang="en-US" sz="1600" b="1" kern="0" dirty="0">
                <a:solidFill>
                  <a:srgbClr val="000000"/>
                </a:solidFill>
                <a:latin typeface="Times New Roman" pitchFamily="18" charset="0"/>
                <a:ea typeface="仿宋_GB2312" pitchFamily="49" charset="-122"/>
              </a:rPr>
              <a:t>  	     </a:t>
            </a:r>
            <a:r>
              <a:rPr lang="en-US" altLang="zh-CN" sz="1600" kern="0" dirty="0" err="1">
                <a:solidFill>
                  <a:srgbClr val="000000"/>
                </a:solidFill>
                <a:latin typeface="Times New Roman" pitchFamily="18" charset="0"/>
                <a:ea typeface="仿宋_GB2312" pitchFamily="49" charset="-122"/>
              </a:rPr>
              <a:t>stkNode</a:t>
            </a:r>
            <a:r>
              <a:rPr lang="en-US" altLang="zh-CN" sz="1600" kern="0" dirty="0">
                <a:solidFill>
                  <a:srgbClr val="000000"/>
                </a:solidFill>
                <a:latin typeface="Times New Roman" pitchFamily="18" charset="0"/>
                <a:ea typeface="仿宋_GB2312" pitchFamily="49" charset="-122"/>
              </a:rPr>
              <a:t> (</a:t>
            </a:r>
            <a:r>
              <a:rPr lang="en-US" altLang="zh-CN" sz="1600" kern="0" dirty="0" err="1">
                <a:solidFill>
                  <a:srgbClr val="000000"/>
                </a:solidFill>
                <a:latin typeface="Times New Roman" pitchFamily="18" charset="0"/>
                <a:ea typeface="仿宋_GB2312" pitchFamily="49" charset="-122"/>
              </a:rPr>
              <a:t>BinTreeNode</a:t>
            </a:r>
            <a:r>
              <a:rPr lang="en-US" altLang="zh-CN" sz="1600" b="1" kern="0" dirty="0">
                <a:solidFill>
                  <a:srgbClr val="000000"/>
                </a:solidFill>
                <a:latin typeface="Times New Roman" pitchFamily="18" charset="0"/>
                <a:ea typeface="仿宋_GB2312" pitchFamily="49" charset="-122"/>
              </a:rPr>
              <a:t>&lt;</a:t>
            </a:r>
            <a:r>
              <a:rPr lang="en-US" altLang="zh-CN" sz="1600" kern="0" dirty="0">
                <a:solidFill>
                  <a:srgbClr val="000000"/>
                </a:solidFill>
                <a:latin typeface="Times New Roman" pitchFamily="18" charset="0"/>
                <a:ea typeface="仿宋_GB2312" pitchFamily="49" charset="-122"/>
              </a:rPr>
              <a:t>T</a:t>
            </a:r>
            <a:r>
              <a:rPr lang="en-US" altLang="zh-CN" sz="1600" b="1" kern="0" dirty="0">
                <a:solidFill>
                  <a:srgbClr val="000000"/>
                </a:solidFill>
                <a:latin typeface="Times New Roman" pitchFamily="18" charset="0"/>
                <a:ea typeface="仿宋_GB2312" pitchFamily="49" charset="-122"/>
              </a:rPr>
              <a:t>&gt; *</a:t>
            </a:r>
            <a:r>
              <a:rPr lang="en-US" altLang="zh-CN" sz="1600" kern="0" dirty="0">
                <a:solidFill>
                  <a:srgbClr val="000000"/>
                </a:solidFill>
                <a:latin typeface="Times New Roman" pitchFamily="18" charset="0"/>
                <a:ea typeface="仿宋_GB2312" pitchFamily="49" charset="-122"/>
              </a:rPr>
              <a:t>N = NULL) </a:t>
            </a:r>
            <a:r>
              <a:rPr lang="en-US" altLang="zh-CN" sz="1600" b="1" kern="0" dirty="0">
                <a:solidFill>
                  <a:srgbClr val="000000"/>
                </a:solidFill>
                <a:latin typeface="Times New Roman" pitchFamily="18" charset="0"/>
                <a:ea typeface="仿宋_GB2312" pitchFamily="49" charset="-122"/>
              </a:rPr>
              <a:t>:</a:t>
            </a:r>
          </a:p>
          <a:p>
            <a:pPr marL="342900" lvl="0" indent="-342900" eaLnBrk="0" fontAlgn="base" hangingPunct="0">
              <a:lnSpc>
                <a:spcPct val="100000"/>
              </a:lnSpc>
              <a:spcBef>
                <a:spcPts val="1200"/>
              </a:spcBef>
              <a:spcAft>
                <a:spcPct val="0"/>
              </a:spcAft>
              <a:buClr>
                <a:srgbClr val="FF0000"/>
              </a:buClr>
              <a:buNone/>
            </a:pPr>
            <a:r>
              <a:rPr lang="en-US" altLang="zh-CN" sz="1600" b="1" kern="0" dirty="0">
                <a:solidFill>
                  <a:srgbClr val="000000"/>
                </a:solidFill>
                <a:latin typeface="Times New Roman" pitchFamily="18" charset="0"/>
                <a:ea typeface="仿宋_GB2312" pitchFamily="49" charset="-122"/>
              </a:rPr>
              <a:t>             </a:t>
            </a:r>
            <a:r>
              <a:rPr lang="en-US" altLang="zh-CN" sz="1600" kern="0" dirty="0">
                <a:solidFill>
                  <a:srgbClr val="000000"/>
                </a:solidFill>
                <a:latin typeface="Times New Roman" pitchFamily="18" charset="0"/>
                <a:ea typeface="仿宋_GB2312" pitchFamily="49" charset="-122"/>
              </a:rPr>
              <a:t>ptr(N)</a:t>
            </a:r>
            <a:r>
              <a:rPr lang="en-US" altLang="zh-CN" sz="1600" b="1" kern="0" dirty="0">
                <a:solidFill>
                  <a:srgbClr val="000000"/>
                </a:solidFill>
                <a:latin typeface="Times New Roman" pitchFamily="18" charset="0"/>
                <a:ea typeface="仿宋_GB2312" pitchFamily="49" charset="-122"/>
              </a:rPr>
              <a:t>, </a:t>
            </a:r>
            <a:r>
              <a:rPr lang="en-US" altLang="zh-CN" sz="1600" kern="0" dirty="0">
                <a:solidFill>
                  <a:srgbClr val="000000"/>
                </a:solidFill>
                <a:latin typeface="Times New Roman" pitchFamily="18" charset="0"/>
                <a:ea typeface="仿宋_GB2312" pitchFamily="49" charset="-122"/>
              </a:rPr>
              <a:t>tag(L)</a:t>
            </a:r>
            <a:r>
              <a:rPr lang="en-US" altLang="zh-CN" sz="1600" b="1" kern="0" dirty="0">
                <a:solidFill>
                  <a:srgbClr val="000000"/>
                </a:solidFill>
                <a:latin typeface="Times New Roman" pitchFamily="18" charset="0"/>
                <a:ea typeface="仿宋_GB2312" pitchFamily="49" charset="-122"/>
              </a:rPr>
              <a:t> { }	// </a:t>
            </a:r>
            <a:r>
              <a:rPr lang="zh-CN" altLang="en-US" sz="1600" kern="0" dirty="0">
                <a:solidFill>
                  <a:srgbClr val="000000"/>
                </a:solidFill>
                <a:latin typeface="Times New Roman" pitchFamily="18" charset="0"/>
                <a:ea typeface="隶书" pitchFamily="49" charset="-122"/>
              </a:rPr>
              <a:t>构造函数</a:t>
            </a:r>
          </a:p>
          <a:p>
            <a:pPr marL="342900" lvl="0" indent="-342900" eaLnBrk="0" fontAlgn="base" hangingPunct="0">
              <a:lnSpc>
                <a:spcPct val="100000"/>
              </a:lnSpc>
              <a:spcBef>
                <a:spcPts val="1200"/>
              </a:spcBef>
              <a:spcAft>
                <a:spcPct val="0"/>
              </a:spcAft>
              <a:buClr>
                <a:srgbClr val="FF0000"/>
              </a:buClr>
              <a:buNone/>
            </a:pPr>
            <a:r>
              <a:rPr lang="zh-CN" altLang="en-US" sz="1600" b="1" kern="0" dirty="0">
                <a:solidFill>
                  <a:srgbClr val="000000"/>
                </a:solidFill>
                <a:latin typeface="Times New Roman" pitchFamily="18" charset="0"/>
                <a:ea typeface="仿宋_GB2312" pitchFamily="49" charset="-122"/>
              </a:rPr>
              <a:t>	</a:t>
            </a:r>
            <a:r>
              <a:rPr lang="en-US" altLang="zh-CN" sz="1600" b="1" kern="0" dirty="0">
                <a:solidFill>
                  <a:srgbClr val="000000"/>
                </a:solidFill>
                <a:latin typeface="Times New Roman" pitchFamily="18" charset="0"/>
                <a:ea typeface="仿宋_GB2312" pitchFamily="49" charset="-122"/>
              </a:rPr>
              <a:t>};</a:t>
            </a:r>
          </a:p>
          <a:p>
            <a:pPr marL="342900" lvl="0" indent="-342900" eaLnBrk="0" fontAlgn="base" hangingPunct="0">
              <a:lnSpc>
                <a:spcPct val="100000"/>
              </a:lnSpc>
              <a:spcBef>
                <a:spcPts val="1800"/>
              </a:spcBef>
              <a:spcAft>
                <a:spcPct val="0"/>
              </a:spcAft>
              <a:buClr>
                <a:srgbClr val="0000FF"/>
              </a:buClr>
              <a:buFont typeface="Wingdings" pitchFamily="2" charset="2"/>
              <a:buChar char="n"/>
            </a:pPr>
            <a:r>
              <a:rPr lang="en-US" altLang="zh-CN" sz="2000" kern="0" dirty="0">
                <a:solidFill>
                  <a:srgbClr val="000000"/>
                </a:solidFill>
                <a:latin typeface="微软雅黑" pitchFamily="34" charset="-122"/>
              </a:rPr>
              <a:t>tag = L,  </a:t>
            </a:r>
            <a:r>
              <a:rPr lang="zh-CN" altLang="en-US" sz="2000" kern="0" dirty="0">
                <a:solidFill>
                  <a:srgbClr val="000000"/>
                </a:solidFill>
                <a:latin typeface="微软雅黑" pitchFamily="34" charset="-122"/>
              </a:rPr>
              <a:t>表示从左子树退回还要遍历右子树</a:t>
            </a:r>
            <a:r>
              <a:rPr lang="en-US" altLang="zh-CN" sz="2000" kern="0" dirty="0">
                <a:solidFill>
                  <a:srgbClr val="000000"/>
                </a:solidFill>
                <a:latin typeface="微软雅黑" pitchFamily="34" charset="-122"/>
              </a:rPr>
              <a:t>; </a:t>
            </a:r>
          </a:p>
          <a:p>
            <a:pPr marL="342900" lvl="0" indent="-342900" eaLnBrk="0" fontAlgn="base" hangingPunct="0">
              <a:lnSpc>
                <a:spcPct val="100000"/>
              </a:lnSpc>
              <a:spcBef>
                <a:spcPts val="1800"/>
              </a:spcBef>
              <a:spcAft>
                <a:spcPct val="0"/>
              </a:spcAft>
              <a:buClr>
                <a:srgbClr val="0000FF"/>
              </a:buClr>
              <a:buFont typeface="Wingdings" pitchFamily="2" charset="2"/>
              <a:buChar char="n"/>
            </a:pPr>
            <a:r>
              <a:rPr lang="en-US" altLang="zh-CN" sz="2000" kern="0" dirty="0">
                <a:solidFill>
                  <a:srgbClr val="000000"/>
                </a:solidFill>
                <a:latin typeface="微软雅黑" pitchFamily="34" charset="-122"/>
              </a:rPr>
              <a:t>tag = R</a:t>
            </a:r>
            <a:r>
              <a:rPr lang="zh-CN" altLang="en-US" sz="2000" kern="0" dirty="0">
                <a:solidFill>
                  <a:srgbClr val="000000"/>
                </a:solidFill>
                <a:latin typeface="微软雅黑" pitchFamily="34" charset="-122"/>
              </a:rPr>
              <a:t>，表示从右子树退回要访问根结点。 </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18</a:t>
            </a:fld>
            <a:endParaRPr lang="zh-CN" altLang="en-US" dirty="0"/>
          </a:p>
        </p:txBody>
      </p:sp>
      <p:grpSp>
        <p:nvGrpSpPr>
          <p:cNvPr id="6" name="Group 9"/>
          <p:cNvGrpSpPr>
            <a:grpSpLocks/>
          </p:cNvGrpSpPr>
          <p:nvPr/>
        </p:nvGrpSpPr>
        <p:grpSpPr bwMode="auto">
          <a:xfrm>
            <a:off x="5256213" y="2024063"/>
            <a:ext cx="2927350" cy="554037"/>
            <a:chOff x="3311" y="1285"/>
            <a:chExt cx="1844" cy="349"/>
          </a:xfrm>
        </p:grpSpPr>
        <p:sp>
          <p:nvSpPr>
            <p:cNvPr id="7" name="Rectangle 4"/>
            <p:cNvSpPr>
              <a:spLocks noChangeArrowheads="1"/>
            </p:cNvSpPr>
            <p:nvPr/>
          </p:nvSpPr>
          <p:spPr bwMode="auto">
            <a:xfrm>
              <a:off x="3311" y="1298"/>
              <a:ext cx="1824" cy="336"/>
            </a:xfrm>
            <a:prstGeom prst="rect">
              <a:avLst/>
            </a:prstGeom>
            <a:solidFill>
              <a:srgbClr val="FFFFCC"/>
            </a:solidFill>
            <a:ln w="22225">
              <a:solidFill>
                <a:srgbClr val="009900"/>
              </a:solidFill>
              <a:miter lim="800000"/>
              <a:headEnd/>
              <a:tailEnd/>
            </a:ln>
            <a:effectLst>
              <a:outerShdw dist="107763"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 name="Line 5"/>
            <p:cNvSpPr>
              <a:spLocks noChangeShapeType="1"/>
            </p:cNvSpPr>
            <p:nvPr/>
          </p:nvSpPr>
          <p:spPr bwMode="auto">
            <a:xfrm flipH="1" flipV="1">
              <a:off x="4037" y="1298"/>
              <a:ext cx="0" cy="336"/>
            </a:xfrm>
            <a:prstGeom prst="line">
              <a:avLst/>
            </a:prstGeom>
            <a:noFill/>
            <a:ln w="222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Text Box 6"/>
            <p:cNvSpPr txBox="1">
              <a:spLocks noChangeArrowheads="1"/>
            </p:cNvSpPr>
            <p:nvPr/>
          </p:nvSpPr>
          <p:spPr bwMode="auto">
            <a:xfrm>
              <a:off x="3468" y="1285"/>
              <a:ext cx="168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000" b="1" i="0" u="none" strike="noStrike" kern="0" cap="none" spc="0" normalizeH="0" baseline="0" noProof="0" dirty="0">
                  <a:ln>
                    <a:noFill/>
                  </a:ln>
                  <a:solidFill>
                    <a:srgbClr val="000000"/>
                  </a:solidFill>
                  <a:effectLst/>
                  <a:uLnTx/>
                  <a:uFillTx/>
                  <a:latin typeface="Times New Roman" pitchFamily="18" charset="0"/>
                  <a:ea typeface="宋体" charset="-122"/>
                </a:rPr>
                <a:t>ptr     tag{L,R}</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 </a:t>
              </a:r>
            </a:p>
          </p:txBody>
        </p:sp>
      </p:grpSp>
    </p:spTree>
    <p:extLst>
      <p:ext uri="{BB962C8B-B14F-4D97-AF65-F5344CB8AC3E}">
        <p14:creationId xmlns:p14="http://schemas.microsoft.com/office/powerpoint/2010/main" val="68954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利用栈的后序遍历非递归算法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19</a:t>
            </a:fld>
            <a:endParaRPr lang="zh-CN" altLang="en-US" dirty="0"/>
          </a:p>
        </p:txBody>
      </p:sp>
      <p:grpSp>
        <p:nvGrpSpPr>
          <p:cNvPr id="6" name="Group 170"/>
          <p:cNvGrpSpPr>
            <a:grpSpLocks/>
          </p:cNvGrpSpPr>
          <p:nvPr/>
        </p:nvGrpSpPr>
        <p:grpSpPr bwMode="auto">
          <a:xfrm>
            <a:off x="3240088" y="1965268"/>
            <a:ext cx="628650" cy="1539875"/>
            <a:chOff x="2016" y="1019"/>
            <a:chExt cx="396" cy="970"/>
          </a:xfrm>
        </p:grpSpPr>
        <p:sp>
          <p:nvSpPr>
            <p:cNvPr id="7" name="Rectangle 16"/>
            <p:cNvSpPr>
              <a:spLocks noChangeArrowheads="1"/>
            </p:cNvSpPr>
            <p:nvPr/>
          </p:nvSpPr>
          <p:spPr bwMode="auto">
            <a:xfrm>
              <a:off x="2016" y="1019"/>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 name="Line 17"/>
            <p:cNvSpPr>
              <a:spLocks noChangeShapeType="1"/>
            </p:cNvSpPr>
            <p:nvPr/>
          </p:nvSpPr>
          <p:spPr bwMode="auto">
            <a:xfrm flipH="1">
              <a:off x="2016"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Line 18"/>
            <p:cNvSpPr>
              <a:spLocks noChangeShapeType="1"/>
            </p:cNvSpPr>
            <p:nvPr/>
          </p:nvSpPr>
          <p:spPr bwMode="auto">
            <a:xfrm flipH="1">
              <a:off x="2400"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Line 19"/>
            <p:cNvSpPr>
              <a:spLocks noChangeShapeType="1"/>
            </p:cNvSpPr>
            <p:nvPr/>
          </p:nvSpPr>
          <p:spPr bwMode="auto">
            <a:xfrm>
              <a:off x="2016" y="1979"/>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Line 20"/>
            <p:cNvSpPr>
              <a:spLocks noChangeShapeType="1"/>
            </p:cNvSpPr>
            <p:nvPr/>
          </p:nvSpPr>
          <p:spPr bwMode="auto">
            <a:xfrm>
              <a:off x="2016" y="169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Text Box 27"/>
            <p:cNvSpPr txBox="1">
              <a:spLocks noChangeArrowheads="1"/>
            </p:cNvSpPr>
            <p:nvPr/>
          </p:nvSpPr>
          <p:spPr bwMode="auto">
            <a:xfrm>
              <a:off x="2035" y="1662"/>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grpSp>
      <p:grpSp>
        <p:nvGrpSpPr>
          <p:cNvPr id="13" name="Group 169"/>
          <p:cNvGrpSpPr>
            <a:grpSpLocks/>
          </p:cNvGrpSpPr>
          <p:nvPr/>
        </p:nvGrpSpPr>
        <p:grpSpPr bwMode="auto">
          <a:xfrm>
            <a:off x="4267200" y="1952568"/>
            <a:ext cx="628650" cy="1524000"/>
            <a:chOff x="2915" y="1019"/>
            <a:chExt cx="396" cy="960"/>
          </a:xfrm>
        </p:grpSpPr>
        <p:sp>
          <p:nvSpPr>
            <p:cNvPr id="14" name="Line 24"/>
            <p:cNvSpPr>
              <a:spLocks noChangeShapeType="1"/>
            </p:cNvSpPr>
            <p:nvPr/>
          </p:nvSpPr>
          <p:spPr bwMode="auto">
            <a:xfrm>
              <a:off x="2927" y="1979"/>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5" name="Group 168"/>
            <p:cNvGrpSpPr>
              <a:grpSpLocks/>
            </p:cNvGrpSpPr>
            <p:nvPr/>
          </p:nvGrpSpPr>
          <p:grpSpPr bwMode="auto">
            <a:xfrm>
              <a:off x="2915" y="1019"/>
              <a:ext cx="396" cy="960"/>
              <a:chOff x="2640" y="1019"/>
              <a:chExt cx="396" cy="960"/>
            </a:xfrm>
          </p:grpSpPr>
          <p:sp>
            <p:nvSpPr>
              <p:cNvPr id="16" name="Rectangle 21"/>
              <p:cNvSpPr>
                <a:spLocks noChangeArrowheads="1"/>
              </p:cNvSpPr>
              <p:nvPr/>
            </p:nvSpPr>
            <p:spPr bwMode="auto">
              <a:xfrm>
                <a:off x="2640" y="1019"/>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7" name="Line 22"/>
              <p:cNvSpPr>
                <a:spLocks noChangeShapeType="1"/>
              </p:cNvSpPr>
              <p:nvPr/>
            </p:nvSpPr>
            <p:spPr bwMode="auto">
              <a:xfrm flipH="1">
                <a:off x="2640"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Line 23"/>
              <p:cNvSpPr>
                <a:spLocks noChangeShapeType="1"/>
              </p:cNvSpPr>
              <p:nvPr/>
            </p:nvSpPr>
            <p:spPr bwMode="auto">
              <a:xfrm flipH="1">
                <a:off x="3024"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Line 25"/>
              <p:cNvSpPr>
                <a:spLocks noChangeShapeType="1"/>
              </p:cNvSpPr>
              <p:nvPr/>
            </p:nvSpPr>
            <p:spPr bwMode="auto">
              <a:xfrm>
                <a:off x="2640" y="169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Text Box 33"/>
              <p:cNvSpPr txBox="1">
                <a:spLocks noChangeArrowheads="1"/>
              </p:cNvSpPr>
              <p:nvPr/>
            </p:nvSpPr>
            <p:spPr bwMode="auto">
              <a:xfrm>
                <a:off x="2659" y="1378"/>
                <a:ext cx="37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b</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21" name="Line 34"/>
              <p:cNvSpPr>
                <a:spLocks noChangeShapeType="1"/>
              </p:cNvSpPr>
              <p:nvPr/>
            </p:nvSpPr>
            <p:spPr bwMode="auto">
              <a:xfrm>
                <a:off x="2640" y="140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22" name="Group 167"/>
          <p:cNvGrpSpPr>
            <a:grpSpLocks/>
          </p:cNvGrpSpPr>
          <p:nvPr/>
        </p:nvGrpSpPr>
        <p:grpSpPr bwMode="auto">
          <a:xfrm>
            <a:off x="5178425" y="1952568"/>
            <a:ext cx="833438" cy="1524000"/>
            <a:chOff x="3198" y="1019"/>
            <a:chExt cx="525" cy="960"/>
          </a:xfrm>
        </p:grpSpPr>
        <p:sp>
          <p:nvSpPr>
            <p:cNvPr id="23" name="Rectangle 28"/>
            <p:cNvSpPr>
              <a:spLocks noChangeArrowheads="1"/>
            </p:cNvSpPr>
            <p:nvPr/>
          </p:nvSpPr>
          <p:spPr bwMode="auto">
            <a:xfrm>
              <a:off x="3264" y="1019"/>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24" name="Line 29"/>
            <p:cNvSpPr>
              <a:spLocks noChangeShapeType="1"/>
            </p:cNvSpPr>
            <p:nvPr/>
          </p:nvSpPr>
          <p:spPr bwMode="auto">
            <a:xfrm flipH="1">
              <a:off x="3264"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Line 30"/>
            <p:cNvSpPr>
              <a:spLocks noChangeShapeType="1"/>
            </p:cNvSpPr>
            <p:nvPr/>
          </p:nvSpPr>
          <p:spPr bwMode="auto">
            <a:xfrm flipH="1">
              <a:off x="3648"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Line 31"/>
            <p:cNvSpPr>
              <a:spLocks noChangeShapeType="1"/>
            </p:cNvSpPr>
            <p:nvPr/>
          </p:nvSpPr>
          <p:spPr bwMode="auto">
            <a:xfrm>
              <a:off x="3264" y="1979"/>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Line 32"/>
            <p:cNvSpPr>
              <a:spLocks noChangeShapeType="1"/>
            </p:cNvSpPr>
            <p:nvPr/>
          </p:nvSpPr>
          <p:spPr bwMode="auto">
            <a:xfrm>
              <a:off x="3264" y="169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Text Box 36"/>
            <p:cNvSpPr txBox="1">
              <a:spLocks noChangeArrowheads="1"/>
            </p:cNvSpPr>
            <p:nvPr/>
          </p:nvSpPr>
          <p:spPr bwMode="auto">
            <a:xfrm>
              <a:off x="3198" y="1378"/>
              <a:ext cx="52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b</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800" b="1" i="0" u="none" strike="noStrike" kern="0" cap="none" spc="0" normalizeH="0" baseline="0" noProof="0">
                <a:ln>
                  <a:noFill/>
                </a:ln>
                <a:solidFill>
                  <a:srgbClr val="009900"/>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29" name="Line 37"/>
            <p:cNvSpPr>
              <a:spLocks noChangeShapeType="1"/>
            </p:cNvSpPr>
            <p:nvPr/>
          </p:nvSpPr>
          <p:spPr bwMode="auto">
            <a:xfrm>
              <a:off x="3264" y="140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1" name="Group 141"/>
          <p:cNvGrpSpPr>
            <a:grpSpLocks/>
          </p:cNvGrpSpPr>
          <p:nvPr/>
        </p:nvGrpSpPr>
        <p:grpSpPr bwMode="auto">
          <a:xfrm>
            <a:off x="6323013" y="1952568"/>
            <a:ext cx="625475" cy="1524000"/>
            <a:chOff x="3878" y="1019"/>
            <a:chExt cx="394" cy="960"/>
          </a:xfrm>
        </p:grpSpPr>
        <p:sp>
          <p:nvSpPr>
            <p:cNvPr id="32" name="Rectangle 38"/>
            <p:cNvSpPr>
              <a:spLocks noChangeArrowheads="1"/>
            </p:cNvSpPr>
            <p:nvPr/>
          </p:nvSpPr>
          <p:spPr bwMode="auto">
            <a:xfrm>
              <a:off x="3879" y="1019"/>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3" name="Line 41"/>
            <p:cNvSpPr>
              <a:spLocks noChangeShapeType="1"/>
            </p:cNvSpPr>
            <p:nvPr/>
          </p:nvSpPr>
          <p:spPr bwMode="auto">
            <a:xfrm>
              <a:off x="3888" y="1978"/>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4" name="Group 140"/>
            <p:cNvGrpSpPr>
              <a:grpSpLocks/>
            </p:cNvGrpSpPr>
            <p:nvPr/>
          </p:nvGrpSpPr>
          <p:grpSpPr bwMode="auto">
            <a:xfrm>
              <a:off x="3878" y="1019"/>
              <a:ext cx="390" cy="960"/>
              <a:chOff x="3888" y="1019"/>
              <a:chExt cx="390" cy="960"/>
            </a:xfrm>
          </p:grpSpPr>
          <p:sp>
            <p:nvSpPr>
              <p:cNvPr id="35" name="Line 39"/>
              <p:cNvSpPr>
                <a:spLocks noChangeShapeType="1"/>
              </p:cNvSpPr>
              <p:nvPr/>
            </p:nvSpPr>
            <p:spPr bwMode="auto">
              <a:xfrm flipH="1">
                <a:off x="3888"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Line 40"/>
              <p:cNvSpPr>
                <a:spLocks noChangeShapeType="1"/>
              </p:cNvSpPr>
              <p:nvPr/>
            </p:nvSpPr>
            <p:spPr bwMode="auto">
              <a:xfrm flipH="1">
                <a:off x="4272"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Line 42"/>
              <p:cNvSpPr>
                <a:spLocks noChangeShapeType="1"/>
              </p:cNvSpPr>
              <p:nvPr/>
            </p:nvSpPr>
            <p:spPr bwMode="auto">
              <a:xfrm>
                <a:off x="3888" y="1690"/>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Line 43"/>
              <p:cNvSpPr>
                <a:spLocks noChangeShapeType="1"/>
              </p:cNvSpPr>
              <p:nvPr/>
            </p:nvSpPr>
            <p:spPr bwMode="auto">
              <a:xfrm>
                <a:off x="3888" y="1402"/>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Text Box 45"/>
              <p:cNvSpPr txBox="1">
                <a:spLocks noChangeArrowheads="1"/>
              </p:cNvSpPr>
              <p:nvPr/>
            </p:nvSpPr>
            <p:spPr bwMode="auto">
              <a:xfrm>
                <a:off x="3888" y="1114"/>
                <a:ext cx="39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d</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b</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grpSp>
      </p:grpSp>
      <p:grpSp>
        <p:nvGrpSpPr>
          <p:cNvPr id="40" name="Group 143"/>
          <p:cNvGrpSpPr>
            <a:grpSpLocks/>
          </p:cNvGrpSpPr>
          <p:nvPr/>
        </p:nvGrpSpPr>
        <p:grpSpPr bwMode="auto">
          <a:xfrm>
            <a:off x="7337425" y="1950981"/>
            <a:ext cx="619125" cy="1525587"/>
            <a:chOff x="4560" y="1019"/>
            <a:chExt cx="390" cy="961"/>
          </a:xfrm>
        </p:grpSpPr>
        <p:sp>
          <p:nvSpPr>
            <p:cNvPr id="41" name="Rectangle 51"/>
            <p:cNvSpPr>
              <a:spLocks noChangeArrowheads="1"/>
            </p:cNvSpPr>
            <p:nvPr/>
          </p:nvSpPr>
          <p:spPr bwMode="auto">
            <a:xfrm>
              <a:off x="4560" y="1019"/>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42" name="Line 55"/>
            <p:cNvSpPr>
              <a:spLocks noChangeShapeType="1"/>
            </p:cNvSpPr>
            <p:nvPr/>
          </p:nvSpPr>
          <p:spPr bwMode="auto">
            <a:xfrm>
              <a:off x="4560" y="169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Text Box 56"/>
            <p:cNvSpPr txBox="1">
              <a:spLocks noChangeArrowheads="1"/>
            </p:cNvSpPr>
            <p:nvPr/>
          </p:nvSpPr>
          <p:spPr bwMode="auto">
            <a:xfrm>
              <a:off x="4560" y="1115"/>
              <a:ext cx="39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d</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b</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4" name="Line 57"/>
            <p:cNvSpPr>
              <a:spLocks noChangeShapeType="1"/>
            </p:cNvSpPr>
            <p:nvPr/>
          </p:nvSpPr>
          <p:spPr bwMode="auto">
            <a:xfrm>
              <a:off x="4560" y="140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Line 52"/>
            <p:cNvSpPr>
              <a:spLocks noChangeShapeType="1"/>
            </p:cNvSpPr>
            <p:nvPr/>
          </p:nvSpPr>
          <p:spPr bwMode="auto">
            <a:xfrm flipH="1">
              <a:off x="4560"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Line 53"/>
            <p:cNvSpPr>
              <a:spLocks noChangeShapeType="1"/>
            </p:cNvSpPr>
            <p:nvPr/>
          </p:nvSpPr>
          <p:spPr bwMode="auto">
            <a:xfrm flipH="1">
              <a:off x="4944" y="1019"/>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Line 54"/>
            <p:cNvSpPr>
              <a:spLocks noChangeShapeType="1"/>
            </p:cNvSpPr>
            <p:nvPr/>
          </p:nvSpPr>
          <p:spPr bwMode="auto">
            <a:xfrm>
              <a:off x="4560" y="1979"/>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Line 58"/>
            <p:cNvSpPr>
              <a:spLocks noChangeShapeType="1"/>
            </p:cNvSpPr>
            <p:nvPr/>
          </p:nvSpPr>
          <p:spPr bwMode="auto">
            <a:xfrm>
              <a:off x="4560" y="111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9" name="Group 171"/>
          <p:cNvGrpSpPr>
            <a:grpSpLocks/>
          </p:cNvGrpSpPr>
          <p:nvPr/>
        </p:nvGrpSpPr>
        <p:grpSpPr bwMode="auto">
          <a:xfrm>
            <a:off x="684213" y="4235393"/>
            <a:ext cx="619125" cy="1524000"/>
            <a:chOff x="480" y="2651"/>
            <a:chExt cx="390" cy="960"/>
          </a:xfrm>
        </p:grpSpPr>
        <p:sp>
          <p:nvSpPr>
            <p:cNvPr id="50" name="Rectangle 46"/>
            <p:cNvSpPr>
              <a:spLocks noChangeArrowheads="1"/>
            </p:cNvSpPr>
            <p:nvPr/>
          </p:nvSpPr>
          <p:spPr bwMode="auto">
            <a:xfrm>
              <a:off x="480"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51" name="Line 47"/>
            <p:cNvSpPr>
              <a:spLocks noChangeShapeType="1"/>
            </p:cNvSpPr>
            <p:nvPr/>
          </p:nvSpPr>
          <p:spPr bwMode="auto">
            <a:xfrm flipH="1">
              <a:off x="480"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Line 48"/>
            <p:cNvSpPr>
              <a:spLocks noChangeShapeType="1"/>
            </p:cNvSpPr>
            <p:nvPr/>
          </p:nvSpPr>
          <p:spPr bwMode="auto">
            <a:xfrm flipH="1">
              <a:off x="864"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Line 49"/>
            <p:cNvSpPr>
              <a:spLocks noChangeShapeType="1"/>
            </p:cNvSpPr>
            <p:nvPr/>
          </p:nvSpPr>
          <p:spPr bwMode="auto">
            <a:xfrm>
              <a:off x="480"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Line 50"/>
            <p:cNvSpPr>
              <a:spLocks noChangeShapeType="1"/>
            </p:cNvSpPr>
            <p:nvPr/>
          </p:nvSpPr>
          <p:spPr bwMode="auto">
            <a:xfrm>
              <a:off x="480"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Text Box 74"/>
            <p:cNvSpPr txBox="1">
              <a:spLocks noChangeArrowheads="1"/>
            </p:cNvSpPr>
            <p:nvPr/>
          </p:nvSpPr>
          <p:spPr bwMode="auto">
            <a:xfrm>
              <a:off x="480" y="3015"/>
              <a:ext cx="39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b</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56" name="Line 75"/>
            <p:cNvSpPr>
              <a:spLocks noChangeShapeType="1"/>
            </p:cNvSpPr>
            <p:nvPr/>
          </p:nvSpPr>
          <p:spPr bwMode="auto">
            <a:xfrm>
              <a:off x="480" y="303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7" name="Group 172"/>
          <p:cNvGrpSpPr>
            <a:grpSpLocks/>
          </p:cNvGrpSpPr>
          <p:nvPr/>
        </p:nvGrpSpPr>
        <p:grpSpPr bwMode="auto">
          <a:xfrm>
            <a:off x="1730375" y="4235393"/>
            <a:ext cx="609600" cy="1524000"/>
            <a:chOff x="1104" y="2651"/>
            <a:chExt cx="384" cy="960"/>
          </a:xfrm>
        </p:grpSpPr>
        <p:sp>
          <p:nvSpPr>
            <p:cNvPr id="58" name="Rectangle 59"/>
            <p:cNvSpPr>
              <a:spLocks noChangeArrowheads="1"/>
            </p:cNvSpPr>
            <p:nvPr/>
          </p:nvSpPr>
          <p:spPr bwMode="auto">
            <a:xfrm>
              <a:off x="1104"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59" name="Line 60"/>
            <p:cNvSpPr>
              <a:spLocks noChangeShapeType="1"/>
            </p:cNvSpPr>
            <p:nvPr/>
          </p:nvSpPr>
          <p:spPr bwMode="auto">
            <a:xfrm flipH="1">
              <a:off x="1104"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Line 61"/>
            <p:cNvSpPr>
              <a:spLocks noChangeShapeType="1"/>
            </p:cNvSpPr>
            <p:nvPr/>
          </p:nvSpPr>
          <p:spPr bwMode="auto">
            <a:xfrm flipH="1">
              <a:off x="1488"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Line 62"/>
            <p:cNvSpPr>
              <a:spLocks noChangeShapeType="1"/>
            </p:cNvSpPr>
            <p:nvPr/>
          </p:nvSpPr>
          <p:spPr bwMode="auto">
            <a:xfrm>
              <a:off x="1104"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Line 63"/>
            <p:cNvSpPr>
              <a:spLocks noChangeShapeType="1"/>
            </p:cNvSpPr>
            <p:nvPr/>
          </p:nvSpPr>
          <p:spPr bwMode="auto">
            <a:xfrm>
              <a:off x="1104"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Text Box 76"/>
            <p:cNvSpPr txBox="1">
              <a:spLocks noChangeArrowheads="1"/>
            </p:cNvSpPr>
            <p:nvPr/>
          </p:nvSpPr>
          <p:spPr bwMode="auto">
            <a:xfrm>
              <a:off x="1111" y="3284"/>
              <a:ext cx="37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grpSp>
      <p:grpSp>
        <p:nvGrpSpPr>
          <p:cNvPr id="64" name="Group 173"/>
          <p:cNvGrpSpPr>
            <a:grpSpLocks/>
          </p:cNvGrpSpPr>
          <p:nvPr/>
        </p:nvGrpSpPr>
        <p:grpSpPr bwMode="auto">
          <a:xfrm>
            <a:off x="2735263" y="4259206"/>
            <a:ext cx="619125" cy="1524000"/>
            <a:chOff x="1728" y="2651"/>
            <a:chExt cx="390" cy="960"/>
          </a:xfrm>
        </p:grpSpPr>
        <p:sp>
          <p:nvSpPr>
            <p:cNvPr id="65" name="Rectangle 64"/>
            <p:cNvSpPr>
              <a:spLocks noChangeArrowheads="1"/>
            </p:cNvSpPr>
            <p:nvPr/>
          </p:nvSpPr>
          <p:spPr bwMode="auto">
            <a:xfrm>
              <a:off x="1728"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66" name="Line 65"/>
            <p:cNvSpPr>
              <a:spLocks noChangeShapeType="1"/>
            </p:cNvSpPr>
            <p:nvPr/>
          </p:nvSpPr>
          <p:spPr bwMode="auto">
            <a:xfrm>
              <a:off x="1728"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66"/>
            <p:cNvSpPr>
              <a:spLocks noChangeShapeType="1"/>
            </p:cNvSpPr>
            <p:nvPr/>
          </p:nvSpPr>
          <p:spPr bwMode="auto">
            <a:xfrm flipH="1">
              <a:off x="2112"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Line 67"/>
            <p:cNvSpPr>
              <a:spLocks noChangeShapeType="1"/>
            </p:cNvSpPr>
            <p:nvPr/>
          </p:nvSpPr>
          <p:spPr bwMode="auto">
            <a:xfrm>
              <a:off x="1728"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68"/>
            <p:cNvSpPr>
              <a:spLocks noChangeShapeType="1"/>
            </p:cNvSpPr>
            <p:nvPr/>
          </p:nvSpPr>
          <p:spPr bwMode="auto">
            <a:xfrm>
              <a:off x="1728"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Text Box 77"/>
            <p:cNvSpPr txBox="1">
              <a:spLocks noChangeArrowheads="1"/>
            </p:cNvSpPr>
            <p:nvPr/>
          </p:nvSpPr>
          <p:spPr bwMode="auto">
            <a:xfrm>
              <a:off x="1728" y="3284"/>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grpSp>
      <p:grpSp>
        <p:nvGrpSpPr>
          <p:cNvPr id="71" name="Group 174"/>
          <p:cNvGrpSpPr>
            <a:grpSpLocks/>
          </p:cNvGrpSpPr>
          <p:nvPr/>
        </p:nvGrpSpPr>
        <p:grpSpPr bwMode="auto">
          <a:xfrm>
            <a:off x="3733800" y="4257618"/>
            <a:ext cx="619125" cy="1525588"/>
            <a:chOff x="2352" y="2651"/>
            <a:chExt cx="390" cy="961"/>
          </a:xfrm>
        </p:grpSpPr>
        <p:sp>
          <p:nvSpPr>
            <p:cNvPr id="72" name="Rectangle 69"/>
            <p:cNvSpPr>
              <a:spLocks noChangeArrowheads="1"/>
            </p:cNvSpPr>
            <p:nvPr/>
          </p:nvSpPr>
          <p:spPr bwMode="auto">
            <a:xfrm>
              <a:off x="2352"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73" name="Line 70"/>
            <p:cNvSpPr>
              <a:spLocks noChangeShapeType="1"/>
            </p:cNvSpPr>
            <p:nvPr/>
          </p:nvSpPr>
          <p:spPr bwMode="auto">
            <a:xfrm flipH="1">
              <a:off x="2352"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Line 71"/>
            <p:cNvSpPr>
              <a:spLocks noChangeShapeType="1"/>
            </p:cNvSpPr>
            <p:nvPr/>
          </p:nvSpPr>
          <p:spPr bwMode="auto">
            <a:xfrm flipH="1">
              <a:off x="2736"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Line 72"/>
            <p:cNvSpPr>
              <a:spLocks noChangeShapeType="1"/>
            </p:cNvSpPr>
            <p:nvPr/>
          </p:nvSpPr>
          <p:spPr bwMode="auto">
            <a:xfrm>
              <a:off x="2352"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Line 73"/>
            <p:cNvSpPr>
              <a:spLocks noChangeShapeType="1"/>
            </p:cNvSpPr>
            <p:nvPr/>
          </p:nvSpPr>
          <p:spPr bwMode="auto">
            <a:xfrm>
              <a:off x="2352"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Text Box 78"/>
            <p:cNvSpPr txBox="1">
              <a:spLocks noChangeArrowheads="1"/>
            </p:cNvSpPr>
            <p:nvPr/>
          </p:nvSpPr>
          <p:spPr bwMode="auto">
            <a:xfrm>
              <a:off x="2352" y="2747"/>
              <a:ext cx="39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e</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c</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78" name="Line 79"/>
            <p:cNvSpPr>
              <a:spLocks noChangeShapeType="1"/>
            </p:cNvSpPr>
            <p:nvPr/>
          </p:nvSpPr>
          <p:spPr bwMode="auto">
            <a:xfrm>
              <a:off x="2352" y="303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Line 80"/>
            <p:cNvSpPr>
              <a:spLocks noChangeShapeType="1"/>
            </p:cNvSpPr>
            <p:nvPr/>
          </p:nvSpPr>
          <p:spPr bwMode="auto">
            <a:xfrm>
              <a:off x="2352" y="2747"/>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0" name="Group 175"/>
          <p:cNvGrpSpPr>
            <a:grpSpLocks/>
          </p:cNvGrpSpPr>
          <p:nvPr/>
        </p:nvGrpSpPr>
        <p:grpSpPr bwMode="auto">
          <a:xfrm>
            <a:off x="4714875" y="4270318"/>
            <a:ext cx="619125" cy="1524000"/>
            <a:chOff x="2970" y="2651"/>
            <a:chExt cx="390" cy="960"/>
          </a:xfrm>
        </p:grpSpPr>
        <p:sp>
          <p:nvSpPr>
            <p:cNvPr id="81" name="Rectangle 81"/>
            <p:cNvSpPr>
              <a:spLocks noChangeArrowheads="1"/>
            </p:cNvSpPr>
            <p:nvPr/>
          </p:nvSpPr>
          <p:spPr bwMode="auto">
            <a:xfrm>
              <a:off x="2976"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82" name="Line 82"/>
            <p:cNvSpPr>
              <a:spLocks noChangeShapeType="1"/>
            </p:cNvSpPr>
            <p:nvPr/>
          </p:nvSpPr>
          <p:spPr bwMode="auto">
            <a:xfrm flipH="1">
              <a:off x="2976"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Line 83"/>
            <p:cNvSpPr>
              <a:spLocks noChangeShapeType="1"/>
            </p:cNvSpPr>
            <p:nvPr/>
          </p:nvSpPr>
          <p:spPr bwMode="auto">
            <a:xfrm flipH="1">
              <a:off x="3360"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Line 84"/>
            <p:cNvSpPr>
              <a:spLocks noChangeShapeType="1"/>
            </p:cNvSpPr>
            <p:nvPr/>
          </p:nvSpPr>
          <p:spPr bwMode="auto">
            <a:xfrm>
              <a:off x="2976"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Line 85"/>
            <p:cNvSpPr>
              <a:spLocks noChangeShapeType="1"/>
            </p:cNvSpPr>
            <p:nvPr/>
          </p:nvSpPr>
          <p:spPr bwMode="auto">
            <a:xfrm>
              <a:off x="2976"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Text Box 86"/>
            <p:cNvSpPr txBox="1">
              <a:spLocks noChangeArrowheads="1"/>
            </p:cNvSpPr>
            <p:nvPr/>
          </p:nvSpPr>
          <p:spPr bwMode="auto">
            <a:xfrm>
              <a:off x="2970" y="2746"/>
              <a:ext cx="39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e</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c</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87" name="Line 87"/>
            <p:cNvSpPr>
              <a:spLocks noChangeShapeType="1"/>
            </p:cNvSpPr>
            <p:nvPr/>
          </p:nvSpPr>
          <p:spPr bwMode="auto">
            <a:xfrm>
              <a:off x="2976" y="303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Line 88"/>
            <p:cNvSpPr>
              <a:spLocks noChangeShapeType="1"/>
            </p:cNvSpPr>
            <p:nvPr/>
          </p:nvSpPr>
          <p:spPr bwMode="auto">
            <a:xfrm>
              <a:off x="2976" y="2747"/>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9" name="Group 176"/>
          <p:cNvGrpSpPr>
            <a:grpSpLocks/>
          </p:cNvGrpSpPr>
          <p:nvPr/>
        </p:nvGrpSpPr>
        <p:grpSpPr bwMode="auto">
          <a:xfrm>
            <a:off x="5715000" y="4294131"/>
            <a:ext cx="619125" cy="1524000"/>
            <a:chOff x="3600" y="2651"/>
            <a:chExt cx="390" cy="960"/>
          </a:xfrm>
        </p:grpSpPr>
        <p:sp>
          <p:nvSpPr>
            <p:cNvPr id="90" name="Rectangle 89"/>
            <p:cNvSpPr>
              <a:spLocks noChangeArrowheads="1"/>
            </p:cNvSpPr>
            <p:nvPr/>
          </p:nvSpPr>
          <p:spPr bwMode="auto">
            <a:xfrm>
              <a:off x="3600"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91" name="Line 90"/>
            <p:cNvSpPr>
              <a:spLocks noChangeShapeType="1"/>
            </p:cNvSpPr>
            <p:nvPr/>
          </p:nvSpPr>
          <p:spPr bwMode="auto">
            <a:xfrm flipH="1">
              <a:off x="3600"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Line 91"/>
            <p:cNvSpPr>
              <a:spLocks noChangeShapeType="1"/>
            </p:cNvSpPr>
            <p:nvPr/>
          </p:nvSpPr>
          <p:spPr bwMode="auto">
            <a:xfrm flipH="1">
              <a:off x="3984"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Line 92"/>
            <p:cNvSpPr>
              <a:spLocks noChangeShapeType="1"/>
            </p:cNvSpPr>
            <p:nvPr/>
          </p:nvSpPr>
          <p:spPr bwMode="auto">
            <a:xfrm>
              <a:off x="3600"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Line 93"/>
            <p:cNvSpPr>
              <a:spLocks noChangeShapeType="1"/>
            </p:cNvSpPr>
            <p:nvPr/>
          </p:nvSpPr>
          <p:spPr bwMode="auto">
            <a:xfrm>
              <a:off x="3600"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Text Box 104"/>
            <p:cNvSpPr txBox="1">
              <a:spLocks noChangeArrowheads="1"/>
            </p:cNvSpPr>
            <p:nvPr/>
          </p:nvSpPr>
          <p:spPr bwMode="auto">
            <a:xfrm>
              <a:off x="3600" y="3015"/>
              <a:ext cx="39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c</a:t>
              </a:r>
              <a:r>
                <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rPr>
                <a:t>L</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96" name="Line 105"/>
            <p:cNvSpPr>
              <a:spLocks noChangeShapeType="1"/>
            </p:cNvSpPr>
            <p:nvPr/>
          </p:nvSpPr>
          <p:spPr bwMode="auto">
            <a:xfrm>
              <a:off x="3600" y="303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97" name="Group 177"/>
          <p:cNvGrpSpPr>
            <a:grpSpLocks/>
          </p:cNvGrpSpPr>
          <p:nvPr/>
        </p:nvGrpSpPr>
        <p:grpSpPr bwMode="auto">
          <a:xfrm>
            <a:off x="6724650" y="4306831"/>
            <a:ext cx="619125" cy="1524000"/>
            <a:chOff x="4218" y="2651"/>
            <a:chExt cx="390" cy="960"/>
          </a:xfrm>
        </p:grpSpPr>
        <p:sp>
          <p:nvSpPr>
            <p:cNvPr id="98" name="Rectangle 94"/>
            <p:cNvSpPr>
              <a:spLocks noChangeArrowheads="1"/>
            </p:cNvSpPr>
            <p:nvPr/>
          </p:nvSpPr>
          <p:spPr bwMode="auto">
            <a:xfrm>
              <a:off x="4224"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99" name="Line 95"/>
            <p:cNvSpPr>
              <a:spLocks noChangeShapeType="1"/>
            </p:cNvSpPr>
            <p:nvPr/>
          </p:nvSpPr>
          <p:spPr bwMode="auto">
            <a:xfrm flipH="1">
              <a:off x="4224"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Line 96"/>
            <p:cNvSpPr>
              <a:spLocks noChangeShapeType="1"/>
            </p:cNvSpPr>
            <p:nvPr/>
          </p:nvSpPr>
          <p:spPr bwMode="auto">
            <a:xfrm flipH="1">
              <a:off x="4608"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Line 97"/>
            <p:cNvSpPr>
              <a:spLocks noChangeShapeType="1"/>
            </p:cNvSpPr>
            <p:nvPr/>
          </p:nvSpPr>
          <p:spPr bwMode="auto">
            <a:xfrm>
              <a:off x="4224"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Line 98"/>
            <p:cNvSpPr>
              <a:spLocks noChangeShapeType="1"/>
            </p:cNvSpPr>
            <p:nvPr/>
          </p:nvSpPr>
          <p:spPr bwMode="auto">
            <a:xfrm>
              <a:off x="4224"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Text Box 106"/>
            <p:cNvSpPr txBox="1">
              <a:spLocks noChangeArrowheads="1"/>
            </p:cNvSpPr>
            <p:nvPr/>
          </p:nvSpPr>
          <p:spPr bwMode="auto">
            <a:xfrm>
              <a:off x="4218" y="3015"/>
              <a:ext cx="39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c</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800" b="1" i="0" u="none" strike="noStrike" kern="0" cap="none" spc="0" normalizeH="0" baseline="0" noProof="0">
                <a:ln>
                  <a:noFill/>
                </a:ln>
                <a:solidFill>
                  <a:srgbClr val="9999CC"/>
                </a:solidFill>
                <a:effectLst/>
                <a:uLnTx/>
                <a:uFillTx/>
                <a:latin typeface="Times New Roman" pitchFamily="18" charset="0"/>
                <a:ea typeface="宋体"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04" name="Line 107"/>
            <p:cNvSpPr>
              <a:spLocks noChangeShapeType="1"/>
            </p:cNvSpPr>
            <p:nvPr/>
          </p:nvSpPr>
          <p:spPr bwMode="auto">
            <a:xfrm>
              <a:off x="4224" y="3035"/>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5" name="Group 178"/>
          <p:cNvGrpSpPr>
            <a:grpSpLocks/>
          </p:cNvGrpSpPr>
          <p:nvPr/>
        </p:nvGrpSpPr>
        <p:grpSpPr bwMode="auto">
          <a:xfrm>
            <a:off x="7732713" y="4306831"/>
            <a:ext cx="619125" cy="1524000"/>
            <a:chOff x="4848" y="2651"/>
            <a:chExt cx="390" cy="960"/>
          </a:xfrm>
        </p:grpSpPr>
        <p:sp>
          <p:nvSpPr>
            <p:cNvPr id="106" name="Rectangle 99"/>
            <p:cNvSpPr>
              <a:spLocks noChangeArrowheads="1"/>
            </p:cNvSpPr>
            <p:nvPr/>
          </p:nvSpPr>
          <p:spPr bwMode="auto">
            <a:xfrm>
              <a:off x="4848" y="2651"/>
              <a:ext cx="384" cy="960"/>
            </a:xfrm>
            <a:prstGeom prst="rect">
              <a:avLst/>
            </a:prstGeom>
            <a:solidFill>
              <a:srgbClr val="FFFFCC"/>
            </a:solidFill>
            <a:ln w="38100">
              <a:noFill/>
              <a:miter lim="800000"/>
              <a:headEnd/>
              <a:tailEnd/>
            </a:ln>
            <a:effectLst>
              <a:outerShdw dist="107763" dir="2700000" algn="ctr" rotWithShape="0">
                <a:srgbClr val="00007D">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07" name="Line 100"/>
            <p:cNvSpPr>
              <a:spLocks noChangeShapeType="1"/>
            </p:cNvSpPr>
            <p:nvPr/>
          </p:nvSpPr>
          <p:spPr bwMode="auto">
            <a:xfrm flipH="1">
              <a:off x="4848"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Line 101"/>
            <p:cNvSpPr>
              <a:spLocks noChangeShapeType="1"/>
            </p:cNvSpPr>
            <p:nvPr/>
          </p:nvSpPr>
          <p:spPr bwMode="auto">
            <a:xfrm flipH="1">
              <a:off x="5232" y="2651"/>
              <a:ext cx="0" cy="96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Line 102"/>
            <p:cNvSpPr>
              <a:spLocks noChangeShapeType="1"/>
            </p:cNvSpPr>
            <p:nvPr/>
          </p:nvSpPr>
          <p:spPr bwMode="auto">
            <a:xfrm>
              <a:off x="4848" y="3611"/>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Line 103"/>
            <p:cNvSpPr>
              <a:spLocks noChangeShapeType="1"/>
            </p:cNvSpPr>
            <p:nvPr/>
          </p:nvSpPr>
          <p:spPr bwMode="auto">
            <a:xfrm>
              <a:off x="4848" y="3323"/>
              <a:ext cx="38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1" name="Text Box 108"/>
            <p:cNvSpPr txBox="1">
              <a:spLocks noChangeArrowheads="1"/>
            </p:cNvSpPr>
            <p:nvPr/>
          </p:nvSpPr>
          <p:spPr bwMode="auto">
            <a:xfrm>
              <a:off x="4848" y="3284"/>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1" u="none" strike="noStrike" kern="0" cap="none" spc="0" normalizeH="0" baseline="0" noProof="0">
                  <a:ln>
                    <a:noFill/>
                  </a:ln>
                  <a:solidFill>
                    <a:srgbClr val="009900"/>
                  </a:solidFill>
                  <a:effectLst/>
                  <a:uLnTx/>
                  <a:uFillTx/>
                  <a:latin typeface="Times New Roman" pitchFamily="18" charset="0"/>
                  <a:ea typeface="宋体" charset="-122"/>
                </a:rPr>
                <a:t>a</a:t>
              </a: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R</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grpSp>
      <p:grpSp>
        <p:nvGrpSpPr>
          <p:cNvPr id="112" name="Group 144"/>
          <p:cNvGrpSpPr>
            <a:grpSpLocks/>
          </p:cNvGrpSpPr>
          <p:nvPr/>
        </p:nvGrpSpPr>
        <p:grpSpPr bwMode="auto">
          <a:xfrm>
            <a:off x="611188" y="1568393"/>
            <a:ext cx="2160587" cy="2378075"/>
            <a:chOff x="430" y="1002"/>
            <a:chExt cx="1361" cy="1498"/>
          </a:xfrm>
        </p:grpSpPr>
        <p:sp>
          <p:nvSpPr>
            <p:cNvPr id="113" name="Line 145"/>
            <p:cNvSpPr>
              <a:spLocks noChangeShapeType="1"/>
            </p:cNvSpPr>
            <p:nvPr/>
          </p:nvSpPr>
          <p:spPr bwMode="auto">
            <a:xfrm flipH="1">
              <a:off x="1360" y="1752"/>
              <a:ext cx="261" cy="499"/>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Line 146"/>
            <p:cNvSpPr>
              <a:spLocks noChangeShapeType="1"/>
            </p:cNvSpPr>
            <p:nvPr/>
          </p:nvSpPr>
          <p:spPr bwMode="auto">
            <a:xfrm>
              <a:off x="622" y="1799"/>
              <a:ext cx="192" cy="432"/>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Line 147"/>
            <p:cNvSpPr>
              <a:spLocks noChangeShapeType="1"/>
            </p:cNvSpPr>
            <p:nvPr/>
          </p:nvSpPr>
          <p:spPr bwMode="auto">
            <a:xfrm>
              <a:off x="1179" y="1275"/>
              <a:ext cx="408" cy="363"/>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Line 148"/>
            <p:cNvSpPr>
              <a:spLocks noChangeShapeType="1"/>
            </p:cNvSpPr>
            <p:nvPr/>
          </p:nvSpPr>
          <p:spPr bwMode="auto">
            <a:xfrm flipH="1">
              <a:off x="622" y="1275"/>
              <a:ext cx="444" cy="38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7" name="Oval 149"/>
            <p:cNvSpPr>
              <a:spLocks noChangeArrowheads="1"/>
            </p:cNvSpPr>
            <p:nvPr/>
          </p:nvSpPr>
          <p:spPr bwMode="auto">
            <a:xfrm>
              <a:off x="982" y="1079"/>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400" b="0" i="0" u="none" strike="noStrike" kern="0" cap="none" spc="0" normalizeH="0" baseline="0" noProof="0">
                <a:ln>
                  <a:noFill/>
                </a:ln>
                <a:solidFill>
                  <a:sysClr val="windowText" lastClr="000000"/>
                </a:solidFill>
                <a:effectLst/>
                <a:uLnTx/>
                <a:uFillTx/>
                <a:latin typeface="Times New Roman" pitchFamily="18" charset="0"/>
                <a:ea typeface="宋体" pitchFamily="2" charset="-122"/>
              </a:endParaRPr>
            </a:p>
          </p:txBody>
        </p:sp>
        <p:sp>
          <p:nvSpPr>
            <p:cNvPr id="118" name="Oval 150"/>
            <p:cNvSpPr>
              <a:spLocks noChangeArrowheads="1"/>
            </p:cNvSpPr>
            <p:nvPr/>
          </p:nvSpPr>
          <p:spPr bwMode="auto">
            <a:xfrm>
              <a:off x="430" y="1559"/>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19" name="Oval 151"/>
            <p:cNvSpPr>
              <a:spLocks noChangeArrowheads="1"/>
            </p:cNvSpPr>
            <p:nvPr/>
          </p:nvSpPr>
          <p:spPr bwMode="auto">
            <a:xfrm>
              <a:off x="1202" y="2190"/>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20" name="Oval 152"/>
            <p:cNvSpPr>
              <a:spLocks noChangeArrowheads="1"/>
            </p:cNvSpPr>
            <p:nvPr/>
          </p:nvSpPr>
          <p:spPr bwMode="auto">
            <a:xfrm>
              <a:off x="1503" y="1577"/>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21" name="Oval 153"/>
            <p:cNvSpPr>
              <a:spLocks noChangeArrowheads="1"/>
            </p:cNvSpPr>
            <p:nvPr/>
          </p:nvSpPr>
          <p:spPr bwMode="auto">
            <a:xfrm>
              <a:off x="718" y="2183"/>
              <a:ext cx="288" cy="288"/>
            </a:xfrm>
            <a:prstGeom prst="ellipse">
              <a:avLst/>
            </a:prstGeom>
            <a:gradFill rotWithShape="0">
              <a:gsLst>
                <a:gs pos="0">
                  <a:srgbClr val="9999FF"/>
                </a:gs>
                <a:gs pos="100000">
                  <a:srgbClr val="9999FF">
                    <a:gamma/>
                    <a:shade val="46275"/>
                    <a:invGamma/>
                  </a:srgbClr>
                </a:gs>
              </a:gsLst>
              <a:path path="rect">
                <a:fillToRect r="100000" b="100000"/>
              </a:path>
            </a:gradFill>
            <a:ln w="38100">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122" name="Text Box 154"/>
            <p:cNvSpPr txBox="1">
              <a:spLocks noChangeArrowheads="1"/>
            </p:cNvSpPr>
            <p:nvPr/>
          </p:nvSpPr>
          <p:spPr bwMode="auto">
            <a:xfrm>
              <a:off x="982" y="100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a</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23" name="Text Box 155"/>
            <p:cNvSpPr txBox="1">
              <a:spLocks noChangeArrowheads="1"/>
            </p:cNvSpPr>
            <p:nvPr/>
          </p:nvSpPr>
          <p:spPr bwMode="auto">
            <a:xfrm>
              <a:off x="430" y="15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b</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24" name="Text Box 156"/>
            <p:cNvSpPr txBox="1">
              <a:spLocks noChangeArrowheads="1"/>
            </p:cNvSpPr>
            <p:nvPr/>
          </p:nvSpPr>
          <p:spPr bwMode="auto">
            <a:xfrm>
              <a:off x="1513" y="1500"/>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c</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25" name="Text Box 157"/>
            <p:cNvSpPr txBox="1">
              <a:spLocks noChangeArrowheads="1"/>
            </p:cNvSpPr>
            <p:nvPr/>
          </p:nvSpPr>
          <p:spPr bwMode="auto">
            <a:xfrm>
              <a:off x="718" y="2135"/>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d</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26" name="Text Box 158"/>
            <p:cNvSpPr txBox="1">
              <a:spLocks noChangeArrowheads="1"/>
            </p:cNvSpPr>
            <p:nvPr/>
          </p:nvSpPr>
          <p:spPr bwMode="auto">
            <a:xfrm>
              <a:off x="1234" y="2113"/>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b="1" i="1" u="none" strike="noStrike" kern="0" cap="none" spc="0" normalizeH="0" baseline="0" noProof="0">
                  <a:ln>
                    <a:noFill/>
                  </a:ln>
                  <a:solidFill>
                    <a:srgbClr val="FFFFCC"/>
                  </a:solidFill>
                  <a:effectLst/>
                  <a:uLnTx/>
                  <a:uFillTx/>
                  <a:latin typeface="Times New Roman" pitchFamily="18" charset="0"/>
                  <a:ea typeface="宋体" charset="-122"/>
                </a:rPr>
                <a:t>e</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27" name="Line 159"/>
            <p:cNvSpPr>
              <a:spLocks noChangeShapeType="1"/>
            </p:cNvSpPr>
            <p:nvPr/>
          </p:nvSpPr>
          <p:spPr bwMode="auto">
            <a:xfrm flipH="1">
              <a:off x="657" y="1275"/>
              <a:ext cx="295" cy="250"/>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Line 160"/>
            <p:cNvSpPr>
              <a:spLocks noChangeShapeType="1"/>
            </p:cNvSpPr>
            <p:nvPr/>
          </p:nvSpPr>
          <p:spPr bwMode="auto">
            <a:xfrm>
              <a:off x="567" y="1888"/>
              <a:ext cx="129" cy="298"/>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9" name="Line 161"/>
            <p:cNvSpPr>
              <a:spLocks noChangeShapeType="1"/>
            </p:cNvSpPr>
            <p:nvPr/>
          </p:nvSpPr>
          <p:spPr bwMode="auto">
            <a:xfrm>
              <a:off x="748" y="1865"/>
              <a:ext cx="121" cy="265"/>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0" name="Line 162"/>
            <p:cNvSpPr>
              <a:spLocks noChangeShapeType="1"/>
            </p:cNvSpPr>
            <p:nvPr/>
          </p:nvSpPr>
          <p:spPr bwMode="auto">
            <a:xfrm flipH="1">
              <a:off x="766" y="1412"/>
              <a:ext cx="277" cy="243"/>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1" name="Line 163"/>
            <p:cNvSpPr>
              <a:spLocks noChangeShapeType="1"/>
            </p:cNvSpPr>
            <p:nvPr/>
          </p:nvSpPr>
          <p:spPr bwMode="auto">
            <a:xfrm>
              <a:off x="1225" y="1435"/>
              <a:ext cx="249" cy="226"/>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2" name="Line 164"/>
            <p:cNvSpPr>
              <a:spLocks noChangeShapeType="1"/>
            </p:cNvSpPr>
            <p:nvPr/>
          </p:nvSpPr>
          <p:spPr bwMode="auto">
            <a:xfrm flipH="1">
              <a:off x="1338" y="1842"/>
              <a:ext cx="141" cy="273"/>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3" name="Line 165"/>
            <p:cNvSpPr>
              <a:spLocks noChangeShapeType="1"/>
            </p:cNvSpPr>
            <p:nvPr/>
          </p:nvSpPr>
          <p:spPr bwMode="auto">
            <a:xfrm flipH="1">
              <a:off x="1497" y="1933"/>
              <a:ext cx="136" cy="266"/>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Line 166"/>
            <p:cNvSpPr>
              <a:spLocks noChangeShapeType="1"/>
            </p:cNvSpPr>
            <p:nvPr/>
          </p:nvSpPr>
          <p:spPr bwMode="auto">
            <a:xfrm>
              <a:off x="1338" y="1275"/>
              <a:ext cx="249" cy="227"/>
            </a:xfrm>
            <a:prstGeom prst="line">
              <a:avLst/>
            </a:prstGeom>
            <a:noFill/>
            <a:ln w="25400">
              <a:solidFill>
                <a:srgbClr val="9999CC"/>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35" name="矩形 134"/>
          <p:cNvSpPr/>
          <p:nvPr/>
        </p:nvSpPr>
        <p:spPr>
          <a:xfrm>
            <a:off x="855179" y="5837284"/>
            <a:ext cx="300082" cy="369332"/>
          </a:xfrm>
          <a:prstGeom prst="rect">
            <a:avLst/>
          </a:prstGeom>
        </p:spPr>
        <p:txBody>
          <a:bodyPr wrap="none">
            <a:spAutoFit/>
          </a:bodyPr>
          <a:lstStyle/>
          <a:p>
            <a:pPr algn="ctr"/>
            <a:r>
              <a:rPr kumimoji="1" lang="en-US" altLang="zh-CN" i="1">
                <a:solidFill>
                  <a:schemeClr val="accent2"/>
                </a:solidFill>
                <a:latin typeface="Times New Roman" pitchFamily="18" charset="0"/>
                <a:ea typeface="仿宋_GB2312" pitchFamily="49" charset="-122"/>
              </a:rPr>
              <a:t>d</a:t>
            </a:r>
            <a:endParaRPr kumimoji="1" lang="en-US" altLang="zh-CN" i="1" dirty="0">
              <a:solidFill>
                <a:schemeClr val="accent2"/>
              </a:solidFill>
              <a:latin typeface="Times New Roman" pitchFamily="18" charset="0"/>
              <a:ea typeface="仿宋_GB2312" pitchFamily="49" charset="-122"/>
            </a:endParaRPr>
          </a:p>
        </p:txBody>
      </p:sp>
      <p:sp>
        <p:nvSpPr>
          <p:cNvPr id="136" name="矩形 135"/>
          <p:cNvSpPr/>
          <p:nvPr/>
        </p:nvSpPr>
        <p:spPr>
          <a:xfrm>
            <a:off x="1927997" y="5837284"/>
            <a:ext cx="300082" cy="369332"/>
          </a:xfrm>
          <a:prstGeom prst="rect">
            <a:avLst/>
          </a:prstGeom>
        </p:spPr>
        <p:txBody>
          <a:bodyPr wrap="none">
            <a:spAutoFit/>
          </a:bodyPr>
          <a:lstStyle/>
          <a:p>
            <a:pPr algn="ctr"/>
            <a:r>
              <a:rPr kumimoji="1" lang="en-US" altLang="zh-CN" i="1" dirty="0">
                <a:solidFill>
                  <a:schemeClr val="accent2"/>
                </a:solidFill>
                <a:latin typeface="Times New Roman" pitchFamily="18" charset="0"/>
                <a:ea typeface="仿宋_GB2312" pitchFamily="49" charset="-122"/>
              </a:rPr>
              <a:t>b</a:t>
            </a:r>
          </a:p>
        </p:txBody>
      </p:sp>
      <p:sp>
        <p:nvSpPr>
          <p:cNvPr id="137" name="矩形 136"/>
          <p:cNvSpPr/>
          <p:nvPr/>
        </p:nvSpPr>
        <p:spPr>
          <a:xfrm>
            <a:off x="5899212" y="5837284"/>
            <a:ext cx="287258" cy="369332"/>
          </a:xfrm>
          <a:prstGeom prst="rect">
            <a:avLst/>
          </a:prstGeom>
        </p:spPr>
        <p:txBody>
          <a:bodyPr wrap="none">
            <a:spAutoFit/>
          </a:bodyPr>
          <a:lstStyle/>
          <a:p>
            <a:pPr algn="ctr"/>
            <a:r>
              <a:rPr kumimoji="1" lang="en-US" altLang="zh-CN" i="1" dirty="0">
                <a:solidFill>
                  <a:schemeClr val="accent2"/>
                </a:solidFill>
                <a:latin typeface="Times New Roman" pitchFamily="18" charset="0"/>
                <a:ea typeface="仿宋_GB2312" pitchFamily="49" charset="-122"/>
              </a:rPr>
              <a:t>e</a:t>
            </a:r>
          </a:p>
        </p:txBody>
      </p:sp>
      <p:sp>
        <p:nvSpPr>
          <p:cNvPr id="138" name="矩形 137"/>
          <p:cNvSpPr/>
          <p:nvPr/>
        </p:nvSpPr>
        <p:spPr>
          <a:xfrm>
            <a:off x="7962962" y="5837284"/>
            <a:ext cx="287258" cy="369332"/>
          </a:xfrm>
          <a:prstGeom prst="rect">
            <a:avLst/>
          </a:prstGeom>
        </p:spPr>
        <p:txBody>
          <a:bodyPr wrap="none">
            <a:spAutoFit/>
          </a:bodyPr>
          <a:lstStyle/>
          <a:p>
            <a:pPr algn="ctr"/>
            <a:r>
              <a:rPr kumimoji="1" lang="en-US" altLang="zh-CN" i="1" dirty="0">
                <a:solidFill>
                  <a:schemeClr val="accent2"/>
                </a:solidFill>
                <a:latin typeface="Times New Roman" pitchFamily="18" charset="0"/>
                <a:ea typeface="仿宋_GB2312" pitchFamily="49" charset="-122"/>
              </a:rPr>
              <a:t>c</a:t>
            </a:r>
          </a:p>
        </p:txBody>
      </p:sp>
      <p:sp>
        <p:nvSpPr>
          <p:cNvPr id="139" name="矩形 138"/>
          <p:cNvSpPr/>
          <p:nvPr/>
        </p:nvSpPr>
        <p:spPr>
          <a:xfrm>
            <a:off x="8650567" y="5837284"/>
            <a:ext cx="300082" cy="369332"/>
          </a:xfrm>
          <a:prstGeom prst="rect">
            <a:avLst/>
          </a:prstGeom>
        </p:spPr>
        <p:txBody>
          <a:bodyPr wrap="none">
            <a:spAutoFit/>
          </a:bodyPr>
          <a:lstStyle/>
          <a:p>
            <a:pPr algn="ctr"/>
            <a:r>
              <a:rPr kumimoji="1" lang="en-US" altLang="zh-CN" i="1" dirty="0">
                <a:solidFill>
                  <a:schemeClr val="accent2"/>
                </a:solidFill>
                <a:latin typeface="Times New Roman" pitchFamily="18" charset="0"/>
                <a:ea typeface="仿宋_GB2312" pitchFamily="49" charset="-122"/>
              </a:rPr>
              <a:t>a</a:t>
            </a:r>
          </a:p>
        </p:txBody>
      </p:sp>
      <p:pic>
        <p:nvPicPr>
          <p:cNvPr id="140" name="图片 139"/>
          <p:cNvPicPr>
            <a:picLocks noChangeAspect="1"/>
          </p:cNvPicPr>
          <p:nvPr/>
        </p:nvPicPr>
        <p:blipFill>
          <a:blip r:embed="rId2"/>
          <a:stretch>
            <a:fillRect/>
          </a:stretch>
        </p:blipFill>
        <p:spPr>
          <a:xfrm>
            <a:off x="5671945" y="1052190"/>
            <a:ext cx="3009636" cy="570179"/>
          </a:xfrm>
          <a:prstGeom prst="rect">
            <a:avLst/>
          </a:prstGeom>
        </p:spPr>
      </p:pic>
      <p:sp>
        <p:nvSpPr>
          <p:cNvPr id="30" name="Line 44"/>
          <p:cNvSpPr>
            <a:spLocks noChangeShapeType="1"/>
          </p:cNvSpPr>
          <p:nvPr/>
        </p:nvSpPr>
        <p:spPr bwMode="auto">
          <a:xfrm>
            <a:off x="6334124" y="2101794"/>
            <a:ext cx="608014"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51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Trees</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dirty="0"/>
              <a:t>1 </a:t>
            </a:r>
            <a:r>
              <a:rPr lang="en-US" altLang="zh-CN" b="1" u="sng" dirty="0"/>
              <a:t>Tree</a:t>
            </a:r>
            <a:r>
              <a:rPr lang="en-US" altLang="zh-CN" dirty="0"/>
              <a:t> Specifications and terms</a:t>
            </a:r>
          </a:p>
          <a:p>
            <a:pPr>
              <a:lnSpc>
                <a:spcPct val="150000"/>
              </a:lnSpc>
            </a:pPr>
            <a:endParaRPr lang="en-US" altLang="zh-CN" sz="1100" dirty="0"/>
          </a:p>
          <a:p>
            <a:pPr>
              <a:lnSpc>
                <a:spcPct val="150000"/>
              </a:lnSpc>
            </a:pPr>
            <a:r>
              <a:rPr lang="en-US" altLang="zh-CN" dirty="0"/>
              <a:t>2.1 </a:t>
            </a:r>
            <a:r>
              <a:rPr lang="en-US" altLang="zh-CN" b="1" u="sng" dirty="0"/>
              <a:t>Binary trees</a:t>
            </a:r>
          </a:p>
          <a:p>
            <a:pPr>
              <a:lnSpc>
                <a:spcPct val="150000"/>
              </a:lnSpc>
            </a:pPr>
            <a:r>
              <a:rPr lang="en-US" altLang="zh-CN" dirty="0">
                <a:solidFill>
                  <a:srgbClr val="FF0000"/>
                </a:solidFill>
              </a:rPr>
              <a:t>2.2 Traversal of binary trees</a:t>
            </a:r>
          </a:p>
          <a:p>
            <a:pPr>
              <a:lnSpc>
                <a:spcPct val="150000"/>
              </a:lnSpc>
            </a:pPr>
            <a:r>
              <a:rPr lang="en-US" altLang="zh-CN" dirty="0"/>
              <a:t>2.3 Application: binary trees</a:t>
            </a:r>
          </a:p>
          <a:p>
            <a:pPr marL="0" indent="0">
              <a:lnSpc>
                <a:spcPct val="150000"/>
              </a:lnSpc>
              <a:buNone/>
            </a:pPr>
            <a:endParaRPr lang="en-US" altLang="zh-CN" sz="1050" dirty="0"/>
          </a:p>
          <a:p>
            <a:pPr>
              <a:lnSpc>
                <a:spcPct val="150000"/>
              </a:lnSpc>
            </a:pPr>
            <a:r>
              <a:rPr lang="en-US" altLang="zh-CN" dirty="0"/>
              <a:t>3 Tree and </a:t>
            </a:r>
            <a:r>
              <a:rPr lang="en-US" altLang="zh-CN" b="1" u="sng" dirty="0"/>
              <a:t>forest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a:t>
            </a:fld>
            <a:endParaRPr lang="zh-CN" altLang="en-US" dirty="0"/>
          </a:p>
        </p:txBody>
      </p:sp>
    </p:spTree>
    <p:extLst>
      <p:ext uri="{BB962C8B-B14F-4D97-AF65-F5344CB8AC3E}">
        <p14:creationId xmlns:p14="http://schemas.microsoft.com/office/powerpoint/2010/main" val="252460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后序遍历的非递归算法 </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20</a:t>
            </a:fld>
            <a:endParaRPr lang="zh-CN" altLang="en-US" dirty="0"/>
          </a:p>
        </p:txBody>
      </p:sp>
      <p:sp>
        <p:nvSpPr>
          <p:cNvPr id="6" name="Rectangle 5"/>
          <p:cNvSpPr txBox="1">
            <a:spLocks noChangeArrowheads="1"/>
          </p:cNvSpPr>
          <p:nvPr/>
        </p:nvSpPr>
        <p:spPr bwMode="auto">
          <a:xfrm>
            <a:off x="359569" y="1490358"/>
            <a:ext cx="8656244" cy="447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9900"/>
              </a:buClr>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rgbClr val="0000FF"/>
              </a:buClr>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void</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BinaryTree</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a:t>
            </a:r>
            <a:r>
              <a:rPr kumimoji="0" lang="en-US" altLang="zh-CN" sz="1600" b="0" i="0" u="none" strike="noStrike" kern="0" cap="none" spc="0" normalizeH="0" baseline="0" noProof="0" dirty="0" err="1">
                <a:ln>
                  <a:noFill/>
                </a:ln>
                <a:solidFill>
                  <a:srgbClr val="0000FF"/>
                </a:solidFill>
                <a:effectLst/>
                <a:uLnTx/>
                <a:uFillTx/>
                <a:latin typeface="Times New Roman" pitchFamily="18" charset="0"/>
                <a:ea typeface="隶书" pitchFamily="49" charset="-122"/>
                <a:cs typeface="+mn-cs"/>
              </a:rPr>
              <a:t>PostOrder</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void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(*visit)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BinTreeNode</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Stack</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stkNode</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 &gt;</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S</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stkNode</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&lt;</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&gt;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w</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BinTreeNode</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&lt;</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T</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&gt; * </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p = root</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 p</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是遍历指针</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do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while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NULL)</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w.ptr</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p</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w.tag</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L</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S.Push</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(w)</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p</a:t>
            </a:r>
            <a:r>
              <a:rPr kumimoji="0" lang="en-US" altLang="zh-CN" sz="1600" b="0" i="0" u="none" strike="noStrike" kern="0" cap="none" spc="0" normalizeH="0" baseline="0" noProof="0" dirty="0">
                <a:ln>
                  <a:noFill/>
                </a:ln>
                <a:solidFill>
                  <a:srgbClr val="000000"/>
                </a:solidFill>
                <a:effectLst/>
                <a:uLnTx/>
                <a:uFillTx/>
                <a:latin typeface="楷体_GB2312" pitchFamily="49" charset="-122"/>
                <a:ea typeface="楷体_GB2312" pitchFamily="49" charset="-122"/>
                <a:cs typeface="+mn-cs"/>
              </a:rPr>
              <a:t>-&gt;</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leftChild</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int</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continue1 = 1</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 </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继续循环标记</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用于</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R</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while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(continue1</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&amp;&amp;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S.IsEmpty</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S.Pop</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(w)</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w.ptr</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switch </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en-US" altLang="zh-CN" sz="16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w.tag</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 </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判断栈顶的</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tag</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标记</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case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L</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w.tag</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R</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S.Push</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(w)</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continue1 = 0</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p = p</a:t>
            </a:r>
            <a:r>
              <a:rPr kumimoji="0" lang="en-US" altLang="zh-CN" sz="1600" b="0" i="0" u="none" strike="noStrike" kern="0" cap="none" spc="0" normalizeH="0" baseline="0" noProof="0" dirty="0">
                <a:ln>
                  <a:noFill/>
                </a:ln>
                <a:solidFill>
                  <a:srgbClr val="000000"/>
                </a:solidFill>
                <a:effectLst/>
                <a:uLnTx/>
                <a:uFillTx/>
                <a:latin typeface="楷体_GB2312" pitchFamily="49" charset="-122"/>
                <a:ea typeface="楷体_GB2312" pitchFamily="49" charset="-122"/>
                <a:cs typeface="+mn-cs"/>
              </a:rPr>
              <a:t>-&gt;</a:t>
            </a:r>
            <a:r>
              <a:rPr kumimoji="0" lang="en-US" altLang="zh-CN" sz="1600" b="0"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rightChild</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break;</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case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R</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0"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visit (p)</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break;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 </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while </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a:t>
            </a:r>
            <a:r>
              <a:rPr kumimoji="0" lang="en-US" altLang="zh-CN" sz="1600" b="0" i="0" u="none" strike="noStrike" kern="0" cap="none" spc="0" normalizeH="0" baseline="0" noProof="0" dirty="0" err="1">
                <a:ln>
                  <a:noFill/>
                </a:ln>
                <a:solidFill>
                  <a:srgbClr val="005825"/>
                </a:solidFill>
                <a:effectLst/>
                <a:uLnTx/>
                <a:uFillTx/>
                <a:latin typeface="Times New Roman" pitchFamily="18" charset="0"/>
                <a:ea typeface="隶书" pitchFamily="49" charset="-122"/>
                <a:cs typeface="+mn-cs"/>
              </a:rPr>
              <a:t>S.IsEmpty</a:t>
            </a:r>
            <a:r>
              <a:rPr kumimoji="0" lang="en-US" altLang="zh-CN"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					// </a:t>
            </a:r>
            <a:r>
              <a:rPr kumimoji="0" lang="zh-CN" altLang="en-US" sz="1600" b="0" i="0" u="none" strike="noStrike" kern="0" cap="none" spc="0" normalizeH="0" baseline="0" noProof="0" dirty="0">
                <a:ln>
                  <a:noFill/>
                </a:ln>
                <a:solidFill>
                  <a:srgbClr val="005825"/>
                </a:solidFill>
                <a:effectLst/>
                <a:uLnTx/>
                <a:uFillTx/>
                <a:latin typeface="Times New Roman" pitchFamily="18" charset="0"/>
                <a:ea typeface="隶书" pitchFamily="49" charset="-122"/>
                <a:cs typeface="+mn-cs"/>
              </a:rPr>
              <a:t>继续遍历其他结点</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zh-CN" altLang="en-US"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a:t>
            </a:r>
            <a:r>
              <a:rPr kumimoji="0" lang="en-US" altLang="zh-CN" sz="1600" b="1"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cout</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 &lt;&lt; </a:t>
            </a:r>
            <a:r>
              <a:rPr kumimoji="0" lang="en-US" altLang="zh-CN" sz="1600" b="1" i="0" u="none" strike="noStrike" kern="0" cap="none" spc="0" normalizeH="0" baseline="0" noProof="0" dirty="0" err="1">
                <a:ln>
                  <a:noFill/>
                </a:ln>
                <a:solidFill>
                  <a:srgbClr val="000000"/>
                </a:solidFill>
                <a:effectLst/>
                <a:uLnTx/>
                <a:uFillTx/>
                <a:latin typeface="Times New Roman" pitchFamily="18" charset="0"/>
                <a:ea typeface="隶书" pitchFamily="49" charset="-122"/>
                <a:cs typeface="+mn-cs"/>
              </a:rPr>
              <a:t>endl</a:t>
            </a: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a:p>
            <a:pPr marL="342900" marR="0" lvl="0" indent="-342900" algn="l" defTabSz="914400" rtl="0" eaLnBrk="0" fontAlgn="base" latinLnBrk="0" hangingPunct="0">
              <a:lnSpc>
                <a:spcPct val="100000"/>
              </a:lnSpc>
              <a:spcBef>
                <a:spcPct val="0"/>
              </a:spcBef>
              <a:spcAft>
                <a:spcPct val="0"/>
              </a:spcAft>
              <a:buClr>
                <a:srgbClr val="FF0000"/>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pitchFamily="18" charset="0"/>
                <a:ea typeface="隶书" pitchFamily="49" charset="-122"/>
                <a:cs typeface="+mn-cs"/>
              </a:rPr>
              <a:t>};</a:t>
            </a:r>
          </a:p>
        </p:txBody>
      </p:sp>
    </p:spTree>
    <p:extLst>
      <p:ext uri="{BB962C8B-B14F-4D97-AF65-F5344CB8AC3E}">
        <p14:creationId xmlns:p14="http://schemas.microsoft.com/office/powerpoint/2010/main" val="396569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21</a:t>
            </a:fld>
            <a:endParaRPr lang="zh-CN" altLang="en-US"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solidFill>
                  <a:srgbClr val="FF0000"/>
                </a:solidFill>
                <a:latin typeface="楷体" panose="02010609060101010101" pitchFamily="49" charset="-122"/>
                <a:ea typeface="楷体" panose="02010609060101010101" pitchFamily="49" charset="-122"/>
              </a:rPr>
              <a:t>利用栈的后序遍历非递归程序</a:t>
            </a:r>
          </a:p>
        </p:txBody>
      </p:sp>
      <p:pic>
        <p:nvPicPr>
          <p:cNvPr id="8" name="图片 7">
            <a:extLst>
              <a:ext uri="{FF2B5EF4-FFF2-40B4-BE49-F238E27FC236}">
                <a16:creationId xmlns:a16="http://schemas.microsoft.com/office/drawing/2014/main" id="{9CB56E0F-4E38-677A-0894-28469CC85B69}"/>
              </a:ext>
            </a:extLst>
          </p:cNvPr>
          <p:cNvPicPr>
            <a:picLocks noChangeAspect="1"/>
          </p:cNvPicPr>
          <p:nvPr/>
        </p:nvPicPr>
        <p:blipFill>
          <a:blip r:embed="rId2"/>
          <a:stretch>
            <a:fillRect/>
          </a:stretch>
        </p:blipFill>
        <p:spPr>
          <a:xfrm>
            <a:off x="431223" y="490515"/>
            <a:ext cx="7707564" cy="6014193"/>
          </a:xfrm>
          <a:prstGeom prst="rect">
            <a:avLst/>
          </a:prstGeom>
        </p:spPr>
      </p:pic>
    </p:spTree>
    <p:extLst>
      <p:ext uri="{BB962C8B-B14F-4D97-AF65-F5344CB8AC3E}">
        <p14:creationId xmlns:p14="http://schemas.microsoft.com/office/powerpoint/2010/main" val="107831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7D15F54-0B09-F0B6-EBB1-CB84A8674E55}"/>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4" name="灯片编号占位符 3">
            <a:extLst>
              <a:ext uri="{FF2B5EF4-FFF2-40B4-BE49-F238E27FC236}">
                <a16:creationId xmlns:a16="http://schemas.microsoft.com/office/drawing/2014/main" id="{3AD44D97-51AE-8E9E-8C9D-92BB2C39ADC8}"/>
              </a:ext>
            </a:extLst>
          </p:cNvPr>
          <p:cNvSpPr>
            <a:spLocks noGrp="1"/>
          </p:cNvSpPr>
          <p:nvPr>
            <p:ph type="sldNum" sz="quarter" idx="12"/>
          </p:nvPr>
        </p:nvSpPr>
        <p:spPr/>
        <p:txBody>
          <a:bodyPr/>
          <a:lstStyle/>
          <a:p>
            <a:fld id="{36FD9405-CE62-418F-9683-85B6A1C55A4B}" type="slidenum">
              <a:rPr lang="zh-CN" altLang="en-US" smtClean="0"/>
              <a:pPr/>
              <a:t>22</a:t>
            </a:fld>
            <a:endParaRPr lang="zh-CN" altLang="en-US" dirty="0"/>
          </a:p>
        </p:txBody>
      </p:sp>
      <p:sp>
        <p:nvSpPr>
          <p:cNvPr id="13" name="文本框 12">
            <a:extLst>
              <a:ext uri="{FF2B5EF4-FFF2-40B4-BE49-F238E27FC236}">
                <a16:creationId xmlns:a16="http://schemas.microsoft.com/office/drawing/2014/main" id="{6C775C0D-01D6-E75B-0326-8E26CE8E5099}"/>
              </a:ext>
            </a:extLst>
          </p:cNvPr>
          <p:cNvSpPr txBox="1"/>
          <p:nvPr/>
        </p:nvSpPr>
        <p:spPr>
          <a:xfrm>
            <a:off x="285750" y="446809"/>
            <a:ext cx="9128413" cy="6340197"/>
          </a:xfrm>
          <a:prstGeom prst="rect">
            <a:avLst/>
          </a:prstGeom>
          <a:noFill/>
        </p:spPr>
        <p:txBody>
          <a:bodyPr wrap="square">
            <a:spAutoFit/>
          </a:bodyPr>
          <a:lstStyle/>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void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PostOrderTraversalNS</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后序非递归遍历算法</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BTNode</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*St[MAX_BT_SIZE], *p;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int top=-</a:t>
            </a:r>
            <a:r>
              <a:rPr lang="en-US" altLang="zh-CN" sz="1400" kern="100" dirty="0">
                <a:latin typeface="宋体" panose="02010600030101010101" pitchFamily="2" charset="-122"/>
                <a:ea typeface="等线" panose="02010600030101010101" pitchFamily="2" charset="-122"/>
                <a:cs typeface="宋体" panose="02010600030101010101" pitchFamily="2" charset="-122"/>
              </a:rPr>
              <a:t>1;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bool flag; </a:t>
            </a:r>
            <a:r>
              <a:rPr lang="en-US" altLang="zh-CN" sz="1400" kern="100" dirty="0">
                <a:latin typeface="宋体" panose="02010600030101010101" pitchFamily="2" charset="-122"/>
                <a:ea typeface="等线" panose="02010600030101010101" pitchFamily="2" charset="-122"/>
                <a:cs typeface="宋体" panose="02010600030101010101" pitchFamily="2" charset="-122"/>
              </a:rPr>
              <a:t>//</a:t>
            </a:r>
            <a:r>
              <a:rPr lang="zh-CN" altLang="en-US" sz="1400" kern="100" dirty="0">
                <a:latin typeface="宋体" panose="02010600030101010101" pitchFamily="2" charset="-122"/>
                <a:ea typeface="等线" panose="02010600030101010101" pitchFamily="2" charset="-122"/>
                <a:cs typeface="宋体" panose="02010600030101010101" pitchFamily="2" charset="-122"/>
              </a:rPr>
              <a:t>栈指针置初值 和 栈顶指示器</a:t>
            </a:r>
            <a:endParaRPr lang="en-US" altLang="zh-CN" sz="1400" kern="100" dirty="0">
              <a:effectLst/>
              <a:latin typeface="宋体" panose="02010600030101010101" pitchFamily="2" charset="-122"/>
              <a:ea typeface="等线" panose="02010600030101010101" pitchFamily="2" charset="-122"/>
              <a:cs typeface="宋体" panose="02010600030101010101" pitchFamily="2" charset="-122"/>
            </a:endParaRP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if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!=NULL)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do{</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while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!=NULL)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将</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结点的所有左下结点进栈</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St[++top]=</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lchild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p=NULL;							//p</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指向当前结点的前一个已访问的结点</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flag=true;	//flag</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为真：表示正在处理栈顶结点</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while (top!=-1 &amp;&amp; flag){</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=St[top];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取出当前的栈顶元素</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if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rchild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==p){//</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右子树不存在或已被访问</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访问之</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("%c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-&gt;data);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访问</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结点</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top--;</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p=</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//p</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指向则被访问的结点</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else{</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-&gt;</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rchild</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bt</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指向右子树</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flag=false; //</a:t>
            </a:r>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表示当前不是处理栈顶结点	</a:t>
            </a:r>
          </a:p>
          <a:p>
            <a:pPr algn="just"/>
            <a:r>
              <a:rPr lang="zh-CN" altLang="en-US"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 while (top!=-1);</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a:t>
            </a:r>
            <a:r>
              <a:rPr lang="en-US" altLang="zh-CN" sz="1400" kern="100" dirty="0" err="1">
                <a:effectLst/>
                <a:latin typeface="宋体" panose="02010600030101010101" pitchFamily="2" charset="-122"/>
                <a:ea typeface="等线" panose="02010600030101010101" pitchFamily="2" charset="-122"/>
                <a:cs typeface="宋体" panose="02010600030101010101" pitchFamily="2" charset="-122"/>
              </a:rPr>
              <a:t>printf</a:t>
            </a:r>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("\n");</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	} </a:t>
            </a:r>
          </a:p>
          <a:p>
            <a:pPr algn="just"/>
            <a:r>
              <a:rPr lang="en-US" altLang="zh-CN" sz="1400" kern="100" dirty="0">
                <a:effectLst/>
                <a:latin typeface="宋体" panose="02010600030101010101" pitchFamily="2" charset="-122"/>
                <a:ea typeface="等线" panose="02010600030101010101" pitchFamily="2" charset="-122"/>
                <a:cs typeface="宋体" panose="02010600030101010101" pitchFamily="2" charset="-122"/>
              </a:rPr>
              <a:t>}</a:t>
            </a:r>
            <a:endParaRPr lang="zh-CN" altLang="en-US" sz="1400" dirty="0"/>
          </a:p>
        </p:txBody>
      </p:sp>
      <p:sp>
        <p:nvSpPr>
          <p:cNvPr id="15" name="文本框 14">
            <a:extLst>
              <a:ext uri="{FF2B5EF4-FFF2-40B4-BE49-F238E27FC236}">
                <a16:creationId xmlns:a16="http://schemas.microsoft.com/office/drawing/2014/main" id="{D528C594-1FA8-19E5-3A69-6D6ACA79C2BF}"/>
              </a:ext>
            </a:extLst>
          </p:cNvPr>
          <p:cNvSpPr txBox="1"/>
          <p:nvPr/>
        </p:nvSpPr>
        <p:spPr>
          <a:xfrm>
            <a:off x="142874" y="-10881"/>
            <a:ext cx="4707082" cy="369332"/>
          </a:xfrm>
          <a:prstGeom prst="rect">
            <a:avLst/>
          </a:prstGeom>
          <a:noFill/>
        </p:spPr>
        <p:txBody>
          <a:bodyPr wrap="square">
            <a:spAutoFit/>
          </a:bodyPr>
          <a:lstStyle/>
          <a:p>
            <a:r>
              <a:rPr lang="zh-CN" altLang="en-US" b="1" dirty="0">
                <a:latin typeface="楷体" panose="02010609060101010101" pitchFamily="49" charset="-122"/>
                <a:ea typeface="楷体" panose="02010609060101010101" pitchFamily="49" charset="-122"/>
              </a:rPr>
              <a:t>利用栈的后序遍历非递归程序</a:t>
            </a:r>
          </a:p>
        </p:txBody>
      </p:sp>
    </p:spTree>
    <p:extLst>
      <p:ext uri="{BB962C8B-B14F-4D97-AF65-F5344CB8AC3E}">
        <p14:creationId xmlns:p14="http://schemas.microsoft.com/office/powerpoint/2010/main" val="341176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pPr>
              <a:lnSpc>
                <a:spcPct val="150000"/>
              </a:lnSpc>
              <a:spcBef>
                <a:spcPts val="2400"/>
              </a:spcBef>
            </a:pPr>
            <a:r>
              <a:rPr lang="zh-CN" altLang="en-US" sz="2000" dirty="0"/>
              <a:t>在沿左子树深入时，深入一个结点，入栈一个结点。</a:t>
            </a:r>
          </a:p>
          <a:p>
            <a:pPr>
              <a:lnSpc>
                <a:spcPct val="150000"/>
              </a:lnSpc>
              <a:spcBef>
                <a:spcPts val="2400"/>
              </a:spcBef>
            </a:pPr>
            <a:r>
              <a:rPr lang="zh-CN" altLang="en-US" sz="2000" dirty="0"/>
              <a:t>若为</a:t>
            </a:r>
            <a:r>
              <a:rPr lang="zh-CN" altLang="en-US" sz="2000" b="1" dirty="0">
                <a:solidFill>
                  <a:srgbClr val="FF0000"/>
                </a:solidFill>
              </a:rPr>
              <a:t>先序遍历</a:t>
            </a:r>
            <a:r>
              <a:rPr lang="zh-CN" altLang="en-US" sz="2000" dirty="0"/>
              <a:t>，则在入栈之前访问之，当沿左分支深入不下去时，则返回，即从堆栈中弹出前面压入的结点；</a:t>
            </a:r>
            <a:endParaRPr lang="en-US" altLang="zh-CN" sz="2000" dirty="0"/>
          </a:p>
          <a:p>
            <a:pPr>
              <a:lnSpc>
                <a:spcPct val="150000"/>
              </a:lnSpc>
              <a:spcBef>
                <a:spcPts val="2400"/>
              </a:spcBef>
            </a:pPr>
            <a:r>
              <a:rPr lang="zh-CN" altLang="en-US" sz="2000" dirty="0"/>
              <a:t>若为</a:t>
            </a:r>
            <a:r>
              <a:rPr lang="zh-CN" altLang="en-US" sz="2000" b="1" dirty="0">
                <a:solidFill>
                  <a:srgbClr val="FF0000"/>
                </a:solidFill>
              </a:rPr>
              <a:t>中序遍历</a:t>
            </a:r>
            <a:r>
              <a:rPr lang="zh-CN" altLang="en-US" sz="2000" dirty="0"/>
              <a:t>，则此时访问该结点，然后从该结点的右子树继续深入；</a:t>
            </a:r>
            <a:endParaRPr lang="en-US" altLang="zh-CN" sz="2000" dirty="0"/>
          </a:p>
          <a:p>
            <a:pPr>
              <a:lnSpc>
                <a:spcPct val="150000"/>
              </a:lnSpc>
              <a:spcBef>
                <a:spcPts val="2400"/>
              </a:spcBef>
            </a:pPr>
            <a:r>
              <a:rPr lang="zh-CN" altLang="en-US" sz="2000" dirty="0"/>
              <a:t>若为</a:t>
            </a:r>
            <a:r>
              <a:rPr lang="zh-CN" altLang="en-US" sz="2000" b="1" dirty="0">
                <a:solidFill>
                  <a:srgbClr val="FF0000"/>
                </a:solidFill>
              </a:rPr>
              <a:t>后序遍历</a:t>
            </a:r>
            <a:r>
              <a:rPr lang="zh-CN" altLang="en-US" sz="2000" dirty="0"/>
              <a:t>，则将此结点再次入栈，然后从该结点的右子树继续深入，与前面类同，仍能深入一个结点入栈一个结点，深入不下去再返回，直到第二次从栈里弹出该结点，才访问之。</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23</a:t>
            </a:fld>
            <a:endParaRPr lang="zh-CN" altLang="en-US" dirty="0"/>
          </a:p>
        </p:txBody>
      </p:sp>
    </p:spTree>
    <p:extLst>
      <p:ext uri="{BB962C8B-B14F-4D97-AF65-F5344CB8AC3E}">
        <p14:creationId xmlns:p14="http://schemas.microsoft.com/office/powerpoint/2010/main" val="42595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dirty="0"/>
              <a:t>由遍历序列恢复二叉树</a:t>
            </a:r>
          </a:p>
          <a:p>
            <a:pPr>
              <a:lnSpc>
                <a:spcPct val="150000"/>
              </a:lnSpc>
              <a:spcBef>
                <a:spcPts val="1200"/>
              </a:spcBef>
            </a:pPr>
            <a:r>
              <a:rPr lang="zh-CN" altLang="en-US" dirty="0"/>
              <a:t>从前面讨论的二叉树的遍历知道，</a:t>
            </a:r>
            <a:r>
              <a:rPr lang="zh-CN" altLang="en-US" dirty="0">
                <a:solidFill>
                  <a:srgbClr val="FF0000"/>
                </a:solidFill>
              </a:rPr>
              <a:t>任意一棵二叉树结点的先序序列和中序序列都是唯一的</a:t>
            </a:r>
            <a:r>
              <a:rPr lang="zh-CN" altLang="en-US" dirty="0"/>
              <a:t>。</a:t>
            </a:r>
            <a:endParaRPr lang="en-US" altLang="zh-CN" dirty="0"/>
          </a:p>
          <a:p>
            <a:pPr>
              <a:lnSpc>
                <a:spcPct val="150000"/>
              </a:lnSpc>
              <a:spcBef>
                <a:spcPts val="1200"/>
              </a:spcBef>
            </a:pPr>
            <a:r>
              <a:rPr lang="zh-CN" altLang="en-US" dirty="0"/>
              <a:t>反过来，若已知结点的先序序列和中序序列，能否确定这棵二叉树呢？</a:t>
            </a:r>
            <a:endParaRPr lang="en-US" altLang="zh-CN" dirty="0"/>
          </a:p>
          <a:p>
            <a:pPr>
              <a:lnSpc>
                <a:spcPct val="150000"/>
              </a:lnSpc>
              <a:spcBef>
                <a:spcPts val="1200"/>
              </a:spcBef>
            </a:pPr>
            <a:r>
              <a:rPr lang="zh-CN" altLang="en-US" dirty="0"/>
              <a:t>这样确定的二叉树是否是</a:t>
            </a:r>
            <a:r>
              <a:rPr lang="zh-CN" altLang="en-US" dirty="0">
                <a:solidFill>
                  <a:srgbClr val="FF0000"/>
                </a:solidFill>
              </a:rPr>
              <a:t>唯一</a:t>
            </a:r>
            <a:r>
              <a:rPr lang="zh-CN" altLang="en-US" dirty="0"/>
              <a:t>的呢？</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24</a:t>
            </a:fld>
            <a:endParaRPr lang="zh-CN" altLang="en-US" dirty="0"/>
          </a:p>
        </p:txBody>
      </p:sp>
    </p:spTree>
    <p:extLst>
      <p:ext uri="{BB962C8B-B14F-4D97-AF65-F5344CB8AC3E}">
        <p14:creationId xmlns:p14="http://schemas.microsoft.com/office/powerpoint/2010/main" val="1129731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lang="zh-CN" altLang="en-US" dirty="0"/>
          </a:p>
        </p:txBody>
      </p:sp>
      <p:sp>
        <p:nvSpPr>
          <p:cNvPr id="3" name="内容占位符 2"/>
          <p:cNvSpPr>
            <a:spLocks noGrp="1"/>
          </p:cNvSpPr>
          <p:nvPr>
            <p:ph idx="1"/>
          </p:nvPr>
        </p:nvSpPr>
        <p:spPr/>
        <p:txBody>
          <a:bodyPr>
            <a:normAutofit/>
          </a:bodyPr>
          <a:lstStyle/>
          <a:p>
            <a:pPr>
              <a:lnSpc>
                <a:spcPct val="150000"/>
              </a:lnSpc>
              <a:spcBef>
                <a:spcPts val="1800"/>
              </a:spcBef>
            </a:pPr>
            <a:r>
              <a:rPr lang="zh-CN" altLang="en-US" sz="1800" dirty="0"/>
              <a:t>在</a:t>
            </a:r>
            <a:r>
              <a:rPr lang="zh-CN" altLang="en-US" sz="1800" dirty="0">
                <a:solidFill>
                  <a:srgbClr val="FF0000"/>
                </a:solidFill>
              </a:rPr>
              <a:t>先序序列</a:t>
            </a:r>
            <a:r>
              <a:rPr lang="zh-CN" altLang="en-US" sz="1800" dirty="0"/>
              <a:t>中，第一个结点一定是二叉树的根结点。</a:t>
            </a:r>
            <a:endParaRPr lang="en-US" altLang="zh-CN" sz="1800" dirty="0"/>
          </a:p>
          <a:p>
            <a:pPr>
              <a:lnSpc>
                <a:spcPct val="150000"/>
              </a:lnSpc>
              <a:spcBef>
                <a:spcPts val="1800"/>
              </a:spcBef>
            </a:pPr>
            <a:r>
              <a:rPr lang="zh-CN" altLang="en-US" sz="1800" dirty="0"/>
              <a:t>另一方面，</a:t>
            </a:r>
            <a:r>
              <a:rPr lang="zh-CN" altLang="en-US" sz="1800" dirty="0">
                <a:solidFill>
                  <a:srgbClr val="0000FF"/>
                </a:solidFill>
              </a:rPr>
              <a:t>中序遍历</a:t>
            </a:r>
            <a:r>
              <a:rPr lang="zh-CN" altLang="en-US" sz="1800" dirty="0"/>
              <a:t>是先遍历左子树，然后访问根结点，最后再遍历右子树。</a:t>
            </a:r>
          </a:p>
          <a:p>
            <a:pPr>
              <a:lnSpc>
                <a:spcPct val="150000"/>
              </a:lnSpc>
              <a:spcBef>
                <a:spcPts val="1800"/>
              </a:spcBef>
            </a:pPr>
            <a:r>
              <a:rPr lang="zh-CN" altLang="en-US" sz="1800" dirty="0"/>
              <a:t>根结点在</a:t>
            </a:r>
            <a:r>
              <a:rPr lang="zh-CN" altLang="en-US" sz="1800" dirty="0">
                <a:solidFill>
                  <a:srgbClr val="0000FF"/>
                </a:solidFill>
              </a:rPr>
              <a:t>中序序列</a:t>
            </a:r>
            <a:r>
              <a:rPr lang="zh-CN" altLang="en-US" sz="1800" dirty="0"/>
              <a:t>中必然将中序序列分割成两个子序列，前一个子序列是根结点的左子树的</a:t>
            </a:r>
            <a:r>
              <a:rPr lang="zh-CN" altLang="en-US" sz="1800" dirty="0">
                <a:solidFill>
                  <a:srgbClr val="0000FF"/>
                </a:solidFill>
              </a:rPr>
              <a:t>中序序列</a:t>
            </a:r>
            <a:r>
              <a:rPr lang="zh-CN" altLang="en-US" sz="1800" dirty="0"/>
              <a:t>，后一个子序列是根结点的右子树的</a:t>
            </a:r>
            <a:r>
              <a:rPr lang="zh-CN" altLang="en-US" sz="1800" dirty="0">
                <a:solidFill>
                  <a:srgbClr val="0000FF"/>
                </a:solidFill>
              </a:rPr>
              <a:t>中序序列</a:t>
            </a:r>
            <a:r>
              <a:rPr lang="zh-CN" altLang="en-US" sz="1800" dirty="0"/>
              <a:t>。</a:t>
            </a:r>
          </a:p>
          <a:p>
            <a:pPr>
              <a:lnSpc>
                <a:spcPct val="150000"/>
              </a:lnSpc>
              <a:spcBef>
                <a:spcPts val="1800"/>
              </a:spcBef>
            </a:pPr>
            <a:r>
              <a:rPr lang="zh-CN" altLang="en-US" sz="1800" dirty="0"/>
              <a:t>在</a:t>
            </a:r>
            <a:r>
              <a:rPr lang="zh-CN" altLang="en-US" sz="1800" dirty="0">
                <a:solidFill>
                  <a:srgbClr val="FF0000"/>
                </a:solidFill>
              </a:rPr>
              <a:t>先序序列</a:t>
            </a:r>
            <a:r>
              <a:rPr lang="zh-CN" altLang="en-US" sz="1800" dirty="0"/>
              <a:t>中找到对应的左子序列和右子序列。在</a:t>
            </a:r>
            <a:r>
              <a:rPr lang="zh-CN" altLang="en-US" sz="1800" dirty="0">
                <a:solidFill>
                  <a:srgbClr val="FF0000"/>
                </a:solidFill>
              </a:rPr>
              <a:t>先序序列</a:t>
            </a:r>
            <a:r>
              <a:rPr lang="zh-CN" altLang="en-US" sz="1800" dirty="0"/>
              <a:t>中，左子序列的第一个结点是左子树的根结点，右子序列的第一个结点是右子树的根结点。这样就确定了二叉树的三个结点。</a:t>
            </a:r>
          </a:p>
          <a:p>
            <a:pPr>
              <a:lnSpc>
                <a:spcPct val="150000"/>
              </a:lnSpc>
              <a:spcBef>
                <a:spcPts val="1800"/>
              </a:spcBef>
            </a:pPr>
            <a:r>
              <a:rPr lang="zh-CN" altLang="en-US" sz="1800" dirty="0"/>
              <a:t>同时，左子树和右子树的根结点又可以分别把左子序列和右子序列划分成两个子序列，如此递归下去，当取尽</a:t>
            </a:r>
            <a:r>
              <a:rPr lang="zh-CN" altLang="en-US" sz="1800" dirty="0">
                <a:solidFill>
                  <a:srgbClr val="FF0000"/>
                </a:solidFill>
              </a:rPr>
              <a:t>先序序列</a:t>
            </a:r>
            <a:r>
              <a:rPr lang="zh-CN" altLang="en-US" sz="1800" dirty="0"/>
              <a:t>中的结点时，便可以得到一棵二叉树。</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25</a:t>
            </a:fld>
            <a:endParaRPr lang="zh-CN" altLang="en-US" dirty="0"/>
          </a:p>
        </p:txBody>
      </p:sp>
    </p:spTree>
    <p:extLst>
      <p:ext uri="{BB962C8B-B14F-4D97-AF65-F5344CB8AC3E}">
        <p14:creationId xmlns:p14="http://schemas.microsoft.com/office/powerpoint/2010/main" val="3041143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lang="zh-CN" altLang="en-US" dirty="0"/>
          </a:p>
        </p:txBody>
      </p:sp>
      <p:sp>
        <p:nvSpPr>
          <p:cNvPr id="3" name="内容占位符 2"/>
          <p:cNvSpPr>
            <a:spLocks noGrp="1"/>
          </p:cNvSpPr>
          <p:nvPr>
            <p:ph idx="1"/>
          </p:nvPr>
        </p:nvSpPr>
        <p:spPr>
          <a:xfrm>
            <a:off x="431999" y="976838"/>
            <a:ext cx="8468809" cy="5063602"/>
          </a:xfrm>
        </p:spPr>
        <p:txBody>
          <a:bodyPr>
            <a:normAutofit/>
          </a:bodyPr>
          <a:lstStyle/>
          <a:p>
            <a:pPr marL="0" indent="0">
              <a:lnSpc>
                <a:spcPct val="125000"/>
              </a:lnSpc>
              <a:buNone/>
            </a:pPr>
            <a:r>
              <a:rPr lang="en-US" altLang="zh-CN" sz="1600" dirty="0"/>
              <a:t>【</a:t>
            </a:r>
            <a:r>
              <a:rPr lang="zh-CN" altLang="en-US" sz="1600" dirty="0"/>
              <a:t>例</a:t>
            </a:r>
            <a:r>
              <a:rPr lang="en-US" altLang="zh-CN" sz="1600" dirty="0"/>
              <a:t>】</a:t>
            </a:r>
            <a:r>
              <a:rPr lang="zh-CN" altLang="en-US" sz="1600" dirty="0"/>
              <a:t>已知一棵二叉树的先序与中序序列分别为</a:t>
            </a:r>
            <a:r>
              <a:rPr lang="en-US" altLang="zh-CN" sz="1600" b="1" dirty="0">
                <a:solidFill>
                  <a:srgbClr val="FF0000"/>
                </a:solidFill>
              </a:rPr>
              <a:t>ABCDEFGHI</a:t>
            </a:r>
            <a:r>
              <a:rPr lang="zh-CN" altLang="en-US" sz="1600" dirty="0"/>
              <a:t>和</a:t>
            </a:r>
            <a:r>
              <a:rPr lang="en-US" altLang="zh-CN" sz="1600" b="1" dirty="0">
                <a:solidFill>
                  <a:srgbClr val="FF0000"/>
                </a:solidFill>
              </a:rPr>
              <a:t>BCAEDGHFI</a:t>
            </a:r>
            <a:r>
              <a:rPr lang="zh-CN" altLang="en-US" sz="1600" dirty="0"/>
              <a:t>，试恢复该二叉树。</a:t>
            </a:r>
          </a:p>
          <a:p>
            <a:pPr marL="273050" lvl="0" indent="-273050" fontAlgn="base">
              <a:lnSpc>
                <a:spcPct val="125000"/>
              </a:lnSpc>
              <a:spcBef>
                <a:spcPts val="1200"/>
              </a:spcBef>
              <a:spcAft>
                <a:spcPct val="0"/>
              </a:spcAft>
              <a:buClr>
                <a:srgbClr val="0000FF"/>
              </a:buClr>
              <a:buFont typeface="Wingdings" pitchFamily="2" charset="2"/>
              <a:buAutoNum type="arabicPeriod"/>
            </a:pPr>
            <a:r>
              <a:rPr lang="zh-CN" altLang="en-US" sz="1400" kern="0" dirty="0">
                <a:solidFill>
                  <a:srgbClr val="000000"/>
                </a:solidFill>
                <a:latin typeface="微软雅黑" pitchFamily="34" charset="-122"/>
                <a:cs typeface="Tahoma" pitchFamily="34" charset="0"/>
              </a:rPr>
              <a:t>首先，由</a:t>
            </a:r>
            <a:r>
              <a:rPr lang="zh-CN" altLang="en-US" sz="1400" kern="0" dirty="0">
                <a:solidFill>
                  <a:srgbClr val="FF0000"/>
                </a:solidFill>
                <a:latin typeface="微软雅黑" pitchFamily="34" charset="-122"/>
                <a:cs typeface="Tahoma" pitchFamily="34" charset="0"/>
              </a:rPr>
              <a:t>先序序列</a:t>
            </a:r>
            <a:r>
              <a:rPr lang="zh-CN" altLang="en-US" sz="1400" kern="0" dirty="0">
                <a:solidFill>
                  <a:srgbClr val="000000"/>
                </a:solidFill>
                <a:latin typeface="微软雅黑" pitchFamily="34" charset="-122"/>
                <a:cs typeface="Tahoma" pitchFamily="34" charset="0"/>
              </a:rPr>
              <a:t>可知，结点</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cs typeface="Tahoma" pitchFamily="34" charset="0"/>
              </a:rPr>
              <a:t>是二叉树的根结点。</a:t>
            </a:r>
          </a:p>
          <a:p>
            <a:pPr marL="273050" lvl="0" indent="-273050" fontAlgn="base">
              <a:lnSpc>
                <a:spcPct val="125000"/>
              </a:lnSpc>
              <a:spcBef>
                <a:spcPts val="1200"/>
              </a:spcBef>
              <a:spcAft>
                <a:spcPct val="0"/>
              </a:spcAft>
              <a:buClr>
                <a:srgbClr val="0000FF"/>
              </a:buClr>
              <a:buFont typeface="Wingdings" pitchFamily="2" charset="2"/>
              <a:buAutoNum type="arabicPeriod"/>
            </a:pPr>
            <a:r>
              <a:rPr lang="zh-CN" altLang="en-US" sz="1400" kern="0" dirty="0">
                <a:solidFill>
                  <a:srgbClr val="000000"/>
                </a:solidFill>
                <a:latin typeface="微软雅黑" pitchFamily="34" charset="-122"/>
                <a:cs typeface="Tahoma" pitchFamily="34" charset="0"/>
              </a:rPr>
              <a:t>其次，根据</a:t>
            </a:r>
            <a:r>
              <a:rPr lang="zh-CN" altLang="en-US" sz="1400" kern="0" dirty="0">
                <a:solidFill>
                  <a:srgbClr val="0000FF"/>
                </a:solidFill>
                <a:latin typeface="微软雅黑" pitchFamily="34" charset="-122"/>
                <a:cs typeface="Tahoma" pitchFamily="34" charset="0"/>
              </a:rPr>
              <a:t>中序序列</a:t>
            </a:r>
            <a:r>
              <a:rPr lang="zh-CN" altLang="en-US" sz="1400" kern="0" dirty="0">
                <a:solidFill>
                  <a:srgbClr val="000000"/>
                </a:solidFill>
                <a:latin typeface="微软雅黑" pitchFamily="34" charset="-122"/>
                <a:cs typeface="Tahoma" pitchFamily="34" charset="0"/>
              </a:rPr>
              <a:t>，在</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cs typeface="Tahoma" pitchFamily="34" charset="0"/>
              </a:rPr>
              <a:t>之前的所有结点都是根结点左子树的结点，在</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rPr>
              <a:t>之后的所有结点都是根结点右子树的结点，由此得到图</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rPr>
              <a:t>所示的状态。</a:t>
            </a:r>
          </a:p>
          <a:p>
            <a:pPr marL="273050" lvl="0" indent="-273050" fontAlgn="base">
              <a:lnSpc>
                <a:spcPct val="125000"/>
              </a:lnSpc>
              <a:spcBef>
                <a:spcPts val="1200"/>
              </a:spcBef>
              <a:spcAft>
                <a:spcPct val="0"/>
              </a:spcAft>
              <a:buClr>
                <a:srgbClr val="0000FF"/>
              </a:buClr>
              <a:buFont typeface="Wingdings" pitchFamily="2" charset="2"/>
              <a:buAutoNum type="arabicPeriod"/>
            </a:pPr>
            <a:r>
              <a:rPr lang="zh-CN" altLang="en-US" sz="1400" kern="0" dirty="0">
                <a:solidFill>
                  <a:srgbClr val="000000"/>
                </a:solidFill>
                <a:latin typeface="微软雅黑" pitchFamily="34" charset="-122"/>
              </a:rPr>
              <a:t>然后，再对左子树进行分解，</a:t>
            </a:r>
            <a:r>
              <a:rPr lang="zh-CN" altLang="en-US" sz="1400" kern="0" dirty="0">
                <a:solidFill>
                  <a:srgbClr val="000000"/>
                </a:solidFill>
                <a:latin typeface="微软雅黑" pitchFamily="34" charset="-122"/>
                <a:cs typeface="Tahoma" pitchFamily="34" charset="0"/>
              </a:rPr>
              <a:t>由</a:t>
            </a:r>
            <a:r>
              <a:rPr lang="zh-CN" altLang="en-US" sz="1400" kern="0" dirty="0">
                <a:solidFill>
                  <a:srgbClr val="FF0000"/>
                </a:solidFill>
                <a:latin typeface="微软雅黑" pitchFamily="34" charset="-122"/>
                <a:cs typeface="Tahoma" pitchFamily="34" charset="0"/>
              </a:rPr>
              <a:t>先序序列</a:t>
            </a:r>
            <a:r>
              <a:rPr lang="zh-CN" altLang="en-US" sz="1400" kern="0" dirty="0">
                <a:solidFill>
                  <a:srgbClr val="000000"/>
                </a:solidFill>
                <a:latin typeface="微软雅黑" pitchFamily="34" charset="-122"/>
              </a:rPr>
              <a:t>得知</a:t>
            </a:r>
            <a:r>
              <a:rPr lang="en-US" altLang="zh-CN" sz="1400" kern="0" dirty="0">
                <a:solidFill>
                  <a:srgbClr val="000000"/>
                </a:solidFill>
                <a:latin typeface="微软雅黑" pitchFamily="34" charset="-122"/>
                <a:cs typeface="Tahoma" pitchFamily="34" charset="0"/>
              </a:rPr>
              <a:t>B</a:t>
            </a:r>
            <a:r>
              <a:rPr lang="zh-CN" altLang="en-US" sz="1400" kern="0" dirty="0">
                <a:solidFill>
                  <a:srgbClr val="000000"/>
                </a:solidFill>
                <a:latin typeface="微软雅黑" pitchFamily="34" charset="-122"/>
              </a:rPr>
              <a:t>是左子树的根结点，又从</a:t>
            </a:r>
            <a:r>
              <a:rPr lang="zh-CN" altLang="en-US" sz="1400" kern="0" dirty="0">
                <a:solidFill>
                  <a:srgbClr val="0000FF"/>
                </a:solidFill>
                <a:latin typeface="微软雅黑" pitchFamily="34" charset="-122"/>
              </a:rPr>
              <a:t>中序序列</a:t>
            </a:r>
            <a:r>
              <a:rPr lang="zh-CN" altLang="en-US" sz="1400" kern="0" dirty="0">
                <a:solidFill>
                  <a:srgbClr val="000000"/>
                </a:solidFill>
                <a:latin typeface="微软雅黑" pitchFamily="34" charset="-122"/>
              </a:rPr>
              <a:t>知道，</a:t>
            </a:r>
            <a:r>
              <a:rPr lang="en-US" altLang="zh-CN" sz="1400" kern="0" dirty="0">
                <a:solidFill>
                  <a:srgbClr val="000000"/>
                </a:solidFill>
                <a:latin typeface="微软雅黑" pitchFamily="34" charset="-122"/>
                <a:cs typeface="Tahoma" pitchFamily="34" charset="0"/>
              </a:rPr>
              <a:t>B</a:t>
            </a:r>
            <a:r>
              <a:rPr lang="zh-CN" altLang="en-US" sz="1400" kern="0" dirty="0">
                <a:solidFill>
                  <a:srgbClr val="000000"/>
                </a:solidFill>
                <a:latin typeface="微软雅黑" pitchFamily="34" charset="-122"/>
              </a:rPr>
              <a:t>的左子树为空，</a:t>
            </a:r>
            <a:r>
              <a:rPr lang="en-US" altLang="zh-CN" sz="1400" kern="0" dirty="0">
                <a:solidFill>
                  <a:srgbClr val="000000"/>
                </a:solidFill>
                <a:latin typeface="微软雅黑" pitchFamily="34" charset="-122"/>
                <a:cs typeface="Tahoma" pitchFamily="34" charset="0"/>
              </a:rPr>
              <a:t>B</a:t>
            </a:r>
            <a:r>
              <a:rPr lang="zh-CN" altLang="en-US" sz="1400" kern="0" dirty="0">
                <a:solidFill>
                  <a:srgbClr val="000000"/>
                </a:solidFill>
                <a:latin typeface="微软雅黑" pitchFamily="34" charset="-122"/>
              </a:rPr>
              <a:t>的右子树只有一个结点</a:t>
            </a:r>
            <a:r>
              <a:rPr lang="en-US" altLang="zh-CN" sz="1400" kern="0" dirty="0">
                <a:solidFill>
                  <a:srgbClr val="000000"/>
                </a:solidFill>
                <a:latin typeface="微软雅黑" pitchFamily="34" charset="-122"/>
                <a:cs typeface="Tahoma" pitchFamily="34" charset="0"/>
              </a:rPr>
              <a:t>C</a:t>
            </a:r>
            <a:r>
              <a:rPr lang="zh-CN" altLang="en-US" sz="1400" kern="0" dirty="0">
                <a:solidFill>
                  <a:srgbClr val="000000"/>
                </a:solidFill>
                <a:latin typeface="微软雅黑" pitchFamily="34" charset="-122"/>
              </a:rPr>
              <a:t>。</a:t>
            </a:r>
          </a:p>
          <a:p>
            <a:pPr marL="273050" lvl="0" indent="-273050" fontAlgn="base">
              <a:lnSpc>
                <a:spcPct val="125000"/>
              </a:lnSpc>
              <a:spcBef>
                <a:spcPts val="1200"/>
              </a:spcBef>
              <a:spcAft>
                <a:spcPct val="0"/>
              </a:spcAft>
              <a:buClr>
                <a:srgbClr val="0000FF"/>
              </a:buClr>
              <a:buFont typeface="Wingdings" pitchFamily="2" charset="2"/>
              <a:buAutoNum type="arabicPeriod"/>
            </a:pPr>
            <a:r>
              <a:rPr lang="zh-CN" altLang="en-US" sz="1400" kern="0" dirty="0">
                <a:solidFill>
                  <a:srgbClr val="000000"/>
                </a:solidFill>
                <a:latin typeface="微软雅黑" pitchFamily="34" charset="-122"/>
              </a:rPr>
              <a:t>接着对</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rPr>
              <a:t>的右子树进行分解，得知</a:t>
            </a:r>
            <a:r>
              <a:rPr lang="en-US" altLang="zh-CN" sz="1400" kern="0" dirty="0">
                <a:solidFill>
                  <a:srgbClr val="000000"/>
                </a:solidFill>
                <a:latin typeface="微软雅黑" pitchFamily="34" charset="-122"/>
                <a:cs typeface="Tahoma" pitchFamily="34" charset="0"/>
              </a:rPr>
              <a:t>A</a:t>
            </a:r>
            <a:r>
              <a:rPr lang="zh-CN" altLang="en-US" sz="1400" kern="0" dirty="0">
                <a:solidFill>
                  <a:srgbClr val="000000"/>
                </a:solidFill>
                <a:latin typeface="微软雅黑" pitchFamily="34" charset="-122"/>
              </a:rPr>
              <a:t>的右子树的根结点为</a:t>
            </a:r>
            <a:r>
              <a:rPr lang="en-US" altLang="zh-CN" sz="1400" kern="0" dirty="0">
                <a:solidFill>
                  <a:srgbClr val="000000"/>
                </a:solidFill>
                <a:latin typeface="微软雅黑" pitchFamily="34" charset="-122"/>
                <a:cs typeface="Tahoma" pitchFamily="34" charset="0"/>
              </a:rPr>
              <a:t>D</a:t>
            </a:r>
            <a:r>
              <a:rPr lang="zh-CN" altLang="en-US" sz="1400" kern="0" dirty="0">
                <a:solidFill>
                  <a:srgbClr val="000000"/>
                </a:solidFill>
                <a:latin typeface="微软雅黑" pitchFamily="34" charset="-122"/>
              </a:rPr>
              <a:t>；而结点</a:t>
            </a:r>
            <a:r>
              <a:rPr lang="en-US" altLang="zh-CN" sz="1400" kern="0" dirty="0">
                <a:solidFill>
                  <a:srgbClr val="000000"/>
                </a:solidFill>
                <a:latin typeface="微软雅黑" pitchFamily="34" charset="-122"/>
                <a:cs typeface="Tahoma" pitchFamily="34" charset="0"/>
              </a:rPr>
              <a:t>D</a:t>
            </a:r>
            <a:r>
              <a:rPr lang="zh-CN" altLang="en-US" sz="1400" kern="0" dirty="0">
                <a:solidFill>
                  <a:srgbClr val="000000"/>
                </a:solidFill>
                <a:latin typeface="微软雅黑" pitchFamily="34" charset="-122"/>
              </a:rPr>
              <a:t>把其余结点分成两部分，即左子树为</a:t>
            </a:r>
            <a:r>
              <a:rPr lang="en-US" altLang="zh-CN" sz="1400" kern="0" dirty="0">
                <a:solidFill>
                  <a:srgbClr val="000000"/>
                </a:solidFill>
                <a:latin typeface="微软雅黑" pitchFamily="34" charset="-122"/>
                <a:cs typeface="Tahoma" pitchFamily="34" charset="0"/>
              </a:rPr>
              <a:t>E</a:t>
            </a:r>
            <a:r>
              <a:rPr lang="zh-CN" altLang="en-US" sz="1400" kern="0" dirty="0">
                <a:solidFill>
                  <a:srgbClr val="000000"/>
                </a:solidFill>
                <a:latin typeface="微软雅黑" pitchFamily="34" charset="-122"/>
              </a:rPr>
              <a:t>，右子树为</a:t>
            </a:r>
            <a:r>
              <a:rPr lang="en-US" altLang="zh-CN" sz="1400" kern="0" dirty="0">
                <a:solidFill>
                  <a:srgbClr val="000000"/>
                </a:solidFill>
                <a:latin typeface="微软雅黑" pitchFamily="34" charset="-122"/>
                <a:cs typeface="Tahoma" pitchFamily="34" charset="0"/>
              </a:rPr>
              <a:t>F</a:t>
            </a:r>
            <a:r>
              <a:rPr lang="zh-CN" altLang="en-US" sz="1400" kern="0" dirty="0">
                <a:solidFill>
                  <a:srgbClr val="000000"/>
                </a:solidFill>
                <a:latin typeface="微软雅黑" pitchFamily="34" charset="-122"/>
              </a:rPr>
              <a:t>、</a:t>
            </a:r>
            <a:r>
              <a:rPr lang="en-US" altLang="zh-CN" sz="1400" kern="0" dirty="0">
                <a:solidFill>
                  <a:srgbClr val="000000"/>
                </a:solidFill>
                <a:latin typeface="微软雅黑" pitchFamily="34" charset="-122"/>
                <a:cs typeface="Tahoma" pitchFamily="34" charset="0"/>
              </a:rPr>
              <a:t>G</a:t>
            </a:r>
            <a:r>
              <a:rPr lang="zh-CN" altLang="en-US" sz="1400" kern="0" dirty="0">
                <a:solidFill>
                  <a:srgbClr val="000000"/>
                </a:solidFill>
                <a:latin typeface="微软雅黑" pitchFamily="34" charset="-122"/>
              </a:rPr>
              <a:t>、</a:t>
            </a:r>
            <a:r>
              <a:rPr lang="en-US" altLang="zh-CN" sz="1400" kern="0" dirty="0">
                <a:solidFill>
                  <a:srgbClr val="000000"/>
                </a:solidFill>
                <a:latin typeface="微软雅黑" pitchFamily="34" charset="-122"/>
                <a:cs typeface="Tahoma" pitchFamily="34" charset="0"/>
              </a:rPr>
              <a:t>H</a:t>
            </a:r>
            <a:r>
              <a:rPr lang="zh-CN" altLang="en-US" sz="1400" kern="0" dirty="0">
                <a:solidFill>
                  <a:srgbClr val="000000"/>
                </a:solidFill>
                <a:latin typeface="微软雅黑" pitchFamily="34" charset="-122"/>
              </a:rPr>
              <a:t>、</a:t>
            </a:r>
            <a:r>
              <a:rPr lang="en-US" altLang="zh-CN" sz="1400" kern="0" dirty="0">
                <a:solidFill>
                  <a:srgbClr val="000000"/>
                </a:solidFill>
                <a:latin typeface="微软雅黑" pitchFamily="34" charset="-122"/>
                <a:cs typeface="Tahoma" pitchFamily="34" charset="0"/>
              </a:rPr>
              <a:t>I</a:t>
            </a:r>
            <a:r>
              <a:rPr lang="zh-CN" altLang="en-US" sz="1400" kern="0" dirty="0">
                <a:solidFill>
                  <a:srgbClr val="000000"/>
                </a:solidFill>
                <a:latin typeface="微软雅黑" pitchFamily="34" charset="-122"/>
              </a:rPr>
              <a:t>，如图</a:t>
            </a:r>
            <a:r>
              <a:rPr lang="en-US" altLang="zh-CN" sz="1400" kern="0" dirty="0">
                <a:solidFill>
                  <a:srgbClr val="000000"/>
                </a:solidFill>
                <a:latin typeface="微软雅黑" pitchFamily="34" charset="-122"/>
                <a:cs typeface="Tahoma" pitchFamily="34" charset="0"/>
              </a:rPr>
              <a:t>(b)</a:t>
            </a:r>
            <a:r>
              <a:rPr lang="zh-CN" altLang="en-US" sz="1400" kern="0" dirty="0">
                <a:solidFill>
                  <a:srgbClr val="000000"/>
                </a:solidFill>
                <a:latin typeface="微软雅黑" pitchFamily="34" charset="-122"/>
              </a:rPr>
              <a:t>所示。接下去的工作就是按上述原则对</a:t>
            </a:r>
            <a:r>
              <a:rPr lang="en-US" altLang="zh-CN" sz="1400" kern="0" dirty="0">
                <a:solidFill>
                  <a:srgbClr val="000000"/>
                </a:solidFill>
                <a:latin typeface="微软雅黑" pitchFamily="34" charset="-122"/>
                <a:cs typeface="Tahoma" pitchFamily="34" charset="0"/>
              </a:rPr>
              <a:t>D</a:t>
            </a:r>
            <a:r>
              <a:rPr lang="zh-CN" altLang="en-US" sz="1400" kern="0" dirty="0">
                <a:solidFill>
                  <a:srgbClr val="000000"/>
                </a:solidFill>
                <a:latin typeface="微软雅黑" pitchFamily="34" charset="-122"/>
              </a:rPr>
              <a:t>的右子树继续分解下去，最后得到如图</a:t>
            </a:r>
            <a:r>
              <a:rPr lang="en-US" altLang="zh-CN" sz="1400" kern="0" dirty="0">
                <a:solidFill>
                  <a:srgbClr val="000000"/>
                </a:solidFill>
                <a:latin typeface="微软雅黑" pitchFamily="34" charset="-122"/>
                <a:cs typeface="Tahoma" pitchFamily="34" charset="0"/>
              </a:rPr>
              <a:t>(c)</a:t>
            </a:r>
            <a:r>
              <a:rPr lang="zh-CN" altLang="en-US" sz="1400" kern="0" dirty="0">
                <a:solidFill>
                  <a:srgbClr val="000000"/>
                </a:solidFill>
                <a:latin typeface="微软雅黑" pitchFamily="34" charset="-122"/>
              </a:rPr>
              <a:t>的整棵二叉树。</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26</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501" y="4131024"/>
            <a:ext cx="5612995" cy="152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412460" y="5528023"/>
            <a:ext cx="4572000" cy="584775"/>
          </a:xfrm>
          <a:prstGeom prst="rect">
            <a:avLst/>
          </a:prstGeom>
        </p:spPr>
        <p:txBody>
          <a:bodyPr>
            <a:spAutoFit/>
          </a:bodyPr>
          <a:lstStyle/>
          <a:p>
            <a:pPr algn="ctr"/>
            <a:r>
              <a:rPr lang="en-US" altLang="zh-CN" sz="1600" dirty="0"/>
              <a:t>(a)                                    (b)                                     (c)</a:t>
            </a:r>
          </a:p>
          <a:p>
            <a:pPr algn="ctr"/>
            <a:r>
              <a:rPr lang="zh-CN" altLang="en-US" sz="1600" dirty="0"/>
              <a:t>一棵二叉树的恢复过程示意</a:t>
            </a:r>
          </a:p>
        </p:txBody>
      </p:sp>
    </p:spTree>
    <p:extLst>
      <p:ext uri="{BB962C8B-B14F-4D97-AF65-F5344CB8AC3E}">
        <p14:creationId xmlns:p14="http://schemas.microsoft.com/office/powerpoint/2010/main" val="274658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lang="zh-CN" altLang="en-US" dirty="0"/>
          </a:p>
        </p:txBody>
      </p:sp>
      <p:sp>
        <p:nvSpPr>
          <p:cNvPr id="3" name="内容占位符 2"/>
          <p:cNvSpPr>
            <a:spLocks noGrp="1"/>
          </p:cNvSpPr>
          <p:nvPr>
            <p:ph idx="1"/>
          </p:nvPr>
        </p:nvSpPr>
        <p:spPr>
          <a:xfrm>
            <a:off x="321013" y="3246783"/>
            <a:ext cx="8579795" cy="2793656"/>
          </a:xfrm>
        </p:spPr>
        <p:txBody>
          <a:bodyPr>
            <a:normAutofit/>
          </a:bodyPr>
          <a:lstStyle/>
          <a:p>
            <a:pPr>
              <a:lnSpc>
                <a:spcPct val="125000"/>
              </a:lnSpc>
              <a:spcBef>
                <a:spcPts val="1200"/>
              </a:spcBef>
            </a:pPr>
            <a:r>
              <a:rPr lang="zh-CN" altLang="en-US" sz="1800" dirty="0"/>
              <a:t>这是一个递归过程，其思想是：</a:t>
            </a:r>
            <a:endParaRPr lang="en-US" altLang="zh-CN" sz="1800" dirty="0"/>
          </a:p>
          <a:p>
            <a:pPr lvl="1">
              <a:lnSpc>
                <a:spcPct val="125000"/>
              </a:lnSpc>
              <a:spcBef>
                <a:spcPts val="600"/>
              </a:spcBef>
            </a:pPr>
            <a:r>
              <a:rPr lang="zh-CN" altLang="en-US" sz="1600" dirty="0"/>
              <a:t>先根据先序序列的第一个元素建立根结点；</a:t>
            </a:r>
            <a:endParaRPr lang="en-US" altLang="zh-CN" sz="1600" dirty="0"/>
          </a:p>
          <a:p>
            <a:pPr lvl="1">
              <a:lnSpc>
                <a:spcPct val="125000"/>
              </a:lnSpc>
              <a:spcBef>
                <a:spcPts val="600"/>
              </a:spcBef>
            </a:pPr>
            <a:r>
              <a:rPr lang="zh-CN" altLang="en-US" sz="1600" dirty="0"/>
              <a:t>然后在中序序列中找到该元素，确定根结点的左、右子树的中序序列；</a:t>
            </a:r>
            <a:endParaRPr lang="en-US" altLang="zh-CN" sz="1600" dirty="0"/>
          </a:p>
          <a:p>
            <a:pPr lvl="1">
              <a:lnSpc>
                <a:spcPct val="125000"/>
              </a:lnSpc>
              <a:spcBef>
                <a:spcPts val="600"/>
              </a:spcBef>
            </a:pPr>
            <a:r>
              <a:rPr lang="zh-CN" altLang="en-US" sz="1600" dirty="0"/>
              <a:t>再在先序序列中确定左、右子树的先序序列；</a:t>
            </a:r>
            <a:endParaRPr lang="en-US" altLang="zh-CN" sz="1600" dirty="0"/>
          </a:p>
          <a:p>
            <a:pPr lvl="1">
              <a:lnSpc>
                <a:spcPct val="125000"/>
              </a:lnSpc>
              <a:spcBef>
                <a:spcPts val="600"/>
              </a:spcBef>
            </a:pPr>
            <a:r>
              <a:rPr lang="zh-CN" altLang="en-US" sz="1600" dirty="0"/>
              <a:t>最后由左子树的先序序列与中序序列建立左子树，由右子树的先序序列与中序序列建立右子树。</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27</a:t>
            </a:fld>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502" y="987147"/>
            <a:ext cx="5612995" cy="152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412461" y="2384146"/>
            <a:ext cx="4572000" cy="661720"/>
          </a:xfrm>
          <a:prstGeom prst="rect">
            <a:avLst/>
          </a:prstGeom>
        </p:spPr>
        <p:txBody>
          <a:bodyPr>
            <a:spAutoFit/>
          </a:bodyPr>
          <a:lstStyle/>
          <a:p>
            <a:pPr algn="ctr">
              <a:spcBef>
                <a:spcPts val="600"/>
              </a:spcBef>
            </a:pPr>
            <a:r>
              <a:rPr lang="en-US" altLang="zh-CN" sz="1600" dirty="0"/>
              <a:t>(a)                                    (b)                                     (c)</a:t>
            </a:r>
          </a:p>
          <a:p>
            <a:pPr algn="ctr">
              <a:spcBef>
                <a:spcPts val="600"/>
              </a:spcBef>
            </a:pPr>
            <a:r>
              <a:rPr lang="zh-CN" altLang="en-US" sz="1600" dirty="0"/>
              <a:t>一棵二叉树的恢复过程示意</a:t>
            </a:r>
          </a:p>
        </p:txBody>
      </p:sp>
    </p:spTree>
    <p:extLst>
      <p:ext uri="{BB962C8B-B14F-4D97-AF65-F5344CB8AC3E}">
        <p14:creationId xmlns:p14="http://schemas.microsoft.com/office/powerpoint/2010/main" val="426855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lang="zh-CN" altLang="en-US" dirty="0"/>
          </a:p>
        </p:txBody>
      </p:sp>
      <p:sp>
        <p:nvSpPr>
          <p:cNvPr id="3" name="内容占位符 2"/>
          <p:cNvSpPr>
            <a:spLocks noGrp="1"/>
          </p:cNvSpPr>
          <p:nvPr>
            <p:ph idx="1"/>
          </p:nvPr>
        </p:nvSpPr>
        <p:spPr/>
        <p:txBody>
          <a:bodyPr/>
          <a:lstStyle/>
          <a:p>
            <a:pPr>
              <a:lnSpc>
                <a:spcPct val="150000"/>
              </a:lnSpc>
              <a:spcBef>
                <a:spcPts val="1800"/>
              </a:spcBef>
            </a:pPr>
            <a:r>
              <a:rPr lang="zh-CN" altLang="en-US" sz="1800" dirty="0"/>
              <a:t>同理，由</a:t>
            </a:r>
            <a:r>
              <a:rPr lang="zh-CN" altLang="en-US" sz="1800" b="1" dirty="0">
                <a:solidFill>
                  <a:srgbClr val="FF0000"/>
                </a:solidFill>
              </a:rPr>
              <a:t>二叉树的后序序列和中序序列也可唯一地确定一棵二叉树</a:t>
            </a:r>
            <a:r>
              <a:rPr lang="zh-CN" altLang="en-US" sz="1800" dirty="0"/>
              <a:t>。</a:t>
            </a:r>
            <a:endParaRPr lang="en-US" altLang="zh-CN" sz="1800" dirty="0"/>
          </a:p>
          <a:p>
            <a:pPr>
              <a:lnSpc>
                <a:spcPct val="150000"/>
              </a:lnSpc>
              <a:spcBef>
                <a:spcPts val="1800"/>
              </a:spcBef>
            </a:pPr>
            <a:r>
              <a:rPr lang="zh-CN" altLang="en-US" sz="1800" dirty="0"/>
              <a:t>因为，依据后序遍历和中序遍历的定义，后序序列的最后一个结点，就如同先序序列的第一个结点一样，可将中序序列分成两个子序列，分别为这个结点的左子树的中序序列和右子树的中序序列。</a:t>
            </a:r>
            <a:endParaRPr lang="en-US" altLang="zh-CN" sz="1800" dirty="0"/>
          </a:p>
          <a:p>
            <a:pPr>
              <a:lnSpc>
                <a:spcPct val="150000"/>
              </a:lnSpc>
              <a:spcBef>
                <a:spcPts val="1800"/>
              </a:spcBef>
            </a:pPr>
            <a:r>
              <a:rPr lang="zh-CN" altLang="en-US" sz="1800" dirty="0"/>
              <a:t>再拿出后序序列的倒数第二个结点，并继续分割中序序列，如此递归下去，当倒着取取尽后序序列中的结点时，便可以得到一棵二叉树</a:t>
            </a:r>
            <a:r>
              <a:rPr lang="zh-CN" altLang="en-US" dirty="0"/>
              <a:t>。</a:t>
            </a:r>
          </a:p>
          <a:p>
            <a:pPr>
              <a:lnSpc>
                <a:spcPct val="150000"/>
              </a:lnSpc>
              <a:spcBef>
                <a:spcPts val="1800"/>
              </a:spcBef>
            </a:pPr>
            <a:endParaRPr lang="zh-CN" altLang="en-US" dirty="0"/>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28</a:t>
            </a:fld>
            <a:endParaRPr lang="zh-CN" altLang="en-US" dirty="0"/>
          </a:p>
        </p:txBody>
      </p:sp>
    </p:spTree>
    <p:extLst>
      <p:ext uri="{BB962C8B-B14F-4D97-AF65-F5344CB8AC3E}">
        <p14:creationId xmlns:p14="http://schemas.microsoft.com/office/powerpoint/2010/main" val="1290177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D5287-9B9C-D0EB-62E1-D9BB51D6D6AD}"/>
              </a:ext>
            </a:extLst>
          </p:cNvPr>
          <p:cNvSpPr>
            <a:spLocks noGrp="1"/>
          </p:cNvSpPr>
          <p:nvPr>
            <p:ph type="title"/>
          </p:nvPr>
        </p:nvSpPr>
        <p:spPr/>
        <p:txBody>
          <a:bodyPr/>
          <a:lstStyle/>
          <a:p>
            <a:r>
              <a:rPr lang="zh-CN" altLang="en-US" dirty="0"/>
              <a:t>后序与先序不能唯一确定二叉树</a:t>
            </a:r>
          </a:p>
        </p:txBody>
      </p:sp>
      <p:sp>
        <p:nvSpPr>
          <p:cNvPr id="3" name="内容占位符 2">
            <a:extLst>
              <a:ext uri="{FF2B5EF4-FFF2-40B4-BE49-F238E27FC236}">
                <a16:creationId xmlns:a16="http://schemas.microsoft.com/office/drawing/2014/main" id="{C8CB0705-6892-3B72-B26A-122F95C6C5AB}"/>
              </a:ext>
            </a:extLst>
          </p:cNvPr>
          <p:cNvSpPr>
            <a:spLocks noGrp="1"/>
          </p:cNvSpPr>
          <p:nvPr>
            <p:ph idx="1"/>
          </p:nvPr>
        </p:nvSpPr>
        <p:spPr/>
        <p:txBody>
          <a:bodyPr/>
          <a:lstStyle/>
          <a:p>
            <a:r>
              <a:rPr lang="zh-CN" altLang="en-US" b="1" i="0" dirty="0">
                <a:solidFill>
                  <a:srgbClr val="4D4D4D"/>
                </a:solidFill>
                <a:effectLst/>
                <a:latin typeface="-apple-system"/>
              </a:rPr>
              <a:t>原因：无法从后序中判断先序中根节点后面的结点是左子树还是右子树，所以二叉树</a:t>
            </a:r>
            <a:r>
              <a:rPr lang="zh-CN" altLang="en-US" b="1" i="0">
                <a:solidFill>
                  <a:srgbClr val="4D4D4D"/>
                </a:solidFill>
                <a:effectLst/>
                <a:latin typeface="-apple-system"/>
              </a:rPr>
              <a:t>不一定唯一，见下例：</a:t>
            </a:r>
            <a:endParaRPr lang="zh-CN" altLang="en-US" dirty="0"/>
          </a:p>
        </p:txBody>
      </p:sp>
      <p:sp>
        <p:nvSpPr>
          <p:cNvPr id="4" name="灯片编号占位符 3">
            <a:extLst>
              <a:ext uri="{FF2B5EF4-FFF2-40B4-BE49-F238E27FC236}">
                <a16:creationId xmlns:a16="http://schemas.microsoft.com/office/drawing/2014/main" id="{141ACCC3-F54F-A094-5438-9805B24A8058}"/>
              </a:ext>
            </a:extLst>
          </p:cNvPr>
          <p:cNvSpPr>
            <a:spLocks noGrp="1"/>
          </p:cNvSpPr>
          <p:nvPr>
            <p:ph type="sldNum" sz="quarter" idx="12"/>
          </p:nvPr>
        </p:nvSpPr>
        <p:spPr/>
        <p:txBody>
          <a:bodyPr/>
          <a:lstStyle/>
          <a:p>
            <a:fld id="{36FD9405-CE62-418F-9683-85B6A1C55A4B}" type="slidenum">
              <a:rPr lang="zh-CN" altLang="en-US" smtClean="0"/>
              <a:pPr/>
              <a:t>29</a:t>
            </a:fld>
            <a:endParaRPr lang="zh-CN" altLang="en-US" dirty="0"/>
          </a:p>
        </p:txBody>
      </p:sp>
      <p:sp>
        <p:nvSpPr>
          <p:cNvPr id="5" name="页脚占位符 4">
            <a:extLst>
              <a:ext uri="{FF2B5EF4-FFF2-40B4-BE49-F238E27FC236}">
                <a16:creationId xmlns:a16="http://schemas.microsoft.com/office/drawing/2014/main" id="{6FD0D215-B18A-66D9-21B6-6DB2ED969387}"/>
              </a:ext>
            </a:extLst>
          </p:cNvPr>
          <p:cNvSpPr>
            <a:spLocks noGrp="1"/>
          </p:cNvSpPr>
          <p:nvPr>
            <p:ph type="ftr" sz="quarter" idx="11"/>
          </p:nvPr>
        </p:nvSpPr>
        <p:spPr/>
        <p:txBody>
          <a:bodyPr/>
          <a:lstStyle/>
          <a:p>
            <a:pPr algn="l"/>
            <a:r>
              <a:rPr lang="en-US" altLang="zh-CN"/>
              <a:t>Data Structure &amp; Algorithms</a:t>
            </a:r>
            <a:endParaRPr lang="zh-CN" altLang="en-US" dirty="0"/>
          </a:p>
        </p:txBody>
      </p:sp>
      <p:sp>
        <p:nvSpPr>
          <p:cNvPr id="6" name="椭圆 5">
            <a:extLst>
              <a:ext uri="{FF2B5EF4-FFF2-40B4-BE49-F238E27FC236}">
                <a16:creationId xmlns:a16="http://schemas.microsoft.com/office/drawing/2014/main" id="{BA05F7A5-1A53-2D5B-86BB-E61A23E5F4B1}"/>
              </a:ext>
            </a:extLst>
          </p:cNvPr>
          <p:cNvSpPr/>
          <p:nvPr/>
        </p:nvSpPr>
        <p:spPr>
          <a:xfrm>
            <a:off x="1517073" y="3626427"/>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7" name="椭圆 6">
            <a:extLst>
              <a:ext uri="{FF2B5EF4-FFF2-40B4-BE49-F238E27FC236}">
                <a16:creationId xmlns:a16="http://schemas.microsoft.com/office/drawing/2014/main" id="{1E822CB9-596A-E3D8-070B-BB6E8EA1F110}"/>
              </a:ext>
            </a:extLst>
          </p:cNvPr>
          <p:cNvSpPr/>
          <p:nvPr/>
        </p:nvSpPr>
        <p:spPr>
          <a:xfrm>
            <a:off x="2313710" y="2708563"/>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8" name="椭圆 7">
            <a:extLst>
              <a:ext uri="{FF2B5EF4-FFF2-40B4-BE49-F238E27FC236}">
                <a16:creationId xmlns:a16="http://schemas.microsoft.com/office/drawing/2014/main" id="{3A192EF3-8A32-430B-8E47-70EDD04C0F4E}"/>
              </a:ext>
            </a:extLst>
          </p:cNvPr>
          <p:cNvSpPr/>
          <p:nvPr/>
        </p:nvSpPr>
        <p:spPr>
          <a:xfrm>
            <a:off x="5799860" y="2708563"/>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9" name="椭圆 8">
            <a:extLst>
              <a:ext uri="{FF2B5EF4-FFF2-40B4-BE49-F238E27FC236}">
                <a16:creationId xmlns:a16="http://schemas.microsoft.com/office/drawing/2014/main" id="{0C8077A1-AC6F-2051-8EDE-EBAA1A32E3AF}"/>
              </a:ext>
            </a:extLst>
          </p:cNvPr>
          <p:cNvSpPr/>
          <p:nvPr/>
        </p:nvSpPr>
        <p:spPr>
          <a:xfrm>
            <a:off x="6378287" y="3707822"/>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10" name="椭圆 9">
            <a:extLst>
              <a:ext uri="{FF2B5EF4-FFF2-40B4-BE49-F238E27FC236}">
                <a16:creationId xmlns:a16="http://schemas.microsoft.com/office/drawing/2014/main" id="{B0D84477-AB54-CB67-AD83-1BECB3567A4B}"/>
              </a:ext>
            </a:extLst>
          </p:cNvPr>
          <p:cNvSpPr/>
          <p:nvPr/>
        </p:nvSpPr>
        <p:spPr>
          <a:xfrm>
            <a:off x="900546" y="4371108"/>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11" name="椭圆 10">
            <a:extLst>
              <a:ext uri="{FF2B5EF4-FFF2-40B4-BE49-F238E27FC236}">
                <a16:creationId xmlns:a16="http://schemas.microsoft.com/office/drawing/2014/main" id="{2B9D1847-79E9-F1C0-EB80-7902308D1798}"/>
              </a:ext>
            </a:extLst>
          </p:cNvPr>
          <p:cNvSpPr/>
          <p:nvPr/>
        </p:nvSpPr>
        <p:spPr>
          <a:xfrm>
            <a:off x="2043546" y="4371108"/>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sp>
        <p:nvSpPr>
          <p:cNvPr id="12" name="椭圆 11">
            <a:extLst>
              <a:ext uri="{FF2B5EF4-FFF2-40B4-BE49-F238E27FC236}">
                <a16:creationId xmlns:a16="http://schemas.microsoft.com/office/drawing/2014/main" id="{09B2DC2D-CFB2-A699-39B1-65866B9EA2FA}"/>
              </a:ext>
            </a:extLst>
          </p:cNvPr>
          <p:cNvSpPr/>
          <p:nvPr/>
        </p:nvSpPr>
        <p:spPr>
          <a:xfrm>
            <a:off x="5728855" y="4440288"/>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13" name="椭圆 12">
            <a:extLst>
              <a:ext uri="{FF2B5EF4-FFF2-40B4-BE49-F238E27FC236}">
                <a16:creationId xmlns:a16="http://schemas.microsoft.com/office/drawing/2014/main" id="{A30691FB-B911-9FE9-82A5-FA68DAAFFBBE}"/>
              </a:ext>
            </a:extLst>
          </p:cNvPr>
          <p:cNvSpPr/>
          <p:nvPr/>
        </p:nvSpPr>
        <p:spPr>
          <a:xfrm>
            <a:off x="7152409" y="4447144"/>
            <a:ext cx="540327" cy="4987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15" name="直接连接符 14">
            <a:extLst>
              <a:ext uri="{FF2B5EF4-FFF2-40B4-BE49-F238E27FC236}">
                <a16:creationId xmlns:a16="http://schemas.microsoft.com/office/drawing/2014/main" id="{8009C09A-1463-7E36-1954-0CF540BE2229}"/>
              </a:ext>
            </a:extLst>
          </p:cNvPr>
          <p:cNvCxnSpPr>
            <a:stCxn id="7" idx="3"/>
            <a:endCxn id="6" idx="7"/>
          </p:cNvCxnSpPr>
          <p:nvPr/>
        </p:nvCxnSpPr>
        <p:spPr>
          <a:xfrm flipH="1">
            <a:off x="1978271" y="3134285"/>
            <a:ext cx="414568" cy="565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7CF52F-63D1-26E6-6070-8FE852700349}"/>
              </a:ext>
            </a:extLst>
          </p:cNvPr>
          <p:cNvCxnSpPr>
            <a:cxnSpLocks/>
            <a:stCxn id="6" idx="3"/>
            <a:endCxn id="10" idx="7"/>
          </p:cNvCxnSpPr>
          <p:nvPr/>
        </p:nvCxnSpPr>
        <p:spPr>
          <a:xfrm flipH="1">
            <a:off x="1361744" y="4052149"/>
            <a:ext cx="234458" cy="39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46C749D-BE20-3D95-5989-2BA117F92E25}"/>
              </a:ext>
            </a:extLst>
          </p:cNvPr>
          <p:cNvCxnSpPr>
            <a:cxnSpLocks/>
            <a:stCxn id="11" idx="1"/>
            <a:endCxn id="6" idx="5"/>
          </p:cNvCxnSpPr>
          <p:nvPr/>
        </p:nvCxnSpPr>
        <p:spPr>
          <a:xfrm flipH="1" flipV="1">
            <a:off x="1978271" y="4052149"/>
            <a:ext cx="144404" cy="39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F4764A9-73F2-A09F-603B-2A0FB92DF4EC}"/>
              </a:ext>
            </a:extLst>
          </p:cNvPr>
          <p:cNvCxnSpPr>
            <a:cxnSpLocks/>
            <a:stCxn id="8" idx="5"/>
            <a:endCxn id="9" idx="0"/>
          </p:cNvCxnSpPr>
          <p:nvPr/>
        </p:nvCxnSpPr>
        <p:spPr>
          <a:xfrm>
            <a:off x="6261058" y="3134285"/>
            <a:ext cx="387393" cy="573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059AC2-1379-4E83-7772-F25A3B8240B2}"/>
              </a:ext>
            </a:extLst>
          </p:cNvPr>
          <p:cNvCxnSpPr>
            <a:cxnSpLocks/>
            <a:stCxn id="9" idx="5"/>
            <a:endCxn id="13" idx="1"/>
          </p:cNvCxnSpPr>
          <p:nvPr/>
        </p:nvCxnSpPr>
        <p:spPr>
          <a:xfrm>
            <a:off x="6839485" y="4133544"/>
            <a:ext cx="392053" cy="386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58BC716-300C-FA1E-8F27-DE7DCFC86596}"/>
              </a:ext>
            </a:extLst>
          </p:cNvPr>
          <p:cNvCxnSpPr>
            <a:cxnSpLocks/>
            <a:stCxn id="12" idx="7"/>
            <a:endCxn id="9" idx="3"/>
          </p:cNvCxnSpPr>
          <p:nvPr/>
        </p:nvCxnSpPr>
        <p:spPr>
          <a:xfrm flipV="1">
            <a:off x="6190053" y="4133544"/>
            <a:ext cx="267363" cy="3797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18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二叉树遍历的</a:t>
            </a:r>
            <a:r>
              <a:rPr lang="zh-CN" altLang="en-US" b="1" dirty="0">
                <a:solidFill>
                  <a:srgbClr val="FF0000"/>
                </a:solidFill>
              </a:rPr>
              <a:t>非递归实现</a:t>
            </a:r>
            <a:endParaRPr lang="en-US" altLang="zh-CN" b="1" dirty="0">
              <a:solidFill>
                <a:srgbClr val="FF0000"/>
              </a:solidFill>
            </a:endParaRPr>
          </a:p>
          <a:p>
            <a:pPr>
              <a:lnSpc>
                <a:spcPct val="150000"/>
              </a:lnSpc>
              <a:spcBef>
                <a:spcPts val="1800"/>
              </a:spcBef>
            </a:pPr>
            <a:r>
              <a:rPr lang="zh-CN" altLang="en-US" sz="2000" dirty="0"/>
              <a:t>前面给出的二叉树先序、中序和后序三种遍历算法都是递归算法。当给出二叉树的链式存储结构以后，用具有递归功能的程序设计语言很方便就能实现上述算法。</a:t>
            </a:r>
            <a:endParaRPr lang="en-US" altLang="zh-CN" sz="2000" dirty="0"/>
          </a:p>
          <a:p>
            <a:pPr>
              <a:lnSpc>
                <a:spcPct val="150000"/>
              </a:lnSpc>
              <a:spcBef>
                <a:spcPts val="1800"/>
              </a:spcBef>
            </a:pPr>
            <a:r>
              <a:rPr lang="zh-CN" altLang="en-US" sz="2000" dirty="0"/>
              <a:t>然而，并非所有程序设计语言都允许递归；另一方面，递归程序虽然简洁，但可读性一般不好，执行效率也不高。</a:t>
            </a:r>
            <a:endParaRPr lang="en-US" altLang="zh-CN" sz="2000" dirty="0"/>
          </a:p>
          <a:p>
            <a:pPr>
              <a:lnSpc>
                <a:spcPct val="150000"/>
              </a:lnSpc>
              <a:spcBef>
                <a:spcPts val="1800"/>
              </a:spcBef>
            </a:pPr>
            <a:r>
              <a:rPr lang="zh-CN" altLang="en-US" sz="2000" dirty="0"/>
              <a:t>因此，就存在如何把一个</a:t>
            </a:r>
            <a:r>
              <a:rPr lang="zh-CN" altLang="en-US" sz="2000" dirty="0">
                <a:solidFill>
                  <a:srgbClr val="FF0000"/>
                </a:solidFill>
              </a:rPr>
              <a:t>递归算法转化为非递归算法的问题</a:t>
            </a:r>
            <a:r>
              <a:rPr lang="zh-CN" altLang="en-US" sz="2000" dirty="0"/>
              <a:t>。</a:t>
            </a:r>
            <a:endParaRPr lang="en-US" altLang="zh-CN" sz="2000" dirty="0"/>
          </a:p>
          <a:p>
            <a:pPr>
              <a:lnSpc>
                <a:spcPct val="150000"/>
              </a:lnSpc>
              <a:spcBef>
                <a:spcPts val="1800"/>
              </a:spcBef>
            </a:pPr>
            <a:r>
              <a:rPr lang="zh-CN" altLang="en-US" sz="2000" dirty="0"/>
              <a:t>解决这个问题的方法可以通过对三种遍历方法的实质过程的分析得到。</a:t>
            </a:r>
          </a:p>
          <a:p>
            <a:endParaRPr lang="zh-CN" altLang="en-US" dirty="0"/>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a:t>
            </a:fld>
            <a:endParaRPr lang="zh-CN" altLang="en-US" dirty="0"/>
          </a:p>
        </p:txBody>
      </p:sp>
    </p:spTree>
    <p:extLst>
      <p:ext uri="{BB962C8B-B14F-4D97-AF65-F5344CB8AC3E}">
        <p14:creationId xmlns:p14="http://schemas.microsoft.com/office/powerpoint/2010/main" val="3475171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1071063"/>
            <a:ext cx="4471304" cy="3631763"/>
          </a:xfrm>
          <a:prstGeom prst="rect">
            <a:avLst/>
          </a:prstGeom>
        </p:spPr>
        <p:txBody>
          <a:bodyPr wrap="square">
            <a:spAutoFit/>
          </a:bodyPr>
          <a:lstStyle/>
          <a:p>
            <a:pPr marL="342900" lvl="0" indent="-342900" fontAlgn="base">
              <a:lnSpc>
                <a:spcPct val="125000"/>
              </a:lnSpc>
              <a:spcBef>
                <a:spcPts val="600"/>
              </a:spcBef>
              <a:spcAft>
                <a:spcPct val="0"/>
              </a:spcAft>
              <a:buClr>
                <a:srgbClr val="0000FF"/>
              </a:buClr>
              <a:buNone/>
            </a:pPr>
            <a:r>
              <a:rPr kumimoji="1" lang="en-US" altLang="zh-CN" sz="2000" kern="0" dirty="0">
                <a:solidFill>
                  <a:srgbClr val="FF0000"/>
                </a:solidFill>
                <a:latin typeface="Microsoft YaHei" charset="0"/>
                <a:ea typeface="Microsoft YaHei" charset="0"/>
                <a:cs typeface="Microsoft YaHei" charset="0"/>
              </a:rPr>
              <a:t>【</a:t>
            </a:r>
            <a:r>
              <a:rPr kumimoji="1" lang="zh-CN" altLang="en-US" sz="2000" kern="0" dirty="0">
                <a:solidFill>
                  <a:srgbClr val="FF0000"/>
                </a:solidFill>
                <a:latin typeface="Microsoft YaHei" charset="0"/>
                <a:ea typeface="Microsoft YaHei" charset="0"/>
                <a:cs typeface="Microsoft YaHei" charset="0"/>
              </a:rPr>
              <a:t>例</a:t>
            </a:r>
            <a:r>
              <a:rPr kumimoji="1" lang="en-US" altLang="zh-CN" sz="2000" kern="0" dirty="0">
                <a:solidFill>
                  <a:srgbClr val="FF0000"/>
                </a:solidFill>
                <a:latin typeface="Microsoft YaHei" charset="0"/>
                <a:ea typeface="Microsoft YaHei" charset="0"/>
                <a:cs typeface="Microsoft YaHei" charset="0"/>
              </a:rPr>
              <a:t>】</a:t>
            </a:r>
            <a:r>
              <a:rPr kumimoji="1" lang="zh-CN" altLang="en-US" sz="2000" kern="0" dirty="0">
                <a:latin typeface="Microsoft YaHei" charset="0"/>
                <a:ea typeface="Microsoft YaHei" charset="0"/>
                <a:cs typeface="Microsoft YaHei" charset="0"/>
              </a:rPr>
              <a:t>已知</a:t>
            </a:r>
            <a:r>
              <a:rPr kumimoji="1" lang="zh-CN" altLang="en-US" sz="2000" kern="0" dirty="0">
                <a:solidFill>
                  <a:srgbClr val="000000"/>
                </a:solidFill>
                <a:latin typeface="Microsoft YaHei" charset="0"/>
                <a:ea typeface="Microsoft YaHei" charset="0"/>
                <a:cs typeface="Microsoft YaHei" charset="0"/>
              </a:rPr>
              <a:t>二叉树有如下的遍历结果</a:t>
            </a:r>
          </a:p>
          <a:p>
            <a:pPr marL="342900" lvl="0" indent="-342900" fontAlgn="base">
              <a:lnSpc>
                <a:spcPct val="150000"/>
              </a:lnSpc>
              <a:spcBef>
                <a:spcPts val="600"/>
              </a:spcBef>
              <a:spcAft>
                <a:spcPct val="0"/>
              </a:spcAft>
              <a:buClr>
                <a:srgbClr val="0000FF"/>
              </a:buClr>
              <a:buFont typeface="Wingdings" pitchFamily="2" charset="2"/>
              <a:buChar char="n"/>
            </a:pPr>
            <a:r>
              <a:rPr kumimoji="1" lang="zh-CN" altLang="en-US" sz="2000" kern="0" dirty="0">
                <a:solidFill>
                  <a:srgbClr val="000000"/>
                </a:solidFill>
                <a:latin typeface="Microsoft YaHei" charset="0"/>
                <a:ea typeface="Microsoft YaHei" charset="0"/>
                <a:cs typeface="Microsoft YaHei" charset="0"/>
              </a:rPr>
              <a:t>按中序遍历，其中序序列为：</a:t>
            </a:r>
          </a:p>
          <a:p>
            <a:pPr lvl="2" fontAlgn="base">
              <a:lnSpc>
                <a:spcPct val="150000"/>
              </a:lnSpc>
              <a:spcBef>
                <a:spcPts val="600"/>
              </a:spcBef>
              <a:spcAft>
                <a:spcPct val="0"/>
              </a:spcAft>
              <a:buClr>
                <a:srgbClr val="0000FF"/>
              </a:buClr>
              <a:buNone/>
            </a:pPr>
            <a:r>
              <a:rPr kumimoji="1" lang="en-US" altLang="zh-CN" sz="2000" kern="0" dirty="0" err="1">
                <a:solidFill>
                  <a:srgbClr val="000000"/>
                </a:solidFill>
                <a:latin typeface="Microsoft YaHei" charset="0"/>
                <a:ea typeface="Microsoft YaHei" charset="0"/>
                <a:cs typeface="Microsoft YaHei" charset="0"/>
              </a:rPr>
              <a:t>a+b</a:t>
            </a:r>
            <a:r>
              <a:rPr lang="en-US" altLang="zh-CN" sz="1600" kern="0" dirty="0" err="1">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c</a:t>
            </a:r>
            <a:r>
              <a:rPr kumimoji="1" lang="en-US" altLang="zh-CN" sz="2000" kern="0" dirty="0" err="1">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d</a:t>
            </a:r>
            <a:r>
              <a:rPr kumimoji="1" lang="en-US" altLang="zh-CN" sz="2000" kern="0" dirty="0" err="1">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e</a:t>
            </a:r>
            <a:r>
              <a:rPr kumimoji="1" lang="en-US" altLang="zh-CN" sz="2000" kern="0" dirty="0">
                <a:solidFill>
                  <a:srgbClr val="000000"/>
                </a:solidFill>
                <a:latin typeface="Microsoft YaHei" charset="0"/>
                <a:ea typeface="Microsoft YaHei" charset="0"/>
                <a:cs typeface="Microsoft YaHei" charset="0"/>
              </a:rPr>
              <a:t>/f</a:t>
            </a:r>
          </a:p>
          <a:p>
            <a:pPr marL="342900" lvl="0" indent="-342900" fontAlgn="base">
              <a:lnSpc>
                <a:spcPct val="150000"/>
              </a:lnSpc>
              <a:spcBef>
                <a:spcPts val="600"/>
              </a:spcBef>
              <a:spcAft>
                <a:spcPct val="0"/>
              </a:spcAft>
              <a:buClr>
                <a:srgbClr val="0000FF"/>
              </a:buClr>
              <a:buFont typeface="Wingdings" pitchFamily="2" charset="2"/>
              <a:buChar char="n"/>
            </a:pPr>
            <a:r>
              <a:rPr kumimoji="1" lang="zh-CN" altLang="en-US" sz="2000" kern="0" dirty="0">
                <a:solidFill>
                  <a:srgbClr val="000000"/>
                </a:solidFill>
                <a:latin typeface="Microsoft YaHei" charset="0"/>
                <a:ea typeface="Microsoft YaHei" charset="0"/>
                <a:cs typeface="Microsoft YaHei" charset="0"/>
              </a:rPr>
              <a:t>按后序遍历，其后序序列为：</a:t>
            </a:r>
          </a:p>
          <a:p>
            <a:pPr lvl="2" fontAlgn="base">
              <a:lnSpc>
                <a:spcPct val="150000"/>
              </a:lnSpc>
              <a:spcBef>
                <a:spcPts val="600"/>
              </a:spcBef>
              <a:spcAft>
                <a:spcPct val="0"/>
              </a:spcAft>
              <a:buClr>
                <a:srgbClr val="0000FF"/>
              </a:buClr>
              <a:buNone/>
            </a:pPr>
            <a:r>
              <a:rPr kumimoji="1" lang="en-US" altLang="zh-CN" sz="2000" kern="0" dirty="0" err="1">
                <a:solidFill>
                  <a:srgbClr val="000000"/>
                </a:solidFill>
                <a:latin typeface="Microsoft YaHei" charset="0"/>
                <a:ea typeface="Microsoft YaHei" charset="0"/>
                <a:cs typeface="Microsoft YaHei" charset="0"/>
              </a:rPr>
              <a:t>abcd</a:t>
            </a:r>
            <a:r>
              <a:rPr kumimoji="1" lang="en-US" altLang="zh-CN" sz="2000" kern="0" dirty="0">
                <a:solidFill>
                  <a:srgbClr val="000000"/>
                </a:solidFill>
                <a:latin typeface="Microsoft YaHei" charset="0"/>
                <a:ea typeface="Microsoft YaHei" charset="0"/>
                <a:cs typeface="Microsoft YaHei" charset="0"/>
              </a:rPr>
              <a:t>-</a:t>
            </a:r>
            <a:r>
              <a:rPr lang="en-US" altLang="zh-CN" sz="1600" kern="0" dirty="0">
                <a:solidFill>
                  <a:srgbClr val="000000"/>
                </a:solidFill>
                <a:latin typeface="Microsoft YaHei" charset="0"/>
                <a:ea typeface="Microsoft YaHei" charset="0"/>
                <a:cs typeface="Microsoft YaHei" charset="0"/>
              </a:rPr>
              <a:t>×</a:t>
            </a: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ef</a:t>
            </a: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a:latin typeface="Microsoft YaHei" charset="0"/>
                <a:ea typeface="Microsoft YaHei" charset="0"/>
                <a:cs typeface="Microsoft YaHei" charset="0"/>
              </a:rPr>
              <a:t>-</a:t>
            </a:r>
            <a:endParaRPr kumimoji="1" lang="zh-CN" altLang="en-US" sz="2000" kern="0" dirty="0">
              <a:latin typeface="Microsoft YaHei" charset="0"/>
              <a:ea typeface="Microsoft YaHei" charset="0"/>
              <a:cs typeface="Microsoft YaHei" charset="0"/>
            </a:endParaRPr>
          </a:p>
          <a:p>
            <a:pPr marL="12700" lvl="2" fontAlgn="base">
              <a:lnSpc>
                <a:spcPct val="150000"/>
              </a:lnSpc>
              <a:spcBef>
                <a:spcPts val="600"/>
              </a:spcBef>
              <a:spcAft>
                <a:spcPct val="0"/>
              </a:spcAft>
              <a:buClr>
                <a:srgbClr val="0000FF"/>
              </a:buClr>
              <a:buNone/>
            </a:pPr>
            <a:r>
              <a:rPr kumimoji="1" lang="zh-CN" altLang="en-US" sz="2000" kern="0" dirty="0">
                <a:solidFill>
                  <a:srgbClr val="000000"/>
                </a:solidFill>
                <a:latin typeface="Microsoft YaHei" charset="0"/>
                <a:ea typeface="Microsoft YaHei" charset="0"/>
                <a:cs typeface="Microsoft YaHei" charset="0"/>
              </a:rPr>
              <a:t>请根据中序遍历和后序遍历结果重构二叉树。</a:t>
            </a:r>
          </a:p>
        </p:txBody>
      </p:sp>
      <p:grpSp>
        <p:nvGrpSpPr>
          <p:cNvPr id="3" name="组合 2"/>
          <p:cNvGrpSpPr/>
          <p:nvPr/>
        </p:nvGrpSpPr>
        <p:grpSpPr>
          <a:xfrm>
            <a:off x="5239544" y="1473994"/>
            <a:ext cx="3175000" cy="3729037"/>
            <a:chOff x="5239544" y="1473994"/>
            <a:chExt cx="3175000" cy="3729037"/>
          </a:xfrm>
        </p:grpSpPr>
        <p:sp>
          <p:nvSpPr>
            <p:cNvPr id="8" name="Line 20"/>
            <p:cNvSpPr>
              <a:spLocks noChangeShapeType="1"/>
            </p:cNvSpPr>
            <p:nvPr/>
          </p:nvSpPr>
          <p:spPr bwMode="auto">
            <a:xfrm flipH="1">
              <a:off x="7341394" y="2697956"/>
              <a:ext cx="304800" cy="563562"/>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9" name="Line 21"/>
            <p:cNvSpPr>
              <a:spLocks noChangeShapeType="1"/>
            </p:cNvSpPr>
            <p:nvPr/>
          </p:nvSpPr>
          <p:spPr bwMode="auto">
            <a:xfrm flipH="1">
              <a:off x="6506369" y="4215606"/>
              <a:ext cx="304800" cy="563562"/>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0" name="Line 22"/>
            <p:cNvSpPr>
              <a:spLocks noChangeShapeType="1"/>
            </p:cNvSpPr>
            <p:nvPr/>
          </p:nvSpPr>
          <p:spPr bwMode="auto">
            <a:xfrm flipH="1">
              <a:off x="6001544" y="3490119"/>
              <a:ext cx="276225" cy="508000"/>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1" name="Line 23"/>
            <p:cNvSpPr>
              <a:spLocks noChangeShapeType="1"/>
            </p:cNvSpPr>
            <p:nvPr/>
          </p:nvSpPr>
          <p:spPr bwMode="auto">
            <a:xfrm flipH="1">
              <a:off x="5484019" y="1689894"/>
              <a:ext cx="1225550" cy="1512887"/>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2" name="Line 24"/>
            <p:cNvSpPr>
              <a:spLocks noChangeShapeType="1"/>
            </p:cNvSpPr>
            <p:nvPr/>
          </p:nvSpPr>
          <p:spPr bwMode="auto">
            <a:xfrm>
              <a:off x="6893719" y="1745456"/>
              <a:ext cx="1281113" cy="1497012"/>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3" name="Line 25"/>
            <p:cNvSpPr>
              <a:spLocks noChangeShapeType="1"/>
            </p:cNvSpPr>
            <p:nvPr/>
          </p:nvSpPr>
          <p:spPr bwMode="auto">
            <a:xfrm>
              <a:off x="5917407" y="2697956"/>
              <a:ext cx="1439863" cy="2206625"/>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4" name="Oval 26"/>
            <p:cNvSpPr>
              <a:spLocks noChangeArrowheads="1"/>
            </p:cNvSpPr>
            <p:nvPr/>
          </p:nvSpPr>
          <p:spPr bwMode="auto">
            <a:xfrm>
              <a:off x="6628607" y="1473994"/>
              <a:ext cx="431800" cy="431800"/>
            </a:xfrm>
            <a:prstGeom prst="ellipse">
              <a:avLst/>
            </a:prstGeom>
            <a:solidFill>
              <a:srgbClr val="00CC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15" name="Oval 27"/>
            <p:cNvSpPr>
              <a:spLocks noChangeArrowheads="1"/>
            </p:cNvSpPr>
            <p:nvPr/>
          </p:nvSpPr>
          <p:spPr bwMode="auto">
            <a:xfrm>
              <a:off x="5693569" y="2472531"/>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16" name="Oval 28"/>
            <p:cNvSpPr>
              <a:spLocks noChangeArrowheads="1"/>
            </p:cNvSpPr>
            <p:nvPr/>
          </p:nvSpPr>
          <p:spPr bwMode="auto">
            <a:xfrm>
              <a:off x="6153944" y="315356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sysClr val="windowText" lastClr="000000"/>
                  </a:solidFill>
                  <a:effectLst/>
                  <a:uLnTx/>
                  <a:uFillTx/>
                  <a:latin typeface="Times New Roman" pitchFamily="18" charset="0"/>
                  <a:ea typeface="宋体" pitchFamily="2" charset="-122"/>
                </a:rPr>
                <a:t>×</a:t>
              </a:r>
            </a:p>
          </p:txBody>
        </p:sp>
        <p:sp>
          <p:nvSpPr>
            <p:cNvPr id="17" name="Oval 29"/>
            <p:cNvSpPr>
              <a:spLocks noChangeArrowheads="1"/>
            </p:cNvSpPr>
            <p:nvPr/>
          </p:nvSpPr>
          <p:spPr bwMode="auto">
            <a:xfrm>
              <a:off x="5239544" y="315356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a</a:t>
              </a:r>
            </a:p>
          </p:txBody>
        </p:sp>
        <p:sp>
          <p:nvSpPr>
            <p:cNvPr id="18" name="Oval 30"/>
            <p:cNvSpPr>
              <a:spLocks noChangeArrowheads="1"/>
            </p:cNvSpPr>
            <p:nvPr/>
          </p:nvSpPr>
          <p:spPr bwMode="auto">
            <a:xfrm>
              <a:off x="7469982" y="2464594"/>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sysClr val="windowText" lastClr="000000"/>
                  </a:solidFill>
                  <a:effectLst/>
                  <a:uLnTx/>
                  <a:uFillTx/>
                  <a:latin typeface="宋体" charset="-122"/>
                </a:rPr>
                <a:t>/</a:t>
              </a:r>
            </a:p>
          </p:txBody>
        </p:sp>
        <p:sp>
          <p:nvSpPr>
            <p:cNvPr id="19" name="Oval 31"/>
            <p:cNvSpPr>
              <a:spLocks noChangeArrowheads="1"/>
            </p:cNvSpPr>
            <p:nvPr/>
          </p:nvSpPr>
          <p:spPr bwMode="auto">
            <a:xfrm>
              <a:off x="5772944" y="392826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b</a:t>
              </a:r>
            </a:p>
          </p:txBody>
        </p:sp>
        <p:sp>
          <p:nvSpPr>
            <p:cNvPr id="20" name="Oval 32"/>
            <p:cNvSpPr>
              <a:spLocks noChangeArrowheads="1"/>
            </p:cNvSpPr>
            <p:nvPr/>
          </p:nvSpPr>
          <p:spPr bwMode="auto">
            <a:xfrm>
              <a:off x="6687344" y="392826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21" name="Oval 33"/>
            <p:cNvSpPr>
              <a:spLocks noChangeArrowheads="1"/>
            </p:cNvSpPr>
            <p:nvPr/>
          </p:nvSpPr>
          <p:spPr bwMode="auto">
            <a:xfrm>
              <a:off x="7144544" y="4771231"/>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d</a:t>
              </a:r>
            </a:p>
          </p:txBody>
        </p:sp>
        <p:sp>
          <p:nvSpPr>
            <p:cNvPr id="22" name="Oval 34"/>
            <p:cNvSpPr>
              <a:spLocks noChangeArrowheads="1"/>
            </p:cNvSpPr>
            <p:nvPr/>
          </p:nvSpPr>
          <p:spPr bwMode="auto">
            <a:xfrm>
              <a:off x="6230144" y="4771231"/>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c</a:t>
              </a:r>
            </a:p>
          </p:txBody>
        </p:sp>
        <p:sp>
          <p:nvSpPr>
            <p:cNvPr id="23" name="Oval 35"/>
            <p:cNvSpPr>
              <a:spLocks noChangeArrowheads="1"/>
            </p:cNvSpPr>
            <p:nvPr/>
          </p:nvSpPr>
          <p:spPr bwMode="auto">
            <a:xfrm>
              <a:off x="7982744" y="317261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ysClr val="windowText" lastClr="000000"/>
                  </a:solidFill>
                  <a:effectLst/>
                  <a:uLnTx/>
                  <a:uFillTx/>
                  <a:latin typeface="Times New Roman" pitchFamily="18" charset="0"/>
                </a:rPr>
                <a:t>f</a:t>
              </a:r>
            </a:p>
          </p:txBody>
        </p:sp>
        <p:sp>
          <p:nvSpPr>
            <p:cNvPr id="24" name="Oval 36"/>
            <p:cNvSpPr>
              <a:spLocks noChangeArrowheads="1"/>
            </p:cNvSpPr>
            <p:nvPr/>
          </p:nvSpPr>
          <p:spPr bwMode="auto">
            <a:xfrm>
              <a:off x="7112794" y="3178969"/>
              <a:ext cx="431800" cy="431800"/>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ysClr val="windowText" lastClr="000000"/>
                  </a:solidFill>
                  <a:effectLst/>
                  <a:uLnTx/>
                  <a:uFillTx/>
                  <a:latin typeface="Times New Roman" pitchFamily="18" charset="0"/>
                </a:rPr>
                <a:t>e</a:t>
              </a:r>
            </a:p>
          </p:txBody>
        </p:sp>
      </p:grpSp>
    </p:spTree>
    <p:extLst>
      <p:ext uri="{BB962C8B-B14F-4D97-AF65-F5344CB8AC3E}">
        <p14:creationId xmlns:p14="http://schemas.microsoft.com/office/powerpoint/2010/main" val="12873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Restore the binary tree by the traversal </a:t>
            </a:r>
            <a:endParaRPr kumimoji="1" lang="zh-CN" altLang="en-US" dirty="0"/>
          </a:p>
        </p:txBody>
      </p:sp>
      <p:sp>
        <p:nvSpPr>
          <p:cNvPr id="3" name="内容占位符 2"/>
          <p:cNvSpPr>
            <a:spLocks noGrp="1"/>
          </p:cNvSpPr>
          <p:nvPr>
            <p:ph idx="1"/>
          </p:nvPr>
        </p:nvSpPr>
        <p:spPr/>
        <p:txBody>
          <a:bodyPr/>
          <a:lstStyle/>
          <a:p>
            <a:pPr>
              <a:lnSpc>
                <a:spcPct val="140000"/>
              </a:lnSpc>
            </a:pPr>
            <a:r>
              <a:rPr lang="zh-CN" altLang="en-US" dirty="0"/>
              <a:t>另外，如果只知道二叉树的先序序列和后序序列，则</a:t>
            </a:r>
            <a:r>
              <a:rPr lang="zh-CN" altLang="en-US" dirty="0">
                <a:solidFill>
                  <a:srgbClr val="FF0000"/>
                </a:solidFill>
              </a:rPr>
              <a:t>不能唯一</a:t>
            </a:r>
            <a:r>
              <a:rPr lang="zh-CN" altLang="en-US" dirty="0"/>
              <a:t>地确定一棵二叉树。</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31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800100" y="2423726"/>
            <a:ext cx="4572000" cy="2169825"/>
          </a:xfrm>
          <a:prstGeom prst="rect">
            <a:avLst/>
          </a:prstGeom>
        </p:spPr>
        <p:txBody>
          <a:bodyPr>
            <a:spAutoFit/>
          </a:bodyPr>
          <a:lstStyle/>
          <a:p>
            <a:pPr marL="342900" lvl="0" indent="-342900" fontAlgn="base">
              <a:lnSpc>
                <a:spcPct val="150000"/>
              </a:lnSpc>
              <a:spcBef>
                <a:spcPts val="600"/>
              </a:spcBef>
              <a:spcAft>
                <a:spcPct val="0"/>
              </a:spcAft>
              <a:buClr>
                <a:srgbClr val="0000FF"/>
              </a:buClr>
              <a:buFont typeface="Wingdings" pitchFamily="2" charset="2"/>
              <a:buChar char="n"/>
            </a:pPr>
            <a:r>
              <a:rPr kumimoji="1" lang="zh-CN" altLang="en-US" sz="2000" kern="0" dirty="0">
                <a:solidFill>
                  <a:srgbClr val="000000"/>
                </a:solidFill>
                <a:latin typeface="Microsoft YaHei" charset="0"/>
                <a:ea typeface="Microsoft YaHei" charset="0"/>
                <a:cs typeface="Microsoft YaHei" charset="0"/>
              </a:rPr>
              <a:t>先序序列为：</a:t>
            </a:r>
          </a:p>
          <a:p>
            <a:pPr lvl="2" fontAlgn="base">
              <a:lnSpc>
                <a:spcPct val="150000"/>
              </a:lnSpc>
              <a:spcBef>
                <a:spcPts val="600"/>
              </a:spcBef>
              <a:spcAft>
                <a:spcPct val="0"/>
              </a:spcAft>
              <a:buClr>
                <a:srgbClr val="0000FF"/>
              </a:buClr>
              <a:buNone/>
            </a:pP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a</a:t>
            </a:r>
            <a:r>
              <a:rPr lang="en-US" altLang="zh-CN" sz="1600" kern="0" dirty="0" err="1">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b</a:t>
            </a:r>
            <a:r>
              <a:rPr kumimoji="1" lang="en-US" altLang="zh-CN" sz="2000" kern="0" dirty="0" err="1">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cd</a:t>
            </a: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ef</a:t>
            </a:r>
            <a:endParaRPr kumimoji="1" lang="en-US" altLang="zh-CN" sz="2000" kern="0" dirty="0">
              <a:solidFill>
                <a:srgbClr val="000000"/>
              </a:solidFill>
              <a:latin typeface="Microsoft YaHei" charset="0"/>
              <a:ea typeface="Microsoft YaHei" charset="0"/>
              <a:cs typeface="Microsoft YaHei" charset="0"/>
            </a:endParaRPr>
          </a:p>
          <a:p>
            <a:pPr marL="342900" lvl="0" indent="-342900" fontAlgn="base">
              <a:lnSpc>
                <a:spcPct val="150000"/>
              </a:lnSpc>
              <a:spcBef>
                <a:spcPts val="600"/>
              </a:spcBef>
              <a:spcAft>
                <a:spcPct val="0"/>
              </a:spcAft>
              <a:buClr>
                <a:srgbClr val="0000FF"/>
              </a:buClr>
              <a:buFont typeface="Wingdings" pitchFamily="2" charset="2"/>
              <a:buChar char="n"/>
            </a:pPr>
            <a:r>
              <a:rPr kumimoji="1" lang="zh-CN" altLang="en-US" sz="2000" kern="0" dirty="0">
                <a:solidFill>
                  <a:srgbClr val="000000"/>
                </a:solidFill>
                <a:latin typeface="Microsoft YaHei" charset="0"/>
                <a:ea typeface="Microsoft YaHei" charset="0"/>
                <a:cs typeface="Microsoft YaHei" charset="0"/>
              </a:rPr>
              <a:t>后序序列为：</a:t>
            </a:r>
          </a:p>
          <a:p>
            <a:pPr lvl="2" fontAlgn="base">
              <a:lnSpc>
                <a:spcPct val="150000"/>
              </a:lnSpc>
              <a:spcBef>
                <a:spcPts val="600"/>
              </a:spcBef>
              <a:spcAft>
                <a:spcPct val="0"/>
              </a:spcAft>
              <a:buClr>
                <a:srgbClr val="0000FF"/>
              </a:buClr>
              <a:buNone/>
            </a:pPr>
            <a:r>
              <a:rPr kumimoji="1" lang="en-US" altLang="zh-CN" sz="2000" kern="0" dirty="0" err="1">
                <a:solidFill>
                  <a:srgbClr val="000000"/>
                </a:solidFill>
                <a:latin typeface="Microsoft YaHei" charset="0"/>
                <a:ea typeface="Microsoft YaHei" charset="0"/>
                <a:cs typeface="Microsoft YaHei" charset="0"/>
              </a:rPr>
              <a:t>abcd</a:t>
            </a:r>
            <a:r>
              <a:rPr kumimoji="1" lang="en-US" altLang="zh-CN" sz="2000" kern="0" dirty="0">
                <a:solidFill>
                  <a:srgbClr val="000000"/>
                </a:solidFill>
                <a:latin typeface="Microsoft YaHei" charset="0"/>
                <a:ea typeface="Microsoft YaHei" charset="0"/>
                <a:cs typeface="Microsoft YaHei" charset="0"/>
              </a:rPr>
              <a:t>-</a:t>
            </a:r>
            <a:r>
              <a:rPr lang="en-US" altLang="zh-CN" sz="1600" kern="0" dirty="0">
                <a:solidFill>
                  <a:srgbClr val="000000"/>
                </a:solidFill>
                <a:latin typeface="Microsoft YaHei" charset="0"/>
                <a:ea typeface="Microsoft YaHei" charset="0"/>
                <a:cs typeface="Microsoft YaHei" charset="0"/>
              </a:rPr>
              <a:t>×</a:t>
            </a: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err="1">
                <a:solidFill>
                  <a:srgbClr val="000000"/>
                </a:solidFill>
                <a:latin typeface="Microsoft YaHei" charset="0"/>
                <a:ea typeface="Microsoft YaHei" charset="0"/>
                <a:cs typeface="Microsoft YaHei" charset="0"/>
              </a:rPr>
              <a:t>ef</a:t>
            </a:r>
            <a:r>
              <a:rPr kumimoji="1" lang="en-US" altLang="zh-CN" sz="2000" kern="0" dirty="0">
                <a:solidFill>
                  <a:srgbClr val="000000"/>
                </a:solidFill>
                <a:latin typeface="Microsoft YaHei" charset="0"/>
                <a:ea typeface="Microsoft YaHei" charset="0"/>
                <a:cs typeface="Microsoft YaHei" charset="0"/>
              </a:rPr>
              <a:t>/</a:t>
            </a:r>
            <a:r>
              <a:rPr kumimoji="1" lang="en-US" altLang="zh-CN" sz="2000" kern="0" dirty="0">
                <a:latin typeface="Microsoft YaHei" charset="0"/>
                <a:ea typeface="Microsoft YaHei" charset="0"/>
                <a:cs typeface="Microsoft YaHei" charset="0"/>
              </a:rPr>
              <a:t>-</a:t>
            </a:r>
          </a:p>
        </p:txBody>
      </p:sp>
      <p:grpSp>
        <p:nvGrpSpPr>
          <p:cNvPr id="7" name="Group 37"/>
          <p:cNvGrpSpPr>
            <a:grpSpLocks/>
          </p:cNvGrpSpPr>
          <p:nvPr/>
        </p:nvGrpSpPr>
        <p:grpSpPr bwMode="auto">
          <a:xfrm>
            <a:off x="5093770" y="2004081"/>
            <a:ext cx="3175000" cy="3729037"/>
            <a:chOff x="3360" y="1253"/>
            <a:chExt cx="2000" cy="2349"/>
          </a:xfrm>
        </p:grpSpPr>
        <p:sp>
          <p:nvSpPr>
            <p:cNvPr id="8" name="Line 20"/>
            <p:cNvSpPr>
              <a:spLocks noChangeShapeType="1"/>
            </p:cNvSpPr>
            <p:nvPr/>
          </p:nvSpPr>
          <p:spPr bwMode="auto">
            <a:xfrm flipH="1">
              <a:off x="4684" y="2024"/>
              <a:ext cx="192" cy="355"/>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9" name="Line 21"/>
            <p:cNvSpPr>
              <a:spLocks noChangeShapeType="1"/>
            </p:cNvSpPr>
            <p:nvPr/>
          </p:nvSpPr>
          <p:spPr bwMode="auto">
            <a:xfrm flipH="1">
              <a:off x="4158" y="2980"/>
              <a:ext cx="192" cy="355"/>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0" name="Line 22"/>
            <p:cNvSpPr>
              <a:spLocks noChangeShapeType="1"/>
            </p:cNvSpPr>
            <p:nvPr/>
          </p:nvSpPr>
          <p:spPr bwMode="auto">
            <a:xfrm flipH="1">
              <a:off x="3840" y="2523"/>
              <a:ext cx="174" cy="320"/>
            </a:xfrm>
            <a:prstGeom prst="line">
              <a:avLst/>
            </a:prstGeom>
            <a:noFill/>
            <a:ln w="12700" cap="sq">
              <a:solidFill>
                <a:srgbClr val="000000"/>
              </a:solidFill>
              <a:round/>
              <a:headEnd type="none" w="sm" len="sm"/>
              <a:tailEnd type="none" w="sm" len="sm"/>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1" name="Line 23"/>
            <p:cNvSpPr>
              <a:spLocks noChangeShapeType="1"/>
            </p:cNvSpPr>
            <p:nvPr/>
          </p:nvSpPr>
          <p:spPr bwMode="auto">
            <a:xfrm flipH="1">
              <a:off x="3514" y="1389"/>
              <a:ext cx="772" cy="953"/>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2" name="Line 24"/>
            <p:cNvSpPr>
              <a:spLocks noChangeShapeType="1"/>
            </p:cNvSpPr>
            <p:nvPr/>
          </p:nvSpPr>
          <p:spPr bwMode="auto">
            <a:xfrm>
              <a:off x="4402" y="1424"/>
              <a:ext cx="807" cy="943"/>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3" name="Line 25"/>
            <p:cNvSpPr>
              <a:spLocks noChangeShapeType="1"/>
            </p:cNvSpPr>
            <p:nvPr/>
          </p:nvSpPr>
          <p:spPr bwMode="auto">
            <a:xfrm>
              <a:off x="3787" y="2024"/>
              <a:ext cx="907" cy="1390"/>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4" name="Oval 26"/>
            <p:cNvSpPr>
              <a:spLocks noChangeArrowheads="1"/>
            </p:cNvSpPr>
            <p:nvPr/>
          </p:nvSpPr>
          <p:spPr bwMode="auto">
            <a:xfrm>
              <a:off x="4235" y="1253"/>
              <a:ext cx="272" cy="272"/>
            </a:xfrm>
            <a:prstGeom prst="ellipse">
              <a:avLst/>
            </a:prstGeom>
            <a:solidFill>
              <a:srgbClr val="00CC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15" name="Oval 27"/>
            <p:cNvSpPr>
              <a:spLocks noChangeArrowheads="1"/>
            </p:cNvSpPr>
            <p:nvPr/>
          </p:nvSpPr>
          <p:spPr bwMode="auto">
            <a:xfrm>
              <a:off x="3646" y="1882"/>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16" name="Oval 28"/>
            <p:cNvSpPr>
              <a:spLocks noChangeArrowheads="1"/>
            </p:cNvSpPr>
            <p:nvPr/>
          </p:nvSpPr>
          <p:spPr bwMode="auto">
            <a:xfrm>
              <a:off x="3936" y="2311"/>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sysClr val="windowText" lastClr="000000"/>
                  </a:solidFill>
                  <a:effectLst/>
                  <a:uLnTx/>
                  <a:uFillTx/>
                  <a:latin typeface="Times New Roman" pitchFamily="18" charset="0"/>
                  <a:ea typeface="宋体" pitchFamily="2" charset="-122"/>
                </a:rPr>
                <a:t>×</a:t>
              </a:r>
            </a:p>
          </p:txBody>
        </p:sp>
        <p:sp>
          <p:nvSpPr>
            <p:cNvPr id="17" name="Oval 29"/>
            <p:cNvSpPr>
              <a:spLocks noChangeArrowheads="1"/>
            </p:cNvSpPr>
            <p:nvPr/>
          </p:nvSpPr>
          <p:spPr bwMode="auto">
            <a:xfrm>
              <a:off x="3360" y="2311"/>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a</a:t>
              </a:r>
            </a:p>
          </p:txBody>
        </p:sp>
        <p:sp>
          <p:nvSpPr>
            <p:cNvPr id="18" name="Oval 30"/>
            <p:cNvSpPr>
              <a:spLocks noChangeArrowheads="1"/>
            </p:cNvSpPr>
            <p:nvPr/>
          </p:nvSpPr>
          <p:spPr bwMode="auto">
            <a:xfrm>
              <a:off x="4765" y="1877"/>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sysClr val="windowText" lastClr="000000"/>
                  </a:solidFill>
                  <a:effectLst/>
                  <a:uLnTx/>
                  <a:uFillTx/>
                  <a:latin typeface="宋体" charset="-122"/>
                </a:rPr>
                <a:t>/</a:t>
              </a:r>
            </a:p>
          </p:txBody>
        </p:sp>
        <p:sp>
          <p:nvSpPr>
            <p:cNvPr id="19" name="Oval 31"/>
            <p:cNvSpPr>
              <a:spLocks noChangeArrowheads="1"/>
            </p:cNvSpPr>
            <p:nvPr/>
          </p:nvSpPr>
          <p:spPr bwMode="auto">
            <a:xfrm>
              <a:off x="3696" y="2799"/>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b</a:t>
              </a:r>
            </a:p>
          </p:txBody>
        </p:sp>
        <p:sp>
          <p:nvSpPr>
            <p:cNvPr id="20" name="Oval 32"/>
            <p:cNvSpPr>
              <a:spLocks noChangeArrowheads="1"/>
            </p:cNvSpPr>
            <p:nvPr/>
          </p:nvSpPr>
          <p:spPr bwMode="auto">
            <a:xfrm>
              <a:off x="4272" y="2799"/>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宋体" charset="-122"/>
                </a:rPr>
                <a:t>-</a:t>
              </a:r>
            </a:p>
          </p:txBody>
        </p:sp>
        <p:sp>
          <p:nvSpPr>
            <p:cNvPr id="21" name="Oval 33"/>
            <p:cNvSpPr>
              <a:spLocks noChangeArrowheads="1"/>
            </p:cNvSpPr>
            <p:nvPr/>
          </p:nvSpPr>
          <p:spPr bwMode="auto">
            <a:xfrm>
              <a:off x="4560" y="3330"/>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d</a:t>
              </a:r>
            </a:p>
          </p:txBody>
        </p:sp>
        <p:sp>
          <p:nvSpPr>
            <p:cNvPr id="22" name="Oval 34"/>
            <p:cNvSpPr>
              <a:spLocks noChangeArrowheads="1"/>
            </p:cNvSpPr>
            <p:nvPr/>
          </p:nvSpPr>
          <p:spPr bwMode="auto">
            <a:xfrm>
              <a:off x="3984" y="3330"/>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c</a:t>
              </a:r>
            </a:p>
          </p:txBody>
        </p:sp>
        <p:sp>
          <p:nvSpPr>
            <p:cNvPr id="23" name="Oval 35"/>
            <p:cNvSpPr>
              <a:spLocks noChangeArrowheads="1"/>
            </p:cNvSpPr>
            <p:nvPr/>
          </p:nvSpPr>
          <p:spPr bwMode="auto">
            <a:xfrm>
              <a:off x="5088" y="2323"/>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f</a:t>
              </a:r>
            </a:p>
          </p:txBody>
        </p:sp>
        <p:sp>
          <p:nvSpPr>
            <p:cNvPr id="24" name="Oval 36"/>
            <p:cNvSpPr>
              <a:spLocks noChangeArrowheads="1"/>
            </p:cNvSpPr>
            <p:nvPr/>
          </p:nvSpPr>
          <p:spPr bwMode="auto">
            <a:xfrm>
              <a:off x="4540" y="2327"/>
              <a:ext cx="272" cy="272"/>
            </a:xfrm>
            <a:prstGeom prst="ellipse">
              <a:avLst/>
            </a:prstGeom>
            <a:solidFill>
              <a:srgbClr val="9999FF"/>
            </a:solidFill>
            <a:ln w="12700" cap="sq" algn="ctr">
              <a:solidFill>
                <a:srgbClr val="000000"/>
              </a:solidFill>
              <a:round/>
              <a:headEnd type="none" w="sm" len="sm"/>
              <a:tailEnd type="none" w="sm" len="sm"/>
            </a:ln>
            <a:effectLst>
              <a:outerShdw dist="107763" dir="2700000" algn="ctr" rotWithShape="0">
                <a:srgbClr val="00007D">
                  <a:alpha val="50000"/>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ysClr val="windowText" lastClr="000000"/>
                  </a:solidFill>
                  <a:effectLst/>
                  <a:uLnTx/>
                  <a:uFillTx/>
                  <a:latin typeface="Times New Roman" pitchFamily="18" charset="0"/>
                </a:rPr>
                <a:t>e</a:t>
              </a:r>
            </a:p>
          </p:txBody>
        </p:sp>
      </p:grpSp>
    </p:spTree>
    <p:extLst>
      <p:ext uri="{BB962C8B-B14F-4D97-AF65-F5344CB8AC3E}">
        <p14:creationId xmlns:p14="http://schemas.microsoft.com/office/powerpoint/2010/main" val="3532780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D6399-5B6E-050B-4346-EF8BCD48EA5E}"/>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8A38CE6E-F97A-948A-B3B6-7A6ECDE47252}"/>
              </a:ext>
            </a:extLst>
          </p:cNvPr>
          <p:cNvSpPr>
            <a:spLocks noGrp="1"/>
          </p:cNvSpPr>
          <p:nvPr>
            <p:ph idx="1"/>
          </p:nvPr>
        </p:nvSpPr>
        <p:spPr/>
        <p:txBody>
          <a:bodyPr>
            <a:normAutofit/>
          </a:bodyPr>
          <a:lstStyle/>
          <a:p>
            <a:pPr>
              <a:lnSpc>
                <a:spcPct val="120000"/>
              </a:lnSpc>
              <a:spcBef>
                <a:spcPts val="1200"/>
              </a:spcBef>
            </a:pPr>
            <a:r>
              <a:rPr lang="zh-CN" altLang="en-US" sz="1800" dirty="0">
                <a:solidFill>
                  <a:srgbClr val="0000FF"/>
                </a:solidFill>
              </a:rPr>
              <a:t>在二叉链表中查找结点的前驱后继方便吗</a:t>
            </a:r>
            <a:r>
              <a:rPr lang="en-US" altLang="zh-CN" sz="1800" dirty="0">
                <a:solidFill>
                  <a:srgbClr val="0000FF"/>
                </a:solidFill>
              </a:rPr>
              <a:t>?</a:t>
            </a:r>
          </a:p>
          <a:p>
            <a:pPr lvl="1">
              <a:lnSpc>
                <a:spcPct val="120000"/>
              </a:lnSpc>
              <a:spcBef>
                <a:spcPts val="1200"/>
              </a:spcBef>
            </a:pPr>
            <a:r>
              <a:rPr lang="zh-CN" altLang="en-US" sz="1600" dirty="0"/>
              <a:t>二叉树的存储结构中只能找到结点的左、右孩子信息，而不能直接得到结点在任一序列中的前驱和后继信息，这种信息只有在遍历的动态过程中才能得到。当二叉树的操作经常要涉及结点的前驱或后继的查找，用二叉链表作为存储结构时查找会很麻烦，且速度不快。</a:t>
            </a:r>
            <a:endParaRPr lang="en-US" altLang="zh-CN" sz="1600" dirty="0"/>
          </a:p>
          <a:p>
            <a:pPr>
              <a:lnSpc>
                <a:spcPct val="120000"/>
              </a:lnSpc>
              <a:spcBef>
                <a:spcPts val="1800"/>
              </a:spcBef>
            </a:pPr>
            <a:r>
              <a:rPr lang="zh-CN" altLang="en-US" sz="1800" dirty="0">
                <a:solidFill>
                  <a:srgbClr val="0000FF"/>
                </a:solidFill>
              </a:rPr>
              <a:t>采用树的线性存储方式解决结点的前驱或后继的查找，有什么问题</a:t>
            </a:r>
            <a:r>
              <a:rPr lang="en-US" altLang="zh-CN" sz="1800" dirty="0">
                <a:solidFill>
                  <a:srgbClr val="0000FF"/>
                </a:solidFill>
              </a:rPr>
              <a:t>?</a:t>
            </a:r>
          </a:p>
          <a:p>
            <a:pPr lvl="1">
              <a:lnSpc>
                <a:spcPct val="120000"/>
              </a:lnSpc>
              <a:spcBef>
                <a:spcPts val="1200"/>
              </a:spcBef>
            </a:pPr>
            <a:r>
              <a:rPr lang="zh-CN" altLang="en-US" sz="1600" dirty="0"/>
              <a:t>顺序表的查找效率比较低，时间复杂度为</a:t>
            </a:r>
            <a:r>
              <a:rPr lang="en-US" altLang="zh-CN" sz="1600" dirty="0"/>
              <a:t>O(n)</a:t>
            </a:r>
            <a:r>
              <a:rPr lang="zh-CN" altLang="en-US" sz="1600" dirty="0"/>
              <a:t>，而树的查找属于“范围查找”，查找效率一般比顺序查找要高。</a:t>
            </a:r>
            <a:endParaRPr lang="en-US" altLang="zh-CN" sz="1600" dirty="0"/>
          </a:p>
          <a:p>
            <a:pPr>
              <a:lnSpc>
                <a:spcPct val="120000"/>
              </a:lnSpc>
              <a:spcBef>
                <a:spcPts val="1800"/>
              </a:spcBef>
            </a:pPr>
            <a:r>
              <a:rPr lang="zh-CN" altLang="en-US" sz="1800" dirty="0">
                <a:solidFill>
                  <a:srgbClr val="0000FF"/>
                </a:solidFill>
              </a:rPr>
              <a:t>二叉链表查找结点的前驱后继，如何简化操作</a:t>
            </a:r>
            <a:r>
              <a:rPr lang="en-US" altLang="zh-CN" sz="1800" dirty="0">
                <a:solidFill>
                  <a:srgbClr val="0000FF"/>
                </a:solidFill>
              </a:rPr>
              <a:t>?</a:t>
            </a:r>
          </a:p>
          <a:p>
            <a:pPr lvl="1">
              <a:lnSpc>
                <a:spcPct val="120000"/>
              </a:lnSpc>
              <a:spcBef>
                <a:spcPts val="1200"/>
              </a:spcBef>
            </a:pPr>
            <a:r>
              <a:rPr lang="zh-CN" altLang="en-US" sz="1600" dirty="0"/>
              <a:t>对二叉树以某种遍历顺序进行扫描，在扫描的同时，我们可以通过给每个结点添加数据项来记录前驱与后继的线索，以达到后续操作中方便查找前驱后继结点的目的。</a:t>
            </a:r>
          </a:p>
        </p:txBody>
      </p:sp>
      <p:sp>
        <p:nvSpPr>
          <p:cNvPr id="4" name="灯片编号占位符 3">
            <a:extLst>
              <a:ext uri="{FF2B5EF4-FFF2-40B4-BE49-F238E27FC236}">
                <a16:creationId xmlns:a16="http://schemas.microsoft.com/office/drawing/2014/main" id="{BE20CB29-220C-E400-7FAB-35D21FE9003B}"/>
              </a:ext>
            </a:extLst>
          </p:cNvPr>
          <p:cNvSpPr>
            <a:spLocks noGrp="1"/>
          </p:cNvSpPr>
          <p:nvPr>
            <p:ph type="sldNum" sz="quarter" idx="12"/>
          </p:nvPr>
        </p:nvSpPr>
        <p:spPr/>
        <p:txBody>
          <a:bodyPr/>
          <a:lstStyle/>
          <a:p>
            <a:fld id="{36FD9405-CE62-418F-9683-85B6A1C55A4B}" type="slidenum">
              <a:rPr lang="zh-CN" altLang="en-US" smtClean="0"/>
              <a:pPr/>
              <a:t>32</a:t>
            </a:fld>
            <a:endParaRPr lang="zh-CN" altLang="en-US" dirty="0"/>
          </a:p>
        </p:txBody>
      </p:sp>
      <p:sp>
        <p:nvSpPr>
          <p:cNvPr id="5" name="页脚占位符 4">
            <a:extLst>
              <a:ext uri="{FF2B5EF4-FFF2-40B4-BE49-F238E27FC236}">
                <a16:creationId xmlns:a16="http://schemas.microsoft.com/office/drawing/2014/main" id="{6856D11A-DF73-A5C8-FE5E-100369ACA4B3}"/>
              </a:ext>
            </a:extLst>
          </p:cNvPr>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639259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不用栈的二叉树遍历的非递归方法</a:t>
            </a:r>
          </a:p>
        </p:txBody>
      </p:sp>
      <p:sp>
        <p:nvSpPr>
          <p:cNvPr id="3" name="内容占位符 2"/>
          <p:cNvSpPr>
            <a:spLocks noGrp="1"/>
          </p:cNvSpPr>
          <p:nvPr>
            <p:ph idx="1"/>
          </p:nvPr>
        </p:nvSpPr>
        <p:spPr/>
        <p:txBody>
          <a:bodyPr>
            <a:normAutofit/>
          </a:bodyPr>
          <a:lstStyle/>
          <a:p>
            <a:pPr>
              <a:lnSpc>
                <a:spcPct val="150000"/>
              </a:lnSpc>
              <a:spcBef>
                <a:spcPts val="1800"/>
              </a:spcBef>
            </a:pPr>
            <a:r>
              <a:rPr lang="zh-CN" altLang="en-US" sz="1800" dirty="0">
                <a:latin typeface="微软雅黑" pitchFamily="34" charset="-122"/>
              </a:rPr>
              <a:t>前面介绍的二叉树的遍历算法可分为两类，</a:t>
            </a:r>
            <a:endParaRPr lang="en-US" altLang="zh-CN" sz="1800" dirty="0">
              <a:latin typeface="微软雅黑" pitchFamily="34" charset="-122"/>
            </a:endParaRPr>
          </a:p>
          <a:p>
            <a:pPr lvl="1">
              <a:lnSpc>
                <a:spcPct val="150000"/>
              </a:lnSpc>
              <a:spcBef>
                <a:spcPts val="600"/>
              </a:spcBef>
            </a:pPr>
            <a:r>
              <a:rPr lang="zh-CN" altLang="en-US" sz="1600" dirty="0">
                <a:latin typeface="微软雅黑" pitchFamily="34" charset="-122"/>
              </a:rPr>
              <a:t>一类是</a:t>
            </a:r>
            <a:r>
              <a:rPr lang="zh-CN" altLang="en-US" sz="1600" dirty="0">
                <a:solidFill>
                  <a:srgbClr val="FF0000"/>
                </a:solidFill>
                <a:latin typeface="微软雅黑" pitchFamily="34" charset="-122"/>
              </a:rPr>
              <a:t>依据二叉树结构的递归性</a:t>
            </a:r>
            <a:r>
              <a:rPr lang="zh-CN" altLang="en-US" sz="1600" dirty="0">
                <a:latin typeface="微软雅黑" pitchFamily="34" charset="-122"/>
              </a:rPr>
              <a:t>，采用递归调用的方式来实现；</a:t>
            </a:r>
            <a:endParaRPr lang="en-US" altLang="zh-CN" sz="1600" dirty="0">
              <a:latin typeface="微软雅黑" pitchFamily="34" charset="-122"/>
            </a:endParaRPr>
          </a:p>
          <a:p>
            <a:pPr lvl="1">
              <a:lnSpc>
                <a:spcPct val="150000"/>
              </a:lnSpc>
              <a:spcBef>
                <a:spcPts val="600"/>
              </a:spcBef>
            </a:pPr>
            <a:r>
              <a:rPr lang="zh-CN" altLang="en-US" sz="1600" dirty="0">
                <a:latin typeface="微软雅黑" pitchFamily="34" charset="-122"/>
              </a:rPr>
              <a:t>另一类则是</a:t>
            </a:r>
            <a:r>
              <a:rPr lang="zh-CN" altLang="en-US" sz="1600" dirty="0">
                <a:solidFill>
                  <a:srgbClr val="FF0000"/>
                </a:solidFill>
                <a:latin typeface="微软雅黑" pitchFamily="34" charset="-122"/>
              </a:rPr>
              <a:t>通过堆栈或队列来辅助实现</a:t>
            </a:r>
            <a:r>
              <a:rPr lang="zh-CN" altLang="en-US" sz="1600" dirty="0">
                <a:latin typeface="微软雅黑" pitchFamily="34" charset="-122"/>
              </a:rPr>
              <a:t>。</a:t>
            </a:r>
            <a:endParaRPr lang="en-US" altLang="zh-CN" sz="1600" dirty="0">
              <a:latin typeface="微软雅黑" pitchFamily="34" charset="-122"/>
            </a:endParaRPr>
          </a:p>
          <a:p>
            <a:pPr>
              <a:lnSpc>
                <a:spcPct val="150000"/>
              </a:lnSpc>
              <a:spcBef>
                <a:spcPts val="1200"/>
              </a:spcBef>
            </a:pPr>
            <a:r>
              <a:rPr lang="zh-CN" altLang="en-US" sz="1800" dirty="0">
                <a:latin typeface="微软雅黑" pitchFamily="34" charset="-122"/>
              </a:rPr>
              <a:t>采用这两类方法对二叉树进行遍历时，</a:t>
            </a:r>
            <a:r>
              <a:rPr lang="zh-CN" altLang="en-US" sz="1800" dirty="0">
                <a:solidFill>
                  <a:srgbClr val="FF0000"/>
                </a:solidFill>
                <a:latin typeface="微软雅黑" pitchFamily="34" charset="-122"/>
              </a:rPr>
              <a:t>递归调用和栈的使用都带来额外空间增加</a:t>
            </a:r>
            <a:r>
              <a:rPr lang="zh-CN" altLang="en-US" sz="1800" dirty="0">
                <a:latin typeface="微软雅黑" pitchFamily="34" charset="-122"/>
              </a:rPr>
              <a:t>，递归调用的深度和栈的大小是动态变化的，都与二叉树的高度有关。因此，在最坏的情况下，即二叉树退化为单支树的情况下，递归的深度或栈需要的存储空间等于二叉树中的结点数。</a:t>
            </a:r>
          </a:p>
          <a:p>
            <a:pPr>
              <a:lnSpc>
                <a:spcPct val="150000"/>
              </a:lnSpc>
              <a:spcBef>
                <a:spcPts val="1200"/>
              </a:spcBef>
            </a:pPr>
            <a:r>
              <a:rPr lang="zh-CN" altLang="en-US" sz="1800" dirty="0">
                <a:solidFill>
                  <a:srgbClr val="FF0000"/>
                </a:solidFill>
                <a:latin typeface="微软雅黑" pitchFamily="34" charset="-122"/>
              </a:rPr>
              <a:t>还有一类二叉树的遍历算法，就是不用栈也不用递归来实现</a:t>
            </a:r>
            <a:r>
              <a:rPr lang="zh-CN" altLang="en-US" sz="1800" dirty="0">
                <a:latin typeface="微软雅黑" pitchFamily="34" charset="-122"/>
              </a:rPr>
              <a:t>。利用具有</a:t>
            </a:r>
            <a:r>
              <a:rPr lang="en-US" altLang="zh-CN" sz="1800" dirty="0">
                <a:latin typeface="微软雅黑" pitchFamily="34" charset="-122"/>
              </a:rPr>
              <a:t>n</a:t>
            </a:r>
            <a:r>
              <a:rPr lang="zh-CN" altLang="en-US" sz="1800" dirty="0">
                <a:latin typeface="微软雅黑" pitchFamily="34" charset="-122"/>
              </a:rPr>
              <a:t>个结点的二叉树中的</a:t>
            </a:r>
            <a:r>
              <a:rPr lang="zh-CN" altLang="en-US" sz="1800" dirty="0">
                <a:solidFill>
                  <a:srgbClr val="0000FF"/>
                </a:solidFill>
                <a:latin typeface="微软雅黑" pitchFamily="34" charset="-122"/>
              </a:rPr>
              <a:t>叶结点</a:t>
            </a:r>
            <a:r>
              <a:rPr lang="zh-CN" altLang="en-US" sz="1800" dirty="0">
                <a:latin typeface="微软雅黑" pitchFamily="34" charset="-122"/>
              </a:rPr>
              <a:t>和</a:t>
            </a:r>
            <a:r>
              <a:rPr lang="zh-CN" altLang="en-US" sz="1800" dirty="0">
                <a:solidFill>
                  <a:srgbClr val="0000FF"/>
                </a:solidFill>
                <a:latin typeface="微软雅黑" pitchFamily="34" charset="-122"/>
              </a:rPr>
              <a:t>一度结点</a:t>
            </a:r>
            <a:r>
              <a:rPr lang="zh-CN" altLang="en-US" sz="1800" dirty="0">
                <a:latin typeface="微软雅黑" pitchFamily="34" charset="-122"/>
              </a:rPr>
              <a:t>的</a:t>
            </a:r>
            <a:r>
              <a:rPr lang="en-US" altLang="zh-CN" sz="1800" dirty="0">
                <a:latin typeface="微软雅黑" pitchFamily="34" charset="-122"/>
              </a:rPr>
              <a:t>n</a:t>
            </a:r>
            <a:r>
              <a:rPr lang="zh-CN" altLang="en-US" sz="1800" dirty="0">
                <a:latin typeface="微软雅黑" pitchFamily="34" charset="-122"/>
              </a:rPr>
              <a:t>＋</a:t>
            </a:r>
            <a:r>
              <a:rPr lang="en-US" altLang="zh-CN" sz="1800" dirty="0">
                <a:latin typeface="微软雅黑" pitchFamily="34" charset="-122"/>
              </a:rPr>
              <a:t>1</a:t>
            </a:r>
            <a:r>
              <a:rPr lang="zh-CN" altLang="en-US" sz="1800" dirty="0">
                <a:latin typeface="微软雅黑" pitchFamily="34" charset="-122"/>
              </a:rPr>
              <a:t>个空指针域，来存放线索，然后在这种具有线索的二叉树上遍历时，就可以不需要栈，也不需要递归了。</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33</a:t>
            </a:fld>
            <a:endParaRPr lang="zh-CN" altLang="en-US" dirty="0"/>
          </a:p>
        </p:txBody>
      </p:sp>
    </p:spTree>
    <p:extLst>
      <p:ext uri="{BB962C8B-B14F-4D97-AF65-F5344CB8AC3E}">
        <p14:creationId xmlns:p14="http://schemas.microsoft.com/office/powerpoint/2010/main" val="1193082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2000" y="888763"/>
                <a:ext cx="8280000" cy="5151677"/>
              </a:xfrm>
            </p:spPr>
            <p:txBody>
              <a:bodyPr>
                <a:normAutofit/>
              </a:bodyPr>
              <a:lstStyle/>
              <a:p>
                <a:pPr>
                  <a:lnSpc>
                    <a:spcPct val="150000"/>
                  </a:lnSpc>
                  <a:spcBef>
                    <a:spcPts val="1200"/>
                  </a:spcBef>
                </a:pPr>
                <a:r>
                  <a:rPr lang="zh-CN" altLang="en-US" sz="1400" dirty="0">
                    <a:latin typeface="微软雅黑" pitchFamily="34" charset="-122"/>
                  </a:rPr>
                  <a:t>对于一个有</a:t>
                </a:r>
                <a:r>
                  <a:rPr lang="en-US" altLang="zh-CN" sz="1400" dirty="0">
                    <a:solidFill>
                      <a:srgbClr val="0000FF"/>
                    </a:solidFill>
                    <a:latin typeface="微软雅黑" pitchFamily="34" charset="-122"/>
                  </a:rPr>
                  <a:t>n</a:t>
                </a:r>
                <a:r>
                  <a:rPr lang="zh-CN" altLang="en-US" sz="1400" dirty="0">
                    <a:latin typeface="微软雅黑" pitchFamily="34" charset="-122"/>
                  </a:rPr>
                  <a:t>个结点的二叉链表，每个结点有指向左右孩子的两个指针域，所以一共是</a:t>
                </a:r>
                <a:r>
                  <a:rPr lang="en-US" altLang="zh-CN" sz="1400" dirty="0">
                    <a:solidFill>
                      <a:srgbClr val="0000FF"/>
                    </a:solidFill>
                    <a:latin typeface="微软雅黑" pitchFamily="34" charset="-122"/>
                  </a:rPr>
                  <a:t>2n</a:t>
                </a:r>
                <a:r>
                  <a:rPr lang="zh-CN" altLang="en-US" sz="1400" dirty="0">
                    <a:latin typeface="微软雅黑" pitchFamily="34" charset="-122"/>
                  </a:rPr>
                  <a:t>个指针域。</a:t>
                </a:r>
                <a:endParaRPr lang="en-US" altLang="zh-CN" sz="1400" dirty="0">
                  <a:latin typeface="微软雅黑" pitchFamily="34" charset="-122"/>
                </a:endParaRPr>
              </a:p>
              <a:p>
                <a:pPr>
                  <a:lnSpc>
                    <a:spcPct val="150000"/>
                  </a:lnSpc>
                  <a:spcBef>
                    <a:spcPts val="1200"/>
                  </a:spcBef>
                </a:pPr>
                <a:r>
                  <a:rPr lang="zh-CN" altLang="en-US" sz="1400" dirty="0">
                    <a:latin typeface="微软雅黑" pitchFamily="34" charset="-122"/>
                  </a:rPr>
                  <a:t>而</a:t>
                </a:r>
                <a:r>
                  <a:rPr lang="en-US" altLang="zh-CN" sz="1400" dirty="0">
                    <a:latin typeface="微软雅黑" pitchFamily="34" charset="-122"/>
                  </a:rPr>
                  <a:t>n</a:t>
                </a:r>
                <a:r>
                  <a:rPr lang="zh-CN" altLang="en-US" sz="1400" dirty="0">
                    <a:latin typeface="微软雅黑" pitchFamily="34" charset="-122"/>
                  </a:rPr>
                  <a:t>个结点的二叉树一共有</a:t>
                </a:r>
                <a:r>
                  <a:rPr lang="en-US" altLang="zh-CN" sz="1400" dirty="0">
                    <a:solidFill>
                      <a:srgbClr val="0000FF"/>
                    </a:solidFill>
                    <a:latin typeface="微软雅黑" pitchFamily="34" charset="-122"/>
                  </a:rPr>
                  <a:t>n-1</a:t>
                </a:r>
                <a:r>
                  <a:rPr lang="zh-CN" altLang="en-US" sz="1400" dirty="0">
                    <a:latin typeface="微软雅黑" pitchFamily="34" charset="-122"/>
                  </a:rPr>
                  <a:t>条分支线数，也就是说，其实是存在</a:t>
                </a:r>
                <a:r>
                  <a:rPr lang="en-US" altLang="zh-CN" sz="1400" dirty="0">
                    <a:solidFill>
                      <a:srgbClr val="0000FF"/>
                    </a:solidFill>
                    <a:latin typeface="微软雅黑" pitchFamily="34" charset="-122"/>
                  </a:rPr>
                  <a:t>2n-(n-1)=n+1</a:t>
                </a:r>
                <a:r>
                  <a:rPr lang="zh-CN" altLang="en-US" sz="1400" dirty="0">
                    <a:solidFill>
                      <a:srgbClr val="0000FF"/>
                    </a:solidFill>
                    <a:latin typeface="微软雅黑" pitchFamily="34" charset="-122"/>
                  </a:rPr>
                  <a:t>个</a:t>
                </a:r>
                <a:r>
                  <a:rPr lang="zh-CN" altLang="en-US" sz="1400" dirty="0">
                    <a:latin typeface="微软雅黑" pitchFamily="34" charset="-122"/>
                  </a:rPr>
                  <a:t>空指针域。如下图有</a:t>
                </a:r>
                <a:r>
                  <a:rPr lang="en-US" altLang="zh-CN" sz="1400" dirty="0">
                    <a:latin typeface="微软雅黑" pitchFamily="34" charset="-122"/>
                  </a:rPr>
                  <a:t>10</a:t>
                </a:r>
                <a:r>
                  <a:rPr lang="zh-CN" altLang="en-US" sz="1400" dirty="0">
                    <a:latin typeface="微软雅黑" pitchFamily="34" charset="-122"/>
                  </a:rPr>
                  <a:t>个结点，而带有“</a:t>
                </a:r>
                <a14:m>
                  <m:oMath xmlns:m="http://schemas.openxmlformats.org/officeDocument/2006/math">
                    <m:r>
                      <m:rPr>
                        <m:sty m:val="p"/>
                      </m:rPr>
                      <a:rPr lang="el-GR" altLang="zh-CN" sz="1400" i="1" smtClean="0">
                        <a:latin typeface="Cambria Math"/>
                        <a:ea typeface="Cambria Math"/>
                      </a:rPr>
                      <m:t>Λ</m:t>
                    </m:r>
                  </m:oMath>
                </a14:m>
                <a:r>
                  <a:rPr lang="zh-CN" altLang="en-US" sz="1400" dirty="0">
                    <a:latin typeface="微软雅黑" pitchFamily="34" charset="-122"/>
                  </a:rPr>
                  <a:t>”空指针域为</a:t>
                </a:r>
                <a:r>
                  <a:rPr lang="en-US" altLang="zh-CN" sz="1400" dirty="0">
                    <a:latin typeface="微软雅黑" pitchFamily="34" charset="-122"/>
                  </a:rPr>
                  <a:t>11</a:t>
                </a:r>
                <a:r>
                  <a:rPr lang="zh-CN" altLang="en-US" sz="1400" dirty="0">
                    <a:latin typeface="微软雅黑" pitchFamily="34" charset="-122"/>
                  </a:rPr>
                  <a:t>。这些空间不存储任何事物，白白浪费着内存的资源。</a:t>
                </a:r>
                <a:endParaRPr lang="en-US" altLang="zh-CN" sz="1400" dirty="0">
                  <a:latin typeface="微软雅黑" pitchFamily="34" charset="-122"/>
                </a:endParaRPr>
              </a:p>
              <a:p>
                <a:pPr>
                  <a:lnSpc>
                    <a:spcPct val="150000"/>
                  </a:lnSpc>
                  <a:spcBef>
                    <a:spcPts val="1200"/>
                  </a:spcBef>
                </a:pPr>
                <a:r>
                  <a:rPr lang="zh-CN" altLang="en-US" sz="1400" dirty="0">
                    <a:latin typeface="微软雅黑" pitchFamily="34" charset="-122"/>
                  </a:rPr>
                  <a:t>另一方面，如下图进行中序遍历时，得到</a:t>
                </a:r>
                <a:r>
                  <a:rPr lang="en-US" altLang="zh-CN" sz="1400" dirty="0">
                    <a:latin typeface="微软雅黑" pitchFamily="34" charset="-122"/>
                  </a:rPr>
                  <a:t>HD</a:t>
                </a:r>
                <a:r>
                  <a:rPr lang="en-US" altLang="zh-CN" sz="1400" b="1" dirty="0">
                    <a:solidFill>
                      <a:srgbClr val="0000FF"/>
                    </a:solidFill>
                    <a:latin typeface="微软雅黑" pitchFamily="34" charset="-122"/>
                  </a:rPr>
                  <a:t>I</a:t>
                </a:r>
                <a:r>
                  <a:rPr lang="en-US" altLang="zh-CN" sz="1400" dirty="0">
                    <a:latin typeface="微软雅黑" pitchFamily="34" charset="-122"/>
                  </a:rPr>
                  <a:t>BJEA</a:t>
                </a:r>
                <a:r>
                  <a:rPr lang="en-US" altLang="zh-CN" sz="1400" b="1" dirty="0">
                    <a:solidFill>
                      <a:srgbClr val="0000FF"/>
                    </a:solidFill>
                    <a:latin typeface="微软雅黑" pitchFamily="34" charset="-122"/>
                  </a:rPr>
                  <a:t>F</a:t>
                </a:r>
                <a:r>
                  <a:rPr lang="en-US" altLang="zh-CN" sz="1400" dirty="0">
                    <a:latin typeface="微软雅黑" pitchFamily="34" charset="-122"/>
                  </a:rPr>
                  <a:t>CG</a:t>
                </a:r>
                <a:r>
                  <a:rPr lang="zh-CN" altLang="en-US" sz="1400" dirty="0">
                    <a:latin typeface="微软雅黑" pitchFamily="34" charset="-122"/>
                  </a:rPr>
                  <a:t>序列。</a:t>
                </a:r>
                <a:endParaRPr lang="en-US" altLang="zh-CN" sz="1400" dirty="0">
                  <a:latin typeface="微软雅黑" pitchFamily="34" charset="-122"/>
                </a:endParaRPr>
              </a:p>
              <a:p>
                <a:pPr>
                  <a:lnSpc>
                    <a:spcPct val="150000"/>
                  </a:lnSpc>
                  <a:spcBef>
                    <a:spcPts val="1200"/>
                  </a:spcBef>
                </a:pPr>
                <a:r>
                  <a:rPr lang="zh-CN" altLang="en-US" sz="1400" dirty="0">
                    <a:latin typeface="微软雅黑" pitchFamily="34" charset="-122"/>
                  </a:rPr>
                  <a:t>可知</a:t>
                </a:r>
                <a:r>
                  <a:rPr lang="zh-CN" altLang="en-US" sz="1400" dirty="0">
                    <a:solidFill>
                      <a:srgbClr val="0000FF"/>
                    </a:solidFill>
                    <a:latin typeface="微软雅黑" pitchFamily="34" charset="-122"/>
                  </a:rPr>
                  <a:t>结点</a:t>
                </a:r>
                <a:r>
                  <a:rPr lang="en-US" altLang="zh-CN" sz="1400" dirty="0">
                    <a:solidFill>
                      <a:srgbClr val="0000FF"/>
                    </a:solidFill>
                    <a:latin typeface="微软雅黑" pitchFamily="34" charset="-122"/>
                  </a:rPr>
                  <a:t>I</a:t>
                </a:r>
                <a:r>
                  <a:rPr lang="zh-CN" altLang="en-US" sz="1400" dirty="0">
                    <a:latin typeface="微软雅黑" pitchFamily="34" charset="-122"/>
                  </a:rPr>
                  <a:t>的</a:t>
                </a:r>
                <a:r>
                  <a:rPr lang="zh-CN" altLang="en-US" sz="1400" dirty="0">
                    <a:solidFill>
                      <a:srgbClr val="FF0000"/>
                    </a:solidFill>
                    <a:latin typeface="微软雅黑" pitchFamily="34" charset="-122"/>
                  </a:rPr>
                  <a:t>前驱是</a:t>
                </a:r>
                <a:r>
                  <a:rPr lang="en-US" altLang="zh-CN" sz="1400" dirty="0">
                    <a:solidFill>
                      <a:srgbClr val="FF0000"/>
                    </a:solidFill>
                    <a:latin typeface="微软雅黑" pitchFamily="34" charset="-122"/>
                  </a:rPr>
                  <a:t>D</a:t>
                </a:r>
                <a:r>
                  <a:rPr lang="zh-CN" altLang="en-US" sz="1400" dirty="0">
                    <a:solidFill>
                      <a:srgbClr val="FF0000"/>
                    </a:solidFill>
                    <a:latin typeface="微软雅黑" pitchFamily="34" charset="-122"/>
                  </a:rPr>
                  <a:t>，后继是</a:t>
                </a:r>
                <a:r>
                  <a:rPr lang="en-US" altLang="zh-CN" sz="1400" dirty="0">
                    <a:solidFill>
                      <a:srgbClr val="FF0000"/>
                    </a:solidFill>
                    <a:latin typeface="微软雅黑" pitchFamily="34" charset="-122"/>
                  </a:rPr>
                  <a:t>B</a:t>
                </a:r>
                <a:r>
                  <a:rPr lang="zh-CN" altLang="en-US" sz="1400" dirty="0">
                    <a:latin typeface="微软雅黑" pitchFamily="34" charset="-122"/>
                  </a:rPr>
                  <a:t>，</a:t>
                </a:r>
                <a:r>
                  <a:rPr lang="zh-CN" altLang="en-US" sz="1400" dirty="0">
                    <a:solidFill>
                      <a:srgbClr val="0000FF"/>
                    </a:solidFill>
                    <a:latin typeface="微软雅黑" pitchFamily="34" charset="-122"/>
                  </a:rPr>
                  <a:t>结点</a:t>
                </a:r>
                <a:r>
                  <a:rPr lang="en-US" altLang="zh-CN" sz="1400" dirty="0">
                    <a:solidFill>
                      <a:srgbClr val="0000FF"/>
                    </a:solidFill>
                    <a:latin typeface="微软雅黑" pitchFamily="34" charset="-122"/>
                  </a:rPr>
                  <a:t>F</a:t>
                </a:r>
                <a:r>
                  <a:rPr lang="zh-CN" altLang="en-US" sz="1400" dirty="0">
                    <a:latin typeface="微软雅黑" pitchFamily="34" charset="-122"/>
                  </a:rPr>
                  <a:t>的</a:t>
                </a:r>
                <a:r>
                  <a:rPr lang="zh-CN" altLang="en-US" sz="1400" dirty="0">
                    <a:solidFill>
                      <a:srgbClr val="FF0000"/>
                    </a:solidFill>
                    <a:latin typeface="微软雅黑" pitchFamily="34" charset="-122"/>
                  </a:rPr>
                  <a:t>前驱是</a:t>
                </a:r>
                <a:r>
                  <a:rPr lang="en-US" altLang="zh-CN" sz="1400" dirty="0">
                    <a:solidFill>
                      <a:srgbClr val="FF0000"/>
                    </a:solidFill>
                    <a:latin typeface="微软雅黑" pitchFamily="34" charset="-122"/>
                  </a:rPr>
                  <a:t>A</a:t>
                </a:r>
                <a:r>
                  <a:rPr lang="zh-CN" altLang="en-US" sz="1400" dirty="0">
                    <a:latin typeface="微软雅黑" pitchFamily="34" charset="-122"/>
                  </a:rPr>
                  <a:t>，</a:t>
                </a:r>
                <a:r>
                  <a:rPr lang="zh-CN" altLang="en-US" sz="1400" dirty="0">
                    <a:solidFill>
                      <a:srgbClr val="FF0000"/>
                    </a:solidFill>
                    <a:latin typeface="微软雅黑" pitchFamily="34" charset="-122"/>
                  </a:rPr>
                  <a:t>后继是</a:t>
                </a:r>
                <a:r>
                  <a:rPr lang="en-US" altLang="zh-CN" sz="1400" dirty="0">
                    <a:solidFill>
                      <a:srgbClr val="FF0000"/>
                    </a:solidFill>
                    <a:latin typeface="微软雅黑" pitchFamily="34" charset="-122"/>
                  </a:rPr>
                  <a:t>C</a:t>
                </a:r>
                <a:r>
                  <a:rPr lang="zh-CN" altLang="en-US" sz="1400" dirty="0">
                    <a:latin typeface="微软雅黑" pitchFamily="34" charset="-122"/>
                  </a:rPr>
                  <a:t>。然后，每次要知道某结点的前驱和后继结点时，都需要遍历一次。因此，为何不考虑在创建二叉树时，就记录结点的前驱和后继结点，从而节省时间。</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2000" y="888763"/>
                <a:ext cx="8280000" cy="5151677"/>
              </a:xfrm>
              <a:blipFill>
                <a:blip r:embed="rId2"/>
                <a:stretch>
                  <a:fillRect l="-14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34</a:t>
            </a:fld>
            <a:endParaRPr lang="zh-CN" altLang="en-US" dirty="0"/>
          </a:p>
        </p:txBody>
      </p:sp>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00566" y="3508639"/>
            <a:ext cx="4542868" cy="257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649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3" name="内容占位符 2"/>
          <p:cNvSpPr>
            <a:spLocks noGrp="1"/>
          </p:cNvSpPr>
          <p:nvPr>
            <p:ph idx="1"/>
          </p:nvPr>
        </p:nvSpPr>
        <p:spPr>
          <a:xfrm>
            <a:off x="432000" y="865762"/>
            <a:ext cx="8280000" cy="5174678"/>
          </a:xfrm>
        </p:spPr>
        <p:txBody>
          <a:bodyPr>
            <a:normAutofit/>
          </a:bodyPr>
          <a:lstStyle/>
          <a:p>
            <a:pPr marL="342900" lvl="0" indent="-342900" algn="just" fontAlgn="base">
              <a:lnSpc>
                <a:spcPct val="100000"/>
              </a:lnSpc>
              <a:spcBef>
                <a:spcPts val="600"/>
              </a:spcBef>
              <a:spcAft>
                <a:spcPct val="0"/>
              </a:spcAft>
              <a:buClr>
                <a:srgbClr val="0000FF"/>
              </a:buClr>
              <a:buNone/>
              <a:defRPr/>
            </a:pPr>
            <a:r>
              <a:rPr lang="zh-CN" altLang="en-US" sz="2000" b="1" kern="0" dirty="0">
                <a:latin typeface="微软雅黑" pitchFamily="34" charset="-122"/>
              </a:rPr>
              <a:t>线索二叉树的定义</a:t>
            </a:r>
          </a:p>
          <a:p>
            <a:pPr marL="342900" lvl="0" indent="-342900" algn="just" fontAlgn="base">
              <a:lnSpc>
                <a:spcPct val="125000"/>
              </a:lnSpc>
              <a:spcBef>
                <a:spcPts val="6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按照某种遍历方式对二叉树进行遍历，可以把二叉树中所有结点排列为一个</a:t>
            </a:r>
            <a:r>
              <a:rPr lang="zh-CN" altLang="en-US" sz="1400" kern="0" dirty="0">
                <a:solidFill>
                  <a:srgbClr val="0000FF"/>
                </a:solidFill>
                <a:latin typeface="微软雅黑" pitchFamily="34" charset="-122"/>
              </a:rPr>
              <a:t>线性序列</a:t>
            </a:r>
            <a:r>
              <a:rPr lang="zh-CN" altLang="en-US" sz="1400" kern="0" dirty="0">
                <a:solidFill>
                  <a:srgbClr val="000000"/>
                </a:solidFill>
                <a:latin typeface="微软雅黑" pitchFamily="34" charset="-122"/>
              </a:rPr>
              <a:t>。</a:t>
            </a:r>
            <a:endParaRPr lang="en-US" altLang="zh-CN" sz="1400" kern="0" dirty="0">
              <a:solidFill>
                <a:srgbClr val="000000"/>
              </a:solidFill>
              <a:latin typeface="微软雅黑" pitchFamily="34" charset="-122"/>
            </a:endParaRPr>
          </a:p>
          <a:p>
            <a:pPr marL="342900" lvl="0" indent="-342900" algn="just" fontAlgn="base">
              <a:lnSpc>
                <a:spcPct val="125000"/>
              </a:lnSpc>
              <a:spcBef>
                <a:spcPts val="6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在该序列中，除第一个结点外，每个结点有且仅有一个直接前驱结点；除最后一个结点外，每个结点有且仅有一个直接后继结点。</a:t>
            </a:r>
            <a:endParaRPr lang="en-US" altLang="zh-CN" sz="1400" kern="0" dirty="0">
              <a:solidFill>
                <a:srgbClr val="000000"/>
              </a:solidFill>
              <a:latin typeface="微软雅黑" pitchFamily="34" charset="-122"/>
            </a:endParaRPr>
          </a:p>
          <a:p>
            <a:pPr marL="342900" lvl="0" indent="-342900" algn="just" fontAlgn="base">
              <a:lnSpc>
                <a:spcPct val="125000"/>
              </a:lnSpc>
              <a:spcBef>
                <a:spcPts val="6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但是，二叉树中每个结点在这个序列中的直接前驱结点和直接后继结点是什么，二叉树的存储结构中并没有反映出来，只能在对二叉树遍历的动态过程中得到这些信息。</a:t>
            </a:r>
            <a:endParaRPr lang="en-US" altLang="zh-CN" sz="1400" kern="0" dirty="0">
              <a:solidFill>
                <a:srgbClr val="000000"/>
              </a:solidFill>
              <a:latin typeface="微软雅黑" pitchFamily="34" charset="-122"/>
            </a:endParaRPr>
          </a:p>
          <a:p>
            <a:pPr marL="342900" lvl="0" indent="-342900" algn="just" fontAlgn="base">
              <a:lnSpc>
                <a:spcPct val="125000"/>
              </a:lnSpc>
              <a:spcBef>
                <a:spcPts val="6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为了保留结点在某种遍历序列中直接前驱和直接后继的位置信息，可以利用二叉树的二叉链表存储结构中的那些空指针域来指示。</a:t>
            </a:r>
            <a:r>
              <a:rPr lang="zh-CN" altLang="en-US" sz="1400" kern="0" dirty="0">
                <a:solidFill>
                  <a:srgbClr val="0000FF"/>
                </a:solidFill>
                <a:latin typeface="微软雅黑" pitchFamily="34" charset="-122"/>
              </a:rPr>
              <a:t>这些指向直接前驱结点和指向直接后继结点的指针被称为线索</a:t>
            </a:r>
            <a:r>
              <a:rPr lang="en-US" altLang="zh-CN" sz="1400" kern="0" dirty="0">
                <a:solidFill>
                  <a:srgbClr val="0000FF"/>
                </a:solidFill>
                <a:latin typeface="微软雅黑" pitchFamily="34" charset="-122"/>
              </a:rPr>
              <a:t>(thread)</a:t>
            </a:r>
            <a:r>
              <a:rPr lang="zh-CN" altLang="en-US" sz="1400" kern="0" dirty="0">
                <a:solidFill>
                  <a:srgbClr val="000000"/>
                </a:solidFill>
                <a:latin typeface="微软雅黑" pitchFamily="34" charset="-122"/>
              </a:rPr>
              <a:t>，加了线索的二叉树称为</a:t>
            </a:r>
            <a:r>
              <a:rPr lang="zh-CN" altLang="en-US" sz="1400" b="1" kern="0" dirty="0">
                <a:solidFill>
                  <a:srgbClr val="FF0000"/>
                </a:solidFill>
                <a:latin typeface="微软雅黑" pitchFamily="34" charset="-122"/>
              </a:rPr>
              <a:t>线索二叉树</a:t>
            </a:r>
            <a:r>
              <a:rPr lang="zh-CN" altLang="en-US" sz="1400" kern="0" dirty="0">
                <a:solidFill>
                  <a:srgbClr val="000000"/>
                </a:solidFill>
                <a:latin typeface="微软雅黑" pitchFamily="34" charset="-122"/>
              </a:rPr>
              <a:t>。</a:t>
            </a:r>
          </a:p>
          <a:p>
            <a:pPr marL="342900" lvl="0" indent="-342900" fontAlgn="base">
              <a:lnSpc>
                <a:spcPct val="125000"/>
              </a:lnSpc>
              <a:spcBef>
                <a:spcPts val="6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线索二叉树将为二叉树的遍历提供许多遍历方式。</a:t>
            </a:r>
            <a:endParaRPr lang="zh-CN" altLang="en-US" sz="1400" kern="0" dirty="0">
              <a:solidFill>
                <a:srgbClr val="0000CC"/>
              </a:solidFill>
              <a:latin typeface="微软雅黑" pitchFamily="34" charset="-122"/>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35</a:t>
            </a:fld>
            <a:endParaRPr lang="zh-CN" altLang="en-US" dirty="0"/>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025261" y="3951976"/>
            <a:ext cx="5093478" cy="216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1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3" name="内容占位符 2"/>
          <p:cNvSpPr>
            <a:spLocks noGrp="1"/>
          </p:cNvSpPr>
          <p:nvPr>
            <p:ph idx="1"/>
          </p:nvPr>
        </p:nvSpPr>
        <p:spPr>
          <a:xfrm>
            <a:off x="272374" y="976838"/>
            <a:ext cx="4698459" cy="5063602"/>
          </a:xfrm>
        </p:spPr>
        <p:txBody>
          <a:bodyPr>
            <a:normAutofit/>
          </a:bodyPr>
          <a:lstStyle/>
          <a:p>
            <a:pPr marL="342900" lvl="0" indent="-342900" algn="just" fontAlgn="base">
              <a:lnSpc>
                <a:spcPct val="100000"/>
              </a:lnSpc>
              <a:spcBef>
                <a:spcPts val="600"/>
              </a:spcBef>
              <a:spcAft>
                <a:spcPct val="0"/>
              </a:spcAft>
              <a:buClr>
                <a:srgbClr val="0000FF"/>
              </a:buClr>
              <a:buNone/>
              <a:defRPr/>
            </a:pPr>
            <a:r>
              <a:rPr lang="zh-CN" altLang="en-US" sz="2000" b="1" kern="0" dirty="0">
                <a:solidFill>
                  <a:srgbClr val="FF0000"/>
                </a:solidFill>
                <a:latin typeface="微软雅黑" pitchFamily="34" charset="-122"/>
              </a:rPr>
              <a:t>线索二叉树的结构</a:t>
            </a:r>
          </a:p>
          <a:p>
            <a:pPr marL="342900" lvl="0" indent="-342900" fontAlgn="base">
              <a:lnSpc>
                <a:spcPct val="150000"/>
              </a:lnSpc>
              <a:spcBef>
                <a:spcPts val="12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一个具有</a:t>
            </a:r>
            <a:r>
              <a:rPr lang="en-US" altLang="zh-CN" sz="1400" kern="0" dirty="0">
                <a:solidFill>
                  <a:srgbClr val="000000"/>
                </a:solidFill>
                <a:latin typeface="微软雅黑" pitchFamily="34" charset="-122"/>
              </a:rPr>
              <a:t>n</a:t>
            </a:r>
            <a:r>
              <a:rPr lang="zh-CN" altLang="en-US" sz="1400" kern="0" dirty="0">
                <a:solidFill>
                  <a:srgbClr val="000000"/>
                </a:solidFill>
                <a:latin typeface="微软雅黑" pitchFamily="34" charset="-122"/>
              </a:rPr>
              <a:t>个结点的二叉树若采用二叉链表存储结构，在</a:t>
            </a:r>
            <a:r>
              <a:rPr lang="en-US" altLang="zh-CN" sz="1400" kern="0" dirty="0">
                <a:solidFill>
                  <a:srgbClr val="FF0000"/>
                </a:solidFill>
                <a:latin typeface="微软雅黑" pitchFamily="34" charset="-122"/>
              </a:rPr>
              <a:t>2n</a:t>
            </a:r>
            <a:r>
              <a:rPr lang="zh-CN" altLang="en-US" sz="1400" kern="0" dirty="0">
                <a:solidFill>
                  <a:srgbClr val="000000"/>
                </a:solidFill>
                <a:latin typeface="微软雅黑" pitchFamily="34" charset="-122"/>
              </a:rPr>
              <a:t>个指针域中只有</a:t>
            </a:r>
            <a:r>
              <a:rPr lang="en-US" altLang="zh-CN" sz="1400" kern="0" dirty="0">
                <a:solidFill>
                  <a:srgbClr val="FF0000"/>
                </a:solidFill>
                <a:latin typeface="微软雅黑" pitchFamily="34" charset="-122"/>
              </a:rPr>
              <a:t>n-1</a:t>
            </a:r>
            <a:r>
              <a:rPr lang="zh-CN" altLang="en-US" sz="1400" kern="0" dirty="0">
                <a:solidFill>
                  <a:srgbClr val="000000"/>
                </a:solidFill>
                <a:latin typeface="微软雅黑" pitchFamily="34" charset="-122"/>
              </a:rPr>
              <a:t>个指针域是用来存储结点孩子的地址，而另外</a:t>
            </a:r>
            <a:r>
              <a:rPr lang="en-US" altLang="zh-CN" sz="1400" kern="0" dirty="0">
                <a:solidFill>
                  <a:srgbClr val="FF0000"/>
                </a:solidFill>
                <a:latin typeface="微软雅黑" pitchFamily="34" charset="-122"/>
              </a:rPr>
              <a:t>n+1</a:t>
            </a:r>
            <a:r>
              <a:rPr lang="zh-CN" altLang="en-US" sz="1400" kern="0" dirty="0">
                <a:solidFill>
                  <a:srgbClr val="000000"/>
                </a:solidFill>
                <a:latin typeface="微软雅黑" pitchFamily="34" charset="-122"/>
              </a:rPr>
              <a:t>个指针域存放的都是</a:t>
            </a:r>
            <a:r>
              <a:rPr lang="en-US" altLang="zh-CN" sz="1400" kern="0" dirty="0">
                <a:solidFill>
                  <a:srgbClr val="000000"/>
                </a:solidFill>
                <a:latin typeface="微软雅黑" pitchFamily="34" charset="-122"/>
              </a:rPr>
              <a:t>NULL</a:t>
            </a:r>
            <a:r>
              <a:rPr lang="zh-CN" altLang="en-US" sz="1400" kern="0" dirty="0">
                <a:solidFill>
                  <a:srgbClr val="000000"/>
                </a:solidFill>
                <a:latin typeface="微软雅黑" pitchFamily="34" charset="-122"/>
              </a:rPr>
              <a:t>。</a:t>
            </a:r>
            <a:endParaRPr lang="en-US" altLang="zh-CN" sz="1400" kern="0" dirty="0">
              <a:solidFill>
                <a:srgbClr val="000000"/>
              </a:solidFill>
              <a:latin typeface="微软雅黑" pitchFamily="34" charset="-122"/>
            </a:endParaRPr>
          </a:p>
          <a:p>
            <a:pPr marL="342900" lvl="0" indent="-342900" fontAlgn="base">
              <a:lnSpc>
                <a:spcPct val="150000"/>
              </a:lnSpc>
              <a:spcBef>
                <a:spcPts val="12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因此，可以利用某结点空的</a:t>
            </a:r>
            <a:r>
              <a:rPr lang="zh-CN" altLang="en-US" sz="1400" kern="0" dirty="0">
                <a:solidFill>
                  <a:srgbClr val="FF0000"/>
                </a:solidFill>
                <a:latin typeface="微软雅黑" pitchFamily="34" charset="-122"/>
              </a:rPr>
              <a:t>左指针域 </a:t>
            </a:r>
            <a:r>
              <a:rPr lang="en-US" altLang="zh-CN" sz="1400" kern="0" dirty="0">
                <a:solidFill>
                  <a:srgbClr val="FF0000"/>
                </a:solidFill>
                <a:latin typeface="微软雅黑" pitchFamily="34" charset="-122"/>
              </a:rPr>
              <a:t>(</a:t>
            </a:r>
            <a:r>
              <a:rPr lang="en-US" altLang="zh-CN" sz="1400" kern="0" dirty="0" err="1">
                <a:solidFill>
                  <a:srgbClr val="FF0000"/>
                </a:solidFill>
                <a:latin typeface="微软雅黑" pitchFamily="34" charset="-122"/>
              </a:rPr>
              <a:t>lchild</a:t>
            </a:r>
            <a:r>
              <a:rPr lang="en-US" altLang="zh-CN" sz="1400" kern="0" dirty="0">
                <a:solidFill>
                  <a:srgbClr val="FF0000"/>
                </a:solidFill>
                <a:latin typeface="微软雅黑" pitchFamily="34" charset="-122"/>
              </a:rPr>
              <a:t>) </a:t>
            </a:r>
            <a:r>
              <a:rPr lang="zh-CN" altLang="en-US" sz="1400" kern="0" dirty="0">
                <a:solidFill>
                  <a:srgbClr val="000000"/>
                </a:solidFill>
                <a:latin typeface="微软雅黑" pitchFamily="34" charset="-122"/>
              </a:rPr>
              <a:t>指出该结点在某种遍历序列中的</a:t>
            </a:r>
            <a:r>
              <a:rPr lang="zh-CN" altLang="en-US" sz="1400" kern="0" dirty="0">
                <a:solidFill>
                  <a:srgbClr val="FF0000"/>
                </a:solidFill>
                <a:latin typeface="微软雅黑" pitchFamily="34" charset="-122"/>
              </a:rPr>
              <a:t>直接前驱结点</a:t>
            </a:r>
            <a:r>
              <a:rPr lang="zh-CN" altLang="en-US" sz="1400" kern="0" dirty="0">
                <a:solidFill>
                  <a:srgbClr val="000000"/>
                </a:solidFill>
                <a:latin typeface="微软雅黑" pitchFamily="34" charset="-122"/>
              </a:rPr>
              <a:t>的存储地址，利用结点空的</a:t>
            </a:r>
            <a:r>
              <a:rPr lang="zh-CN" altLang="en-US" sz="1400" kern="0" dirty="0">
                <a:solidFill>
                  <a:srgbClr val="0000FF"/>
                </a:solidFill>
                <a:latin typeface="微软雅黑" pitchFamily="34" charset="-122"/>
              </a:rPr>
              <a:t>右指针域 </a:t>
            </a:r>
            <a:r>
              <a:rPr lang="en-US" altLang="zh-CN" sz="1400" kern="0" dirty="0">
                <a:solidFill>
                  <a:srgbClr val="0000FF"/>
                </a:solidFill>
                <a:latin typeface="微软雅黑" pitchFamily="34" charset="-122"/>
              </a:rPr>
              <a:t>(</a:t>
            </a:r>
            <a:r>
              <a:rPr lang="en-US" altLang="zh-CN" sz="1400" kern="0" dirty="0" err="1">
                <a:solidFill>
                  <a:srgbClr val="0000FF"/>
                </a:solidFill>
                <a:latin typeface="微软雅黑" pitchFamily="34" charset="-122"/>
              </a:rPr>
              <a:t>rchild</a:t>
            </a:r>
            <a:r>
              <a:rPr lang="en-US" altLang="zh-CN" sz="1400" kern="0" dirty="0">
                <a:solidFill>
                  <a:srgbClr val="0000FF"/>
                </a:solidFill>
                <a:latin typeface="微软雅黑" pitchFamily="34" charset="-122"/>
              </a:rPr>
              <a:t>) </a:t>
            </a:r>
            <a:r>
              <a:rPr lang="zh-CN" altLang="en-US" sz="1400" kern="0" dirty="0">
                <a:solidFill>
                  <a:srgbClr val="000000"/>
                </a:solidFill>
                <a:latin typeface="微软雅黑" pitchFamily="34" charset="-122"/>
              </a:rPr>
              <a:t>指出该结点在某种遍历序列中的</a:t>
            </a:r>
            <a:r>
              <a:rPr lang="zh-CN" altLang="en-US" sz="1400" kern="0" dirty="0">
                <a:solidFill>
                  <a:srgbClr val="0000FF"/>
                </a:solidFill>
                <a:latin typeface="微软雅黑" pitchFamily="34" charset="-122"/>
              </a:rPr>
              <a:t>直接后继结点</a:t>
            </a:r>
            <a:r>
              <a:rPr lang="zh-CN" altLang="en-US" sz="1400" kern="0" dirty="0">
                <a:solidFill>
                  <a:srgbClr val="000000"/>
                </a:solidFill>
                <a:latin typeface="微软雅黑" pitchFamily="34" charset="-122"/>
              </a:rPr>
              <a:t>的存储地址；对于那些</a:t>
            </a:r>
            <a:r>
              <a:rPr lang="zh-CN" altLang="en-US" sz="1400" kern="0" dirty="0">
                <a:solidFill>
                  <a:srgbClr val="FF0000"/>
                </a:solidFill>
                <a:latin typeface="微软雅黑" pitchFamily="34" charset="-122"/>
              </a:rPr>
              <a:t>非空的指针域</a:t>
            </a:r>
            <a:r>
              <a:rPr lang="zh-CN" altLang="en-US" sz="1400" kern="0" dirty="0">
                <a:solidFill>
                  <a:srgbClr val="000000"/>
                </a:solidFill>
                <a:latin typeface="微软雅黑" pitchFamily="34" charset="-122"/>
              </a:rPr>
              <a:t>，则仍然存放指向该结点左、右孩子的指针。这样，就得到了一棵线索二叉树。</a:t>
            </a:r>
          </a:p>
          <a:p>
            <a:pPr marL="342900" lvl="0" indent="-342900" fontAlgn="base">
              <a:lnSpc>
                <a:spcPct val="150000"/>
              </a:lnSpc>
              <a:spcBef>
                <a:spcPts val="12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由于序列可由不同的遍历方法得到，因此，线索树有先序线索二叉树、中序线索二叉树和后序线索二叉树三种。把二叉树改造成线索二叉树的过程称为</a:t>
            </a:r>
            <a:r>
              <a:rPr lang="zh-CN" altLang="en-US" sz="1400" b="1" kern="0" dirty="0">
                <a:solidFill>
                  <a:srgbClr val="FF0000"/>
                </a:solidFill>
                <a:latin typeface="微软雅黑" pitchFamily="34" charset="-122"/>
              </a:rPr>
              <a:t>线索化。</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36</a:t>
            </a:fld>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560" y="1524511"/>
            <a:ext cx="4046706" cy="338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143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37</a:t>
            </a:fld>
            <a:endParaRPr lang="zh-CN" altLang="en-US" dirty="0"/>
          </a:p>
        </p:txBody>
      </p:sp>
      <p:pic>
        <p:nvPicPr>
          <p:cNvPr id="8" name="图片 7"/>
          <p:cNvPicPr>
            <a:picLocks noChangeAspect="1"/>
          </p:cNvPicPr>
          <p:nvPr/>
        </p:nvPicPr>
        <p:blipFill>
          <a:blip r:embed="rId2"/>
          <a:stretch>
            <a:fillRect/>
          </a:stretch>
        </p:blipFill>
        <p:spPr>
          <a:xfrm>
            <a:off x="2164590" y="797956"/>
            <a:ext cx="5129658" cy="2686500"/>
          </a:xfrm>
          <a:prstGeom prst="rect">
            <a:avLst/>
          </a:prstGeom>
        </p:spPr>
      </p:pic>
      <p:pic>
        <p:nvPicPr>
          <p:cNvPr id="240" name="图片 239"/>
          <p:cNvPicPr>
            <a:picLocks noChangeAspect="1"/>
          </p:cNvPicPr>
          <p:nvPr/>
        </p:nvPicPr>
        <p:blipFill>
          <a:blip r:embed="rId3"/>
          <a:stretch>
            <a:fillRect/>
          </a:stretch>
        </p:blipFill>
        <p:spPr>
          <a:xfrm>
            <a:off x="1481582" y="3535016"/>
            <a:ext cx="6180835" cy="2717524"/>
          </a:xfrm>
          <a:prstGeom prst="rect">
            <a:avLst/>
          </a:prstGeom>
        </p:spPr>
      </p:pic>
    </p:spTree>
    <p:extLst>
      <p:ext uri="{BB962C8B-B14F-4D97-AF65-F5344CB8AC3E}">
        <p14:creationId xmlns:p14="http://schemas.microsoft.com/office/powerpoint/2010/main" val="147407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3" name="内容占位符 2"/>
          <p:cNvSpPr>
            <a:spLocks noGrp="1"/>
          </p:cNvSpPr>
          <p:nvPr>
            <p:ph idx="1"/>
          </p:nvPr>
        </p:nvSpPr>
        <p:spPr>
          <a:xfrm>
            <a:off x="432000" y="885217"/>
            <a:ext cx="8280000" cy="5155223"/>
          </a:xfrm>
        </p:spPr>
        <p:txBody>
          <a:bodyPr>
            <a:noAutofit/>
          </a:bodyPr>
          <a:lstStyle/>
          <a:p>
            <a:pPr marL="342900" lvl="0" indent="-342900" fontAlgn="base">
              <a:lnSpc>
                <a:spcPct val="125000"/>
              </a:lnSpc>
              <a:spcBef>
                <a:spcPts val="600"/>
              </a:spcBef>
              <a:spcAft>
                <a:spcPct val="0"/>
              </a:spcAft>
              <a:buClr>
                <a:srgbClr val="FF0000"/>
              </a:buClr>
              <a:buFont typeface="Wingdings" pitchFamily="2" charset="2"/>
              <a:buChar char="n"/>
            </a:pPr>
            <a:r>
              <a:rPr lang="zh-CN" altLang="en-US" sz="1800" kern="0" dirty="0">
                <a:solidFill>
                  <a:srgbClr val="FF0000"/>
                </a:solidFill>
                <a:latin typeface="微软雅黑" pitchFamily="34" charset="-122"/>
              </a:rPr>
              <a:t>区别结点的指针域内存放的是指针还是线索？</a:t>
            </a:r>
            <a:r>
              <a:rPr lang="zh-CN" altLang="en-US" sz="1800" kern="0" dirty="0">
                <a:solidFill>
                  <a:srgbClr val="000000"/>
                </a:solidFill>
                <a:latin typeface="微软雅黑" pitchFamily="34" charset="-122"/>
              </a:rPr>
              <a:t>通常可以采用下面</a:t>
            </a:r>
            <a:r>
              <a:rPr lang="zh-CN" altLang="en-US" sz="1800" kern="0" dirty="0">
                <a:solidFill>
                  <a:srgbClr val="FF0000"/>
                </a:solidFill>
                <a:latin typeface="微软雅黑" pitchFamily="34" charset="-122"/>
              </a:rPr>
              <a:t>两种方法</a:t>
            </a:r>
            <a:r>
              <a:rPr lang="zh-CN" altLang="en-US" sz="1800" kern="0" dirty="0">
                <a:solidFill>
                  <a:srgbClr val="000000"/>
                </a:solidFill>
                <a:latin typeface="微软雅黑" pitchFamily="34" charset="-122"/>
              </a:rPr>
              <a:t>来实现。</a:t>
            </a:r>
          </a:p>
          <a:p>
            <a:pPr marL="342900" lvl="0" indent="-342900" fontAlgn="base">
              <a:lnSpc>
                <a:spcPct val="125000"/>
              </a:lnSpc>
              <a:spcBef>
                <a:spcPts val="600"/>
              </a:spcBef>
              <a:spcAft>
                <a:spcPct val="0"/>
              </a:spcAft>
              <a:buClr>
                <a:srgbClr val="FF0000"/>
              </a:buClr>
              <a:buNone/>
            </a:pPr>
            <a:r>
              <a:rPr lang="en-US" altLang="zh-CN" sz="1800" kern="0" dirty="0">
                <a:solidFill>
                  <a:srgbClr val="FF0000"/>
                </a:solidFill>
                <a:latin typeface="微软雅黑" pitchFamily="34" charset="-122"/>
              </a:rPr>
              <a:t>(1) </a:t>
            </a:r>
            <a:r>
              <a:rPr lang="zh-CN" altLang="en-US" sz="1800" kern="0" dirty="0">
                <a:solidFill>
                  <a:srgbClr val="000000"/>
                </a:solidFill>
                <a:latin typeface="微软雅黑" pitchFamily="34" charset="-122"/>
              </a:rPr>
              <a:t>为每个结点增设两个标志位域</a:t>
            </a:r>
            <a:r>
              <a:rPr lang="en-US" altLang="zh-CN" sz="1800" kern="0" dirty="0" err="1">
                <a:solidFill>
                  <a:srgbClr val="000000"/>
                </a:solidFill>
                <a:latin typeface="微软雅黑" pitchFamily="34" charset="-122"/>
              </a:rPr>
              <a:t>ltag</a:t>
            </a:r>
            <a:r>
              <a:rPr lang="zh-CN" altLang="en-US" sz="1800" kern="0" dirty="0">
                <a:solidFill>
                  <a:srgbClr val="000000"/>
                </a:solidFill>
                <a:latin typeface="微软雅黑" pitchFamily="34" charset="-122"/>
              </a:rPr>
              <a:t>和</a:t>
            </a:r>
            <a:r>
              <a:rPr lang="en-US" altLang="zh-CN" sz="1800" kern="0" dirty="0">
                <a:solidFill>
                  <a:srgbClr val="000000"/>
                </a:solidFill>
                <a:latin typeface="微软雅黑" pitchFamily="34" charset="-122"/>
              </a:rPr>
              <a:t>rtag</a:t>
            </a:r>
            <a:r>
              <a:rPr lang="zh-CN" altLang="en-US" sz="1800" kern="0" dirty="0">
                <a:solidFill>
                  <a:srgbClr val="000000"/>
                </a:solidFill>
                <a:latin typeface="微软雅黑" pitchFamily="34" charset="-122"/>
              </a:rPr>
              <a:t>，令：</a:t>
            </a:r>
          </a:p>
          <a:p>
            <a:pPr marL="342900" lvl="0" indent="-342900" algn="just" fontAlgn="base">
              <a:lnSpc>
                <a:spcPct val="100000"/>
              </a:lnSpc>
              <a:spcBef>
                <a:spcPts val="600"/>
              </a:spcBef>
              <a:spcAft>
                <a:spcPct val="0"/>
              </a:spcAft>
              <a:buClr>
                <a:srgbClr val="FF0000"/>
              </a:buClr>
              <a:buNone/>
            </a:pPr>
            <a:r>
              <a:rPr lang="zh-CN" altLang="en-US" sz="1400" kern="0" dirty="0">
                <a:solidFill>
                  <a:srgbClr val="0000FF"/>
                </a:solidFill>
                <a:latin typeface="微软雅黑" pitchFamily="34" charset="-122"/>
              </a:rPr>
              <a:t>                    </a:t>
            </a:r>
            <a:r>
              <a:rPr lang="en-US" altLang="zh-CN" sz="1400" kern="0" dirty="0">
                <a:solidFill>
                  <a:srgbClr val="0000FF"/>
                </a:solidFill>
                <a:latin typeface="微软雅黑" pitchFamily="34" charset="-122"/>
              </a:rPr>
              <a:t>0  </a:t>
            </a:r>
            <a:r>
              <a:rPr lang="en-US" altLang="zh-CN" sz="1400" kern="0" dirty="0" err="1">
                <a:solidFill>
                  <a:srgbClr val="0000FF"/>
                </a:solidFill>
                <a:latin typeface="微软雅黑" pitchFamily="34" charset="-122"/>
              </a:rPr>
              <a:t>lchild</a:t>
            </a:r>
            <a:r>
              <a:rPr lang="zh-CN" altLang="en-US" sz="1400" kern="0" dirty="0">
                <a:solidFill>
                  <a:srgbClr val="0000FF"/>
                </a:solidFill>
                <a:latin typeface="微软雅黑" pitchFamily="34" charset="-122"/>
              </a:rPr>
              <a:t>指向结点的左孩子</a:t>
            </a:r>
          </a:p>
          <a:p>
            <a:pPr marL="342900" lvl="0" indent="-342900" algn="just" fontAlgn="base">
              <a:lnSpc>
                <a:spcPct val="100000"/>
              </a:lnSpc>
              <a:spcBef>
                <a:spcPts val="0"/>
              </a:spcBef>
              <a:spcAft>
                <a:spcPct val="0"/>
              </a:spcAft>
              <a:buClr>
                <a:srgbClr val="FF0000"/>
              </a:buClr>
              <a:buNone/>
            </a:pPr>
            <a:r>
              <a:rPr lang="zh-CN" altLang="en-US" sz="1400" kern="0" dirty="0">
                <a:solidFill>
                  <a:srgbClr val="0000FF"/>
                </a:solidFill>
                <a:latin typeface="微软雅黑" pitchFamily="34" charset="-122"/>
              </a:rPr>
              <a:t>       </a:t>
            </a:r>
            <a:r>
              <a:rPr lang="en-US" altLang="zh-CN" sz="1400" kern="0" dirty="0" err="1">
                <a:solidFill>
                  <a:srgbClr val="0000FF"/>
                </a:solidFill>
                <a:latin typeface="微软雅黑" pitchFamily="34" charset="-122"/>
              </a:rPr>
              <a:t>ltag</a:t>
            </a:r>
            <a:r>
              <a:rPr lang="zh-CN" altLang="en-US" sz="1400" kern="0" dirty="0">
                <a:solidFill>
                  <a:srgbClr val="0000FF"/>
                </a:solidFill>
                <a:latin typeface="微软雅黑" pitchFamily="34" charset="-122"/>
              </a:rPr>
              <a:t>＝</a:t>
            </a:r>
            <a:r>
              <a:rPr lang="en-US" altLang="zh-CN" sz="1400" kern="0" dirty="0">
                <a:solidFill>
                  <a:srgbClr val="0000FF"/>
                </a:solidFill>
                <a:latin typeface="微软雅黑" pitchFamily="34" charset="-122"/>
              </a:rPr>
              <a:t>{</a:t>
            </a:r>
          </a:p>
          <a:p>
            <a:pPr marL="342900" lvl="0" indent="-342900" algn="just" fontAlgn="base">
              <a:lnSpc>
                <a:spcPct val="100000"/>
              </a:lnSpc>
              <a:spcBef>
                <a:spcPts val="0"/>
              </a:spcBef>
              <a:spcAft>
                <a:spcPct val="0"/>
              </a:spcAft>
              <a:buClr>
                <a:srgbClr val="FF0000"/>
              </a:buClr>
              <a:buNone/>
            </a:pPr>
            <a:r>
              <a:rPr lang="en-US" altLang="zh-CN" sz="1400" kern="0" dirty="0">
                <a:solidFill>
                  <a:srgbClr val="0000FF"/>
                </a:solidFill>
                <a:latin typeface="微软雅黑" pitchFamily="34" charset="-122"/>
              </a:rPr>
              <a:t>                    1  </a:t>
            </a:r>
            <a:r>
              <a:rPr lang="en-US" altLang="zh-CN" sz="1400" kern="0" dirty="0" err="1">
                <a:solidFill>
                  <a:srgbClr val="0000FF"/>
                </a:solidFill>
                <a:latin typeface="微软雅黑" pitchFamily="34" charset="-122"/>
              </a:rPr>
              <a:t>lchild</a:t>
            </a:r>
            <a:r>
              <a:rPr lang="zh-CN" altLang="en-US" sz="1400" kern="0" dirty="0">
                <a:solidFill>
                  <a:srgbClr val="0000FF"/>
                </a:solidFill>
                <a:latin typeface="微软雅黑" pitchFamily="34" charset="-122"/>
              </a:rPr>
              <a:t>指向结点的前驱结点</a:t>
            </a:r>
          </a:p>
          <a:p>
            <a:pPr marL="342900" lvl="0" indent="-342900" algn="just" fontAlgn="base">
              <a:lnSpc>
                <a:spcPct val="100000"/>
              </a:lnSpc>
              <a:spcBef>
                <a:spcPts val="0"/>
              </a:spcBef>
              <a:spcAft>
                <a:spcPct val="0"/>
              </a:spcAft>
              <a:buClr>
                <a:srgbClr val="FF0000"/>
              </a:buClr>
              <a:buNone/>
            </a:pPr>
            <a:r>
              <a:rPr lang="zh-CN" altLang="en-US" sz="1400" kern="0" dirty="0">
                <a:solidFill>
                  <a:srgbClr val="0000FF"/>
                </a:solidFill>
                <a:latin typeface="微软雅黑" pitchFamily="34" charset="-122"/>
              </a:rPr>
              <a:t>                   </a:t>
            </a:r>
          </a:p>
          <a:p>
            <a:pPr marL="342900" lvl="0" indent="-342900" algn="just" fontAlgn="base">
              <a:lnSpc>
                <a:spcPct val="100000"/>
              </a:lnSpc>
              <a:spcBef>
                <a:spcPts val="0"/>
              </a:spcBef>
              <a:spcAft>
                <a:spcPct val="0"/>
              </a:spcAft>
              <a:buClr>
                <a:srgbClr val="FF0000"/>
              </a:buClr>
              <a:buNone/>
            </a:pPr>
            <a:r>
              <a:rPr lang="zh-CN" altLang="en-US" sz="1400" kern="0" dirty="0">
                <a:solidFill>
                  <a:srgbClr val="0000FF"/>
                </a:solidFill>
                <a:latin typeface="微软雅黑" pitchFamily="34" charset="-122"/>
              </a:rPr>
              <a:t>                    </a:t>
            </a:r>
            <a:r>
              <a:rPr lang="en-US" altLang="zh-CN" sz="1400" kern="0" dirty="0">
                <a:solidFill>
                  <a:srgbClr val="0000FF"/>
                </a:solidFill>
                <a:latin typeface="微软雅黑" pitchFamily="34" charset="-122"/>
              </a:rPr>
              <a:t>0  </a:t>
            </a:r>
            <a:r>
              <a:rPr lang="en-US" altLang="zh-CN" sz="1400" kern="0" dirty="0" err="1">
                <a:solidFill>
                  <a:srgbClr val="0000FF"/>
                </a:solidFill>
                <a:latin typeface="微软雅黑" pitchFamily="34" charset="-122"/>
              </a:rPr>
              <a:t>rchild</a:t>
            </a:r>
            <a:r>
              <a:rPr lang="zh-CN" altLang="en-US" sz="1400" kern="0" dirty="0">
                <a:solidFill>
                  <a:srgbClr val="0000FF"/>
                </a:solidFill>
                <a:latin typeface="微软雅黑" pitchFamily="34" charset="-122"/>
              </a:rPr>
              <a:t>指向结点的右孩子</a:t>
            </a:r>
          </a:p>
          <a:p>
            <a:pPr marL="342900" lvl="0" indent="-342900" algn="just" fontAlgn="base">
              <a:lnSpc>
                <a:spcPct val="100000"/>
              </a:lnSpc>
              <a:spcBef>
                <a:spcPts val="0"/>
              </a:spcBef>
              <a:spcAft>
                <a:spcPct val="0"/>
              </a:spcAft>
              <a:buClr>
                <a:srgbClr val="FF0000"/>
              </a:buClr>
              <a:buNone/>
            </a:pPr>
            <a:r>
              <a:rPr lang="zh-CN" altLang="en-US" sz="1400" kern="0" dirty="0">
                <a:solidFill>
                  <a:srgbClr val="0000FF"/>
                </a:solidFill>
                <a:latin typeface="微软雅黑" pitchFamily="34" charset="-122"/>
              </a:rPr>
              <a:t>       </a:t>
            </a:r>
            <a:r>
              <a:rPr lang="en-US" altLang="zh-CN" sz="1400" kern="0" dirty="0">
                <a:solidFill>
                  <a:srgbClr val="0000FF"/>
                </a:solidFill>
                <a:latin typeface="微软雅黑" pitchFamily="34" charset="-122"/>
              </a:rPr>
              <a:t>rtag</a:t>
            </a:r>
            <a:r>
              <a:rPr lang="zh-CN" altLang="en-US" sz="1400" kern="0" dirty="0">
                <a:solidFill>
                  <a:srgbClr val="0000FF"/>
                </a:solidFill>
                <a:latin typeface="微软雅黑" pitchFamily="34" charset="-122"/>
              </a:rPr>
              <a:t>＝</a:t>
            </a:r>
            <a:r>
              <a:rPr lang="en-US" altLang="zh-CN" sz="1400" kern="0" dirty="0">
                <a:solidFill>
                  <a:srgbClr val="0000FF"/>
                </a:solidFill>
                <a:latin typeface="微软雅黑" pitchFamily="34" charset="-122"/>
              </a:rPr>
              <a:t>{</a:t>
            </a:r>
          </a:p>
          <a:p>
            <a:pPr marL="342900" lvl="0" indent="-342900" algn="just" fontAlgn="base">
              <a:lnSpc>
                <a:spcPct val="100000"/>
              </a:lnSpc>
              <a:spcBef>
                <a:spcPts val="0"/>
              </a:spcBef>
              <a:spcAft>
                <a:spcPct val="0"/>
              </a:spcAft>
              <a:buClr>
                <a:srgbClr val="FF0000"/>
              </a:buClr>
              <a:buNone/>
            </a:pPr>
            <a:r>
              <a:rPr lang="en-US" altLang="zh-CN" sz="1400" kern="0" dirty="0">
                <a:solidFill>
                  <a:srgbClr val="0000FF"/>
                </a:solidFill>
                <a:latin typeface="微软雅黑" pitchFamily="34" charset="-122"/>
              </a:rPr>
              <a:t>                    1  </a:t>
            </a:r>
            <a:r>
              <a:rPr lang="en-US" altLang="zh-CN" sz="1400" kern="0" dirty="0" err="1">
                <a:solidFill>
                  <a:srgbClr val="0000FF"/>
                </a:solidFill>
                <a:latin typeface="微软雅黑" pitchFamily="34" charset="-122"/>
              </a:rPr>
              <a:t>rchild</a:t>
            </a:r>
            <a:r>
              <a:rPr lang="zh-CN" altLang="en-US" sz="1400" kern="0" dirty="0">
                <a:solidFill>
                  <a:srgbClr val="0000FF"/>
                </a:solidFill>
                <a:latin typeface="微软雅黑" pitchFamily="34" charset="-122"/>
              </a:rPr>
              <a:t>指向结点的后继结点</a:t>
            </a:r>
          </a:p>
          <a:p>
            <a:pPr marL="342900" lvl="0" indent="-342900" algn="just" fontAlgn="base">
              <a:lnSpc>
                <a:spcPct val="125000"/>
              </a:lnSpc>
              <a:spcBef>
                <a:spcPts val="600"/>
              </a:spcBef>
              <a:spcAft>
                <a:spcPct val="0"/>
              </a:spcAft>
              <a:buClr>
                <a:srgbClr val="0000FF"/>
              </a:buClr>
              <a:buFont typeface="Wingdings" pitchFamily="2" charset="2"/>
              <a:buChar char="n"/>
            </a:pPr>
            <a:r>
              <a:rPr lang="zh-CN" altLang="en-US" sz="1800" kern="0" dirty="0">
                <a:solidFill>
                  <a:srgbClr val="000000"/>
                </a:solidFill>
                <a:latin typeface="微软雅黑" pitchFamily="34" charset="-122"/>
              </a:rPr>
              <a:t>每个标志位令其只占一个</a:t>
            </a:r>
            <a:r>
              <a:rPr lang="en-US" altLang="zh-CN" sz="1800" kern="0" dirty="0">
                <a:solidFill>
                  <a:srgbClr val="000000"/>
                </a:solidFill>
                <a:latin typeface="微软雅黑" pitchFamily="34" charset="-122"/>
                <a:cs typeface="Times New Roman" pitchFamily="18" charset="0"/>
              </a:rPr>
              <a:t>bit</a:t>
            </a:r>
            <a:r>
              <a:rPr lang="zh-CN" altLang="en-US" sz="1800" kern="0" dirty="0">
                <a:solidFill>
                  <a:srgbClr val="000000"/>
                </a:solidFill>
                <a:latin typeface="微软雅黑" pitchFamily="34" charset="-122"/>
              </a:rPr>
              <a:t>，这样就只需增加很少的存储空间。这样结点的结构为：</a:t>
            </a:r>
          </a:p>
          <a:p>
            <a:pPr marL="342900" lvl="0" indent="-342900" algn="just" fontAlgn="base">
              <a:lnSpc>
                <a:spcPct val="125000"/>
              </a:lnSpc>
              <a:spcBef>
                <a:spcPts val="600"/>
              </a:spcBef>
              <a:spcAft>
                <a:spcPct val="0"/>
              </a:spcAft>
              <a:buClr>
                <a:srgbClr val="FF0000"/>
              </a:buClr>
              <a:buFont typeface="Wingdings" pitchFamily="2" charset="2"/>
              <a:buChar char="n"/>
            </a:pPr>
            <a:endParaRPr lang="zh-CN" altLang="en-US" sz="1800" kern="0" dirty="0">
              <a:solidFill>
                <a:srgbClr val="000000"/>
              </a:solidFill>
              <a:latin typeface="微软雅黑" pitchFamily="34" charset="-122"/>
            </a:endParaRPr>
          </a:p>
          <a:p>
            <a:pPr marL="342900" lvl="0" indent="-342900" algn="just" fontAlgn="base">
              <a:lnSpc>
                <a:spcPct val="125000"/>
              </a:lnSpc>
              <a:spcBef>
                <a:spcPts val="1800"/>
              </a:spcBef>
              <a:spcAft>
                <a:spcPct val="0"/>
              </a:spcAft>
              <a:buClr>
                <a:srgbClr val="FF0000"/>
              </a:buClr>
              <a:buNone/>
            </a:pPr>
            <a:r>
              <a:rPr lang="en-US" altLang="zh-CN" sz="1800" kern="0" dirty="0">
                <a:solidFill>
                  <a:srgbClr val="FF0000"/>
                </a:solidFill>
                <a:latin typeface="微软雅黑" pitchFamily="34" charset="-122"/>
              </a:rPr>
              <a:t>(2) </a:t>
            </a:r>
            <a:r>
              <a:rPr lang="zh-CN" altLang="en-US" sz="1800" kern="0" dirty="0">
                <a:solidFill>
                  <a:srgbClr val="000000"/>
                </a:solidFill>
                <a:latin typeface="微软雅黑" pitchFamily="34" charset="-122"/>
              </a:rPr>
              <a:t>不改变结点结构，仅在作为线索的地址前加一个负号，即负的地址表示线索，正的地址表示指针。</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38</a:t>
            </a:fld>
            <a:endParaRPr lang="zh-CN" altLang="en-US" dirty="0"/>
          </a:p>
        </p:txBody>
      </p:sp>
      <p:grpSp>
        <p:nvGrpSpPr>
          <p:cNvPr id="6" name="Group 3"/>
          <p:cNvGrpSpPr>
            <a:grpSpLocks/>
          </p:cNvGrpSpPr>
          <p:nvPr/>
        </p:nvGrpSpPr>
        <p:grpSpPr bwMode="auto">
          <a:xfrm>
            <a:off x="1906622" y="4429128"/>
            <a:ext cx="5330757" cy="457200"/>
            <a:chOff x="1760" y="1123"/>
            <a:chExt cx="5040" cy="468"/>
          </a:xfrm>
        </p:grpSpPr>
        <p:sp>
          <p:nvSpPr>
            <p:cNvPr id="7" name="Rectangle 4"/>
            <p:cNvSpPr>
              <a:spLocks noChangeArrowheads="1"/>
            </p:cNvSpPr>
            <p:nvPr/>
          </p:nvSpPr>
          <p:spPr bwMode="auto">
            <a:xfrm>
              <a:off x="1760" y="1123"/>
              <a:ext cx="900" cy="468"/>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a:flatTx/>
            </a:bodyPr>
            <a:lstStyle/>
            <a:p>
              <a:pPr algn="ctr" eaLnBrk="0" hangingPunct="0"/>
              <a:r>
                <a:rPr lang="en-US" altLang="zh-CN" sz="2400">
                  <a:latin typeface="Times New Roman" pitchFamily="18" charset="0"/>
                </a:rPr>
                <a:t> ltag</a:t>
              </a:r>
            </a:p>
          </p:txBody>
        </p:sp>
        <p:sp>
          <p:nvSpPr>
            <p:cNvPr id="8" name="Rectangle 5"/>
            <p:cNvSpPr>
              <a:spLocks noChangeArrowheads="1"/>
            </p:cNvSpPr>
            <p:nvPr/>
          </p:nvSpPr>
          <p:spPr bwMode="auto">
            <a:xfrm>
              <a:off x="2660" y="1123"/>
              <a:ext cx="1080" cy="468"/>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a:flatTx/>
            </a:bodyPr>
            <a:lstStyle/>
            <a:p>
              <a:pPr algn="ctr" eaLnBrk="0" hangingPunct="0"/>
              <a:r>
                <a:rPr lang="en-US" altLang="zh-CN" sz="2400">
                  <a:latin typeface="Times New Roman" pitchFamily="18" charset="0"/>
                </a:rPr>
                <a:t> lchild</a:t>
              </a:r>
            </a:p>
          </p:txBody>
        </p:sp>
        <p:sp>
          <p:nvSpPr>
            <p:cNvPr id="9" name="Rectangle 6"/>
            <p:cNvSpPr>
              <a:spLocks noChangeArrowheads="1"/>
            </p:cNvSpPr>
            <p:nvPr/>
          </p:nvSpPr>
          <p:spPr bwMode="auto">
            <a:xfrm>
              <a:off x="3740" y="1123"/>
              <a:ext cx="1080" cy="468"/>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a:flatTx/>
            </a:bodyPr>
            <a:lstStyle/>
            <a:p>
              <a:pPr algn="ctr" eaLnBrk="0" hangingPunct="0"/>
              <a:r>
                <a:rPr lang="en-US" altLang="zh-CN" sz="2400">
                  <a:latin typeface="Times New Roman" pitchFamily="18" charset="0"/>
                </a:rPr>
                <a:t>  data</a:t>
              </a:r>
            </a:p>
          </p:txBody>
        </p:sp>
        <p:sp>
          <p:nvSpPr>
            <p:cNvPr id="10" name="Rectangle 7"/>
            <p:cNvSpPr>
              <a:spLocks noChangeArrowheads="1"/>
            </p:cNvSpPr>
            <p:nvPr/>
          </p:nvSpPr>
          <p:spPr bwMode="auto">
            <a:xfrm>
              <a:off x="4820" y="1123"/>
              <a:ext cx="1080" cy="468"/>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a:flatTx/>
            </a:bodyPr>
            <a:lstStyle/>
            <a:p>
              <a:pPr algn="ctr" eaLnBrk="0" hangingPunct="0"/>
              <a:r>
                <a:rPr lang="en-US" altLang="zh-CN" sz="2400">
                  <a:latin typeface="Times New Roman" pitchFamily="18" charset="0"/>
                </a:rPr>
                <a:t> rchild</a:t>
              </a:r>
            </a:p>
          </p:txBody>
        </p:sp>
        <p:sp>
          <p:nvSpPr>
            <p:cNvPr id="11" name="Rectangle 8"/>
            <p:cNvSpPr>
              <a:spLocks noChangeArrowheads="1"/>
            </p:cNvSpPr>
            <p:nvPr/>
          </p:nvSpPr>
          <p:spPr bwMode="auto">
            <a:xfrm>
              <a:off x="5900" y="1123"/>
              <a:ext cx="900" cy="468"/>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a:flatTx/>
            </a:bodyPr>
            <a:lstStyle/>
            <a:p>
              <a:pPr algn="ctr" eaLnBrk="0" hangingPunct="0"/>
              <a:r>
                <a:rPr lang="en-US" altLang="zh-CN" sz="2400" dirty="0">
                  <a:latin typeface="Times New Roman" pitchFamily="18" charset="0"/>
                </a:rPr>
                <a:t> rtag</a:t>
              </a:r>
            </a:p>
          </p:txBody>
        </p:sp>
      </p:grpSp>
    </p:spTree>
    <p:extLst>
      <p:ext uri="{BB962C8B-B14F-4D97-AF65-F5344CB8AC3E}">
        <p14:creationId xmlns:p14="http://schemas.microsoft.com/office/powerpoint/2010/main" val="2137002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3" name="内容占位符 2"/>
          <p:cNvSpPr>
            <a:spLocks noGrp="1"/>
          </p:cNvSpPr>
          <p:nvPr>
            <p:ph idx="1"/>
          </p:nvPr>
        </p:nvSpPr>
        <p:spPr>
          <a:xfrm>
            <a:off x="431999" y="976838"/>
            <a:ext cx="4381773" cy="5063602"/>
          </a:xfrm>
        </p:spPr>
        <p:txBody>
          <a:bodyPr>
            <a:normAutofit/>
          </a:bodyPr>
          <a:lstStyle/>
          <a:p>
            <a:pPr>
              <a:lnSpc>
                <a:spcPct val="150000"/>
              </a:lnSpc>
              <a:spcBef>
                <a:spcPts val="1800"/>
              </a:spcBef>
            </a:pPr>
            <a:r>
              <a:rPr lang="zh-CN" altLang="en-US" sz="1600" dirty="0"/>
              <a:t>这里按第一种方法来介绍线索二叉树的存储。</a:t>
            </a:r>
            <a:endParaRPr lang="en-US" altLang="zh-CN" sz="1600" dirty="0"/>
          </a:p>
          <a:p>
            <a:pPr>
              <a:lnSpc>
                <a:spcPct val="150000"/>
              </a:lnSpc>
              <a:spcBef>
                <a:spcPts val="1800"/>
              </a:spcBef>
            </a:pPr>
            <a:r>
              <a:rPr lang="zh-CN" altLang="en-US" sz="1600" dirty="0"/>
              <a:t>为了将二叉树中所有空指针域都利用上，以及操作便利的需要，在存储线索二叉树时往往增设一</a:t>
            </a:r>
            <a:r>
              <a:rPr lang="zh-CN" altLang="en-US" sz="1600" b="1" dirty="0">
                <a:solidFill>
                  <a:srgbClr val="FF0000"/>
                </a:solidFill>
              </a:rPr>
              <a:t>头结点</a:t>
            </a:r>
            <a:endParaRPr lang="en-US" altLang="zh-CN" sz="1600" dirty="0"/>
          </a:p>
          <a:p>
            <a:pPr>
              <a:lnSpc>
                <a:spcPct val="150000"/>
              </a:lnSpc>
              <a:spcBef>
                <a:spcPts val="1800"/>
              </a:spcBef>
            </a:pPr>
            <a:r>
              <a:rPr lang="zh-CN" altLang="en-US" sz="1600" dirty="0"/>
              <a:t>头结点的结构与其它线索二叉树的结点结构一样，</a:t>
            </a:r>
            <a:r>
              <a:rPr lang="zh-CN" altLang="en-US" sz="1600" dirty="0">
                <a:solidFill>
                  <a:srgbClr val="FF0000"/>
                </a:solidFill>
              </a:rPr>
              <a:t>只是其数据域不存放信息，其左指针域指向二叉树的根结点，右指针域指向自己。</a:t>
            </a:r>
            <a:endParaRPr lang="en-US" altLang="zh-CN" sz="1600" dirty="0">
              <a:solidFill>
                <a:srgbClr val="FF0000"/>
              </a:solidFill>
            </a:endParaRPr>
          </a:p>
          <a:p>
            <a:pPr>
              <a:lnSpc>
                <a:spcPct val="150000"/>
              </a:lnSpc>
              <a:spcBef>
                <a:spcPts val="1800"/>
              </a:spcBef>
            </a:pPr>
            <a:r>
              <a:rPr lang="zh-CN" altLang="en-US" sz="1600" dirty="0"/>
              <a:t>而原二叉树在某序遍历下的第一个结点的前驱线索和最后一个结点的后继线索都指向该头结点。</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39</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773" y="1649969"/>
            <a:ext cx="4048125" cy="338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093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a:xfrm>
            <a:off x="432000" y="3429000"/>
            <a:ext cx="8280000" cy="2611440"/>
          </a:xfrm>
        </p:spPr>
        <p:txBody>
          <a:bodyPr>
            <a:normAutofit/>
          </a:bodyPr>
          <a:lstStyle/>
          <a:p>
            <a:pPr marL="0" lvl="0" indent="0" algn="just" fontAlgn="base">
              <a:lnSpc>
                <a:spcPct val="150000"/>
              </a:lnSpc>
              <a:spcBef>
                <a:spcPct val="0"/>
              </a:spcBef>
              <a:spcAft>
                <a:spcPct val="0"/>
              </a:spcAft>
              <a:buClr>
                <a:srgbClr val="0000FF"/>
              </a:buClr>
              <a:buNone/>
            </a:pPr>
            <a:r>
              <a:rPr lang="zh-CN" altLang="en-US" sz="2000" kern="0" dirty="0">
                <a:solidFill>
                  <a:srgbClr val="000000"/>
                </a:solidFill>
                <a:latin typeface="微软雅黑" pitchFamily="34" charset="-122"/>
              </a:rPr>
              <a:t>       对二叉树进行先序、中序和后序遍历都是从根结点</a:t>
            </a:r>
            <a:r>
              <a:rPr lang="en-US" altLang="zh-CN" sz="2000" kern="0" dirty="0">
                <a:solidFill>
                  <a:srgbClr val="000000"/>
                </a:solidFill>
                <a:latin typeface="微软雅黑" pitchFamily="34" charset="-122"/>
              </a:rPr>
              <a:t>A</a:t>
            </a:r>
            <a:r>
              <a:rPr lang="zh-CN" altLang="en-US" sz="2000" kern="0" dirty="0">
                <a:solidFill>
                  <a:srgbClr val="000000"/>
                </a:solidFill>
                <a:latin typeface="微软雅黑" pitchFamily="34" charset="-122"/>
              </a:rPr>
              <a:t>开始的，且在遍历过程中经过结点的路线是一样的，只是访问的时机不同而已。如上图所示，从根结点左外侧开始，由根结点右外侧结束的曲线，为遍历图的路线。沿着该路线按</a:t>
            </a:r>
            <a:r>
              <a:rPr lang="zh-CN" altLang="en-US" sz="2000" kern="0" dirty="0">
                <a:solidFill>
                  <a:srgbClr val="FF0000"/>
                </a:solidFill>
                <a:latin typeface="微软雅黑" pitchFamily="34" charset="-122"/>
                <a:cs typeface="Times New Roman" pitchFamily="18" charset="0"/>
              </a:rPr>
              <a:t>▲</a:t>
            </a:r>
            <a:r>
              <a:rPr lang="zh-CN" altLang="en-US" sz="2000" kern="0" dirty="0">
                <a:solidFill>
                  <a:srgbClr val="000000"/>
                </a:solidFill>
                <a:latin typeface="微软雅黑" pitchFamily="34" charset="-122"/>
              </a:rPr>
              <a:t>标记的结点读得的序列为</a:t>
            </a:r>
            <a:r>
              <a:rPr lang="zh-CN" altLang="en-US" sz="2000" kern="0" dirty="0">
                <a:solidFill>
                  <a:srgbClr val="FF0000"/>
                </a:solidFill>
                <a:latin typeface="微软雅黑" pitchFamily="34" charset="-122"/>
              </a:rPr>
              <a:t>先序序列</a:t>
            </a:r>
            <a:r>
              <a:rPr lang="zh-CN" altLang="en-US" sz="2000" kern="0" dirty="0">
                <a:solidFill>
                  <a:srgbClr val="000000"/>
                </a:solidFill>
                <a:latin typeface="微软雅黑" pitchFamily="34" charset="-122"/>
              </a:rPr>
              <a:t>，按</a:t>
            </a:r>
            <a:r>
              <a:rPr lang="zh-CN" altLang="en-US" sz="2000" kern="0" dirty="0">
                <a:solidFill>
                  <a:srgbClr val="008000"/>
                </a:solidFill>
                <a:latin typeface="微软雅黑" pitchFamily="34" charset="-122"/>
              </a:rPr>
              <a:t>★</a:t>
            </a:r>
            <a:r>
              <a:rPr lang="zh-CN" altLang="en-US" sz="2000" kern="0" dirty="0">
                <a:solidFill>
                  <a:srgbClr val="000000"/>
                </a:solidFill>
                <a:latin typeface="微软雅黑" pitchFamily="34" charset="-122"/>
              </a:rPr>
              <a:t>标记读得的序列为</a:t>
            </a:r>
            <a:r>
              <a:rPr lang="zh-CN" altLang="en-US" sz="2000" kern="0" dirty="0">
                <a:solidFill>
                  <a:srgbClr val="005825"/>
                </a:solidFill>
                <a:latin typeface="微软雅黑" pitchFamily="34" charset="-122"/>
              </a:rPr>
              <a:t>中序序列</a:t>
            </a:r>
            <a:r>
              <a:rPr lang="zh-CN" altLang="en-US" sz="2000" kern="0" dirty="0">
                <a:solidFill>
                  <a:srgbClr val="000000"/>
                </a:solidFill>
                <a:latin typeface="微软雅黑" pitchFamily="34" charset="-122"/>
              </a:rPr>
              <a:t>，按</a:t>
            </a:r>
            <a:r>
              <a:rPr lang="zh-CN" altLang="en-US" sz="2000" kern="0" dirty="0">
                <a:solidFill>
                  <a:srgbClr val="0000CC"/>
                </a:solidFill>
                <a:latin typeface="微软雅黑" pitchFamily="34" charset="-122"/>
              </a:rPr>
              <a:t>◎</a:t>
            </a:r>
            <a:r>
              <a:rPr lang="zh-CN" altLang="en-US" sz="2000" kern="0" dirty="0">
                <a:solidFill>
                  <a:srgbClr val="000000"/>
                </a:solidFill>
                <a:latin typeface="微软雅黑" pitchFamily="34" charset="-122"/>
              </a:rPr>
              <a:t>标记读得的序列为</a:t>
            </a:r>
            <a:r>
              <a:rPr lang="zh-CN" altLang="en-US" sz="2000" kern="0" dirty="0">
                <a:solidFill>
                  <a:srgbClr val="0000FF"/>
                </a:solidFill>
                <a:latin typeface="微软雅黑" pitchFamily="34" charset="-122"/>
              </a:rPr>
              <a:t>后序序列</a:t>
            </a:r>
            <a:r>
              <a:rPr lang="zh-CN" altLang="en-US" sz="2000" kern="0" dirty="0">
                <a:solidFill>
                  <a:srgbClr val="000000"/>
                </a:solidFill>
                <a:latin typeface="微软雅黑" pitchFamily="34" charset="-122"/>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a:t>
            </a:fld>
            <a:endParaRPr lang="zh-CN"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170" y="913667"/>
            <a:ext cx="4939659" cy="241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72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Threaded binary trees </a:t>
            </a:r>
            <a:endParaRPr lang="zh-CN" altLang="en-US" dirty="0"/>
          </a:p>
        </p:txBody>
      </p:sp>
      <p:sp>
        <p:nvSpPr>
          <p:cNvPr id="3" name="内容占位符 2"/>
          <p:cNvSpPr>
            <a:spLocks noGrp="1"/>
          </p:cNvSpPr>
          <p:nvPr>
            <p:ph idx="1"/>
          </p:nvPr>
        </p:nvSpPr>
        <p:spPr>
          <a:xfrm>
            <a:off x="431999" y="875490"/>
            <a:ext cx="8439627" cy="3200400"/>
          </a:xfrm>
        </p:spPr>
        <p:txBody>
          <a:bodyPr>
            <a:normAutofit/>
          </a:bodyPr>
          <a:lstStyle/>
          <a:p>
            <a:pPr marL="0" lvl="0" indent="0" fontAlgn="base">
              <a:lnSpc>
                <a:spcPct val="135000"/>
              </a:lnSpc>
              <a:spcBef>
                <a:spcPts val="600"/>
              </a:spcBef>
              <a:spcAft>
                <a:spcPct val="0"/>
              </a:spcAft>
              <a:buClr>
                <a:srgbClr val="FF0000"/>
              </a:buClr>
              <a:buNone/>
            </a:pPr>
            <a:r>
              <a:rPr lang="zh-CN" altLang="en-US" sz="2000" kern="0" dirty="0">
                <a:solidFill>
                  <a:srgbClr val="0000FF"/>
                </a:solidFill>
                <a:latin typeface="微软雅黑" pitchFamily="34" charset="-122"/>
              </a:rPr>
              <a:t>在中序线索二叉树上查找任意结点的前驱结点</a:t>
            </a:r>
          </a:p>
          <a:p>
            <a:pPr marL="342900" lvl="0" indent="-342900" algn="just" fontAlgn="base">
              <a:lnSpc>
                <a:spcPct val="135000"/>
              </a:lnSpc>
              <a:spcBef>
                <a:spcPts val="600"/>
              </a:spcBef>
              <a:spcAft>
                <a:spcPct val="0"/>
              </a:spcAft>
              <a:buClr>
                <a:srgbClr val="0000FF"/>
              </a:buClr>
              <a:buFont typeface="Wingdings" pitchFamily="2" charset="2"/>
              <a:buChar char="n"/>
            </a:pPr>
            <a:r>
              <a:rPr lang="zh-CN" altLang="en-US" sz="1800" kern="0" dirty="0">
                <a:solidFill>
                  <a:srgbClr val="000000"/>
                </a:solidFill>
                <a:latin typeface="微软雅黑" pitchFamily="34" charset="-122"/>
              </a:rPr>
              <a:t>对于中序线索二叉树上的任一结点，寻找其中序的前驱结点，有以下两种情况：</a:t>
            </a:r>
          </a:p>
          <a:p>
            <a:pPr marL="742950" lvl="1" indent="-285750" algn="just" fontAlgn="base">
              <a:lnSpc>
                <a:spcPct val="150000"/>
              </a:lnSpc>
              <a:spcBef>
                <a:spcPts val="1200"/>
              </a:spcBef>
              <a:spcAft>
                <a:spcPct val="0"/>
              </a:spcAft>
              <a:buClr>
                <a:srgbClr val="FF0000"/>
              </a:buClr>
              <a:buFont typeface="Wingdings" pitchFamily="2" charset="2"/>
              <a:buChar char="n"/>
            </a:pPr>
            <a:r>
              <a:rPr lang="zh-CN" altLang="en-US" sz="1600" kern="0" dirty="0">
                <a:solidFill>
                  <a:srgbClr val="000000"/>
                </a:solidFill>
                <a:latin typeface="微软雅黑" pitchFamily="34" charset="-122"/>
              </a:rPr>
              <a:t>如果该结点的左标志为</a:t>
            </a:r>
            <a:r>
              <a:rPr lang="en-US" altLang="zh-CN" sz="1600" b="1" kern="0" dirty="0">
                <a:solidFill>
                  <a:srgbClr val="FF0000"/>
                </a:solidFill>
                <a:latin typeface="微软雅黑" pitchFamily="34" charset="-122"/>
              </a:rPr>
              <a:t>1</a:t>
            </a:r>
            <a:r>
              <a:rPr lang="zh-CN" altLang="en-US" sz="1600" kern="0" dirty="0">
                <a:solidFill>
                  <a:srgbClr val="000000"/>
                </a:solidFill>
                <a:latin typeface="微软雅黑" pitchFamily="34" charset="-122"/>
              </a:rPr>
              <a:t>，那么其左指针域所指向的结点便是它的前驱结点；</a:t>
            </a:r>
          </a:p>
          <a:p>
            <a:pPr marL="742950" lvl="1" indent="-285750" algn="just" fontAlgn="base">
              <a:lnSpc>
                <a:spcPct val="150000"/>
              </a:lnSpc>
              <a:spcBef>
                <a:spcPts val="1200"/>
              </a:spcBef>
              <a:spcAft>
                <a:spcPct val="0"/>
              </a:spcAft>
              <a:buClr>
                <a:srgbClr val="FF0000"/>
              </a:buClr>
              <a:buFont typeface="Wingdings" pitchFamily="2" charset="2"/>
              <a:buChar char="n"/>
            </a:pPr>
            <a:r>
              <a:rPr lang="zh-CN" altLang="en-US" sz="1600" kern="0" dirty="0">
                <a:solidFill>
                  <a:srgbClr val="000000"/>
                </a:solidFill>
                <a:latin typeface="微软雅黑" pitchFamily="34" charset="-122"/>
              </a:rPr>
              <a:t>如果该结点的左标志为</a:t>
            </a:r>
            <a:r>
              <a:rPr lang="en-US" altLang="zh-CN" sz="1600" b="1" kern="0" dirty="0">
                <a:solidFill>
                  <a:srgbClr val="FF0000"/>
                </a:solidFill>
                <a:latin typeface="微软雅黑" pitchFamily="34" charset="-122"/>
              </a:rPr>
              <a:t>0</a:t>
            </a:r>
            <a:r>
              <a:rPr lang="zh-CN" altLang="en-US" sz="1600" kern="0" dirty="0">
                <a:solidFill>
                  <a:srgbClr val="000000"/>
                </a:solidFill>
                <a:latin typeface="微软雅黑" pitchFamily="34" charset="-122"/>
              </a:rPr>
              <a:t>，表明该结点有左孩子，根据中序遍历的定义，它的前驱结点是以该结点的左孩子为根结点的子树的最右结点，即沿着其左子树的右指针链向下。查找，当某结点的右标志为</a:t>
            </a:r>
            <a:r>
              <a:rPr lang="en-US" altLang="zh-CN" sz="1600" kern="0" dirty="0">
                <a:solidFill>
                  <a:srgbClr val="000000"/>
                </a:solidFill>
                <a:latin typeface="微软雅黑" pitchFamily="34" charset="-122"/>
              </a:rPr>
              <a:t>1</a:t>
            </a:r>
            <a:r>
              <a:rPr lang="zh-CN" altLang="en-US" sz="1600" kern="0" dirty="0">
                <a:solidFill>
                  <a:srgbClr val="000000"/>
                </a:solidFill>
                <a:latin typeface="微软雅黑" pitchFamily="34" charset="-122"/>
              </a:rPr>
              <a:t>时，它就是所要找的前驱结点。</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40</a:t>
            </a:fld>
            <a:endParaRPr lang="zh-CN" altLang="en-US" dirty="0"/>
          </a:p>
        </p:txBody>
      </p:sp>
      <p:pic>
        <p:nvPicPr>
          <p:cNvPr id="1024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40024" y="3733574"/>
            <a:ext cx="5793126" cy="2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381345" y="4370283"/>
            <a:ext cx="2387192" cy="738664"/>
          </a:xfrm>
          <a:prstGeom prst="rect">
            <a:avLst/>
          </a:prstGeom>
          <a:noFill/>
        </p:spPr>
        <p:txBody>
          <a:bodyPr wrap="none" rtlCol="0">
            <a:spAutoFit/>
          </a:bodyPr>
          <a:lstStyle/>
          <a:p>
            <a:r>
              <a:rPr lang="zh-CN" altLang="en-US" dirty="0"/>
              <a:t>中序遍历：</a:t>
            </a:r>
            <a:endParaRPr lang="en-US" altLang="zh-CN" dirty="0"/>
          </a:p>
          <a:p>
            <a:r>
              <a:rPr lang="en-US" altLang="zh-CN" sz="2400" b="1" dirty="0">
                <a:solidFill>
                  <a:srgbClr val="FF0000"/>
                </a:solidFill>
              </a:rPr>
              <a:t>H D I B J E A F C G</a:t>
            </a:r>
            <a:endParaRPr lang="zh-CN" altLang="en-US" sz="2400" b="1" dirty="0">
              <a:solidFill>
                <a:srgbClr val="FF0000"/>
              </a:solidFill>
            </a:endParaRPr>
          </a:p>
        </p:txBody>
      </p:sp>
      <p:cxnSp>
        <p:nvCxnSpPr>
          <p:cNvPr id="17" name="直接连接符 16"/>
          <p:cNvCxnSpPr/>
          <p:nvPr/>
        </p:nvCxnSpPr>
        <p:spPr>
          <a:xfrm>
            <a:off x="2435553" y="5126039"/>
            <a:ext cx="97422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45365" y="6125578"/>
            <a:ext cx="97422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85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4729B-9E04-4930-ABD7-889227F71052}"/>
              </a:ext>
            </a:extLst>
          </p:cNvPr>
          <p:cNvSpPr>
            <a:spLocks noGrp="1"/>
          </p:cNvSpPr>
          <p:nvPr>
            <p:ph type="title"/>
          </p:nvPr>
        </p:nvSpPr>
        <p:spPr/>
        <p:txBody>
          <a:bodyPr/>
          <a:lstStyle/>
          <a:p>
            <a:r>
              <a:rPr lang="en-US" altLang="zh-CN" dirty="0"/>
              <a:t>Exercise</a:t>
            </a:r>
            <a:endParaRPr lang="zh-CN" altLang="en-US" dirty="0"/>
          </a:p>
        </p:txBody>
      </p:sp>
      <p:sp>
        <p:nvSpPr>
          <p:cNvPr id="3" name="内容占位符 2">
            <a:extLst>
              <a:ext uri="{FF2B5EF4-FFF2-40B4-BE49-F238E27FC236}">
                <a16:creationId xmlns:a16="http://schemas.microsoft.com/office/drawing/2014/main" id="{8A217DEA-1523-43C3-94C2-54F5FD35155E}"/>
              </a:ext>
            </a:extLst>
          </p:cNvPr>
          <p:cNvSpPr>
            <a:spLocks noGrp="1"/>
          </p:cNvSpPr>
          <p:nvPr>
            <p:ph idx="1"/>
          </p:nvPr>
        </p:nvSpPr>
        <p:spPr/>
        <p:txBody>
          <a:bodyPr/>
          <a:lstStyle/>
          <a:p>
            <a:r>
              <a:rPr lang="zh-CN" altLang="en-US" dirty="0"/>
              <a:t>已知有二叉树：</a:t>
            </a:r>
            <a:endParaRPr lang="en-US" altLang="zh-CN" dirty="0"/>
          </a:p>
          <a:p>
            <a:pPr marL="457200" lvl="1" indent="0">
              <a:spcBef>
                <a:spcPts val="1200"/>
              </a:spcBef>
              <a:buNone/>
            </a:pPr>
            <a:r>
              <a:rPr lang="en-US" altLang="zh-CN" dirty="0"/>
              <a:t>(1) </a:t>
            </a:r>
            <a:r>
              <a:rPr lang="zh-CN" altLang="en-US" dirty="0"/>
              <a:t>绘出先序前驱线索化示意图</a:t>
            </a:r>
          </a:p>
          <a:p>
            <a:pPr marL="457200" lvl="1" indent="0">
              <a:spcBef>
                <a:spcPts val="1200"/>
              </a:spcBef>
              <a:buNone/>
            </a:pPr>
            <a:r>
              <a:rPr lang="en-US" altLang="zh-CN" dirty="0"/>
              <a:t>(2) </a:t>
            </a:r>
            <a:r>
              <a:rPr lang="zh-CN" altLang="en-US" dirty="0"/>
              <a:t>绘出中序前驱和后继线索化示意图</a:t>
            </a:r>
          </a:p>
          <a:p>
            <a:pPr marL="457200" lvl="1" indent="0">
              <a:spcBef>
                <a:spcPts val="1200"/>
              </a:spcBef>
              <a:buNone/>
            </a:pPr>
            <a:r>
              <a:rPr lang="en-US" altLang="zh-CN" dirty="0"/>
              <a:t>(3) </a:t>
            </a:r>
            <a:r>
              <a:rPr lang="zh-CN" altLang="en-US" dirty="0"/>
              <a:t>绘出后序后继线索化示意图</a:t>
            </a:r>
          </a:p>
        </p:txBody>
      </p:sp>
      <p:sp>
        <p:nvSpPr>
          <p:cNvPr id="4" name="灯片编号占位符 3">
            <a:extLst>
              <a:ext uri="{FF2B5EF4-FFF2-40B4-BE49-F238E27FC236}">
                <a16:creationId xmlns:a16="http://schemas.microsoft.com/office/drawing/2014/main" id="{BEA103E9-9E6D-4F7D-B8E9-96639C5037B0}"/>
              </a:ext>
            </a:extLst>
          </p:cNvPr>
          <p:cNvSpPr>
            <a:spLocks noGrp="1"/>
          </p:cNvSpPr>
          <p:nvPr>
            <p:ph type="sldNum" sz="quarter" idx="12"/>
          </p:nvPr>
        </p:nvSpPr>
        <p:spPr/>
        <p:txBody>
          <a:bodyPr/>
          <a:lstStyle/>
          <a:p>
            <a:fld id="{36FD9405-CE62-418F-9683-85B6A1C55A4B}" type="slidenum">
              <a:rPr lang="zh-CN" altLang="en-US" smtClean="0"/>
              <a:pPr/>
              <a:t>41</a:t>
            </a:fld>
            <a:endParaRPr lang="zh-CN" altLang="en-US" dirty="0"/>
          </a:p>
        </p:txBody>
      </p:sp>
      <p:sp>
        <p:nvSpPr>
          <p:cNvPr id="5" name="页脚占位符 4">
            <a:extLst>
              <a:ext uri="{FF2B5EF4-FFF2-40B4-BE49-F238E27FC236}">
                <a16:creationId xmlns:a16="http://schemas.microsoft.com/office/drawing/2014/main" id="{9254FA21-7FEB-4CC3-9AA6-C1594E9D602F}"/>
              </a:ext>
            </a:extLst>
          </p:cNvPr>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a:extLst>
              <a:ext uri="{FF2B5EF4-FFF2-40B4-BE49-F238E27FC236}">
                <a16:creationId xmlns:a16="http://schemas.microsoft.com/office/drawing/2014/main" id="{CAF387B0-E80A-49ED-BFEA-D10334CC2E1B}"/>
              </a:ext>
            </a:extLst>
          </p:cNvPr>
          <p:cNvPicPr>
            <a:picLocks noChangeAspect="1"/>
          </p:cNvPicPr>
          <p:nvPr/>
        </p:nvPicPr>
        <p:blipFill>
          <a:blip r:embed="rId3"/>
          <a:stretch>
            <a:fillRect/>
          </a:stretch>
        </p:blipFill>
        <p:spPr>
          <a:xfrm>
            <a:off x="5994813" y="976838"/>
            <a:ext cx="2600741" cy="2512941"/>
          </a:xfrm>
          <a:prstGeom prst="rect">
            <a:avLst/>
          </a:prstGeom>
        </p:spPr>
      </p:pic>
      <p:pic>
        <p:nvPicPr>
          <p:cNvPr id="7" name="图片 6">
            <a:extLst>
              <a:ext uri="{FF2B5EF4-FFF2-40B4-BE49-F238E27FC236}">
                <a16:creationId xmlns:a16="http://schemas.microsoft.com/office/drawing/2014/main" id="{33D77A22-298F-43C1-B712-99579B87A58A}"/>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75417" y="3704157"/>
            <a:ext cx="2043569" cy="2304000"/>
          </a:xfrm>
          <a:prstGeom prst="rect">
            <a:avLst/>
          </a:prstGeom>
        </p:spPr>
      </p:pic>
      <p:pic>
        <p:nvPicPr>
          <p:cNvPr id="8" name="图片 7">
            <a:extLst>
              <a:ext uri="{FF2B5EF4-FFF2-40B4-BE49-F238E27FC236}">
                <a16:creationId xmlns:a16="http://schemas.microsoft.com/office/drawing/2014/main" id="{15F5E817-D89B-401A-8284-56E48D9B9AE0}"/>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737507" y="3704157"/>
            <a:ext cx="3069273" cy="2304000"/>
          </a:xfrm>
          <a:prstGeom prst="rect">
            <a:avLst/>
          </a:prstGeom>
        </p:spPr>
      </p:pic>
      <p:pic>
        <p:nvPicPr>
          <p:cNvPr id="9" name="图片 8">
            <a:extLst>
              <a:ext uri="{FF2B5EF4-FFF2-40B4-BE49-F238E27FC236}">
                <a16:creationId xmlns:a16="http://schemas.microsoft.com/office/drawing/2014/main" id="{A7437DF6-7CAB-4673-A32C-4F7D03579D34}"/>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6125302" y="3704157"/>
            <a:ext cx="2671118" cy="2304000"/>
          </a:xfrm>
          <a:prstGeom prst="rect">
            <a:avLst/>
          </a:prstGeom>
        </p:spPr>
      </p:pic>
    </p:spTree>
    <p:extLst>
      <p:ext uri="{BB962C8B-B14F-4D97-AF65-F5344CB8AC3E}">
        <p14:creationId xmlns:p14="http://schemas.microsoft.com/office/powerpoint/2010/main" val="69603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28650" y="1799312"/>
            <a:ext cx="7886700" cy="555477"/>
          </a:xfrm>
        </p:spPr>
        <p:txBody>
          <a:bodyPr/>
          <a:lstStyle/>
          <a:p>
            <a:pPr algn="ctr"/>
            <a:r>
              <a:rPr lang="en-US" altLang="zh-CN" sz="3200" dirty="0">
                <a:latin typeface="+mn-lt"/>
              </a:rPr>
              <a:t>Applications: Binary Trees </a:t>
            </a:r>
          </a:p>
        </p:txBody>
      </p:sp>
      <p:sp>
        <p:nvSpPr>
          <p:cNvPr id="4" name="灯片编号占位符 3"/>
          <p:cNvSpPr>
            <a:spLocks noGrp="1"/>
          </p:cNvSpPr>
          <p:nvPr>
            <p:ph type="sldNum" sz="quarter" idx="12"/>
          </p:nvPr>
        </p:nvSpPr>
        <p:spPr/>
        <p:txBody>
          <a:bodyPr/>
          <a:lstStyle/>
          <a:p>
            <a:fld id="{36FD9405-CE62-418F-9683-85B6A1C55A4B}" type="slidenum">
              <a:rPr lang="zh-CN" altLang="en-US" smtClean="0"/>
              <a:pPr/>
              <a:t>42</a:t>
            </a:fld>
            <a:endParaRPr lang="zh-CN" altLang="en-US" dirty="0"/>
          </a:p>
        </p:txBody>
      </p:sp>
      <p:sp>
        <p:nvSpPr>
          <p:cNvPr id="5" name="页脚占位符 4"/>
          <p:cNvSpPr>
            <a:spLocks noGrp="1"/>
          </p:cNvSpPr>
          <p:nvPr>
            <p:ph type="ftr" sz="quarter" idx="11"/>
          </p:nvPr>
        </p:nvSpPr>
        <p:spPr/>
        <p:txBody>
          <a:bodyPr/>
          <a:lstStyle/>
          <a:p>
            <a:r>
              <a:rPr lang="en-US" altLang="zh-CN"/>
              <a:t>Computer Graphics</a:t>
            </a:r>
            <a:endParaRPr lang="zh-CN" altLang="en-US" dirty="0"/>
          </a:p>
        </p:txBody>
      </p:sp>
      <p:cxnSp>
        <p:nvCxnSpPr>
          <p:cNvPr id="11" name="直接连接符 10"/>
          <p:cNvCxnSpPr/>
          <p:nvPr/>
        </p:nvCxnSpPr>
        <p:spPr>
          <a:xfrm>
            <a:off x="504201" y="2501747"/>
            <a:ext cx="8135597" cy="0"/>
          </a:xfrm>
          <a:prstGeom prst="line">
            <a:avLst/>
          </a:prstGeom>
          <a:ln w="28575">
            <a:solidFill>
              <a:srgbClr val="005825"/>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170" y="3220021"/>
            <a:ext cx="4939659" cy="241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537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binary trees </a:t>
            </a:r>
            <a:endParaRPr lang="zh-CN" altLang="en-US" dirty="0"/>
          </a:p>
        </p:txBody>
      </p:sp>
      <p:sp>
        <p:nvSpPr>
          <p:cNvPr id="3" name="内容占位符 2"/>
          <p:cNvSpPr>
            <a:spLocks noGrp="1"/>
          </p:cNvSpPr>
          <p:nvPr>
            <p:ph idx="1"/>
          </p:nvPr>
        </p:nvSpPr>
        <p:spPr/>
        <p:txBody>
          <a:bodyPr/>
          <a:lstStyle/>
          <a:p>
            <a:pPr marL="0" indent="0">
              <a:buNone/>
            </a:pPr>
            <a:r>
              <a:rPr lang="en-US" altLang="zh-CN" b="1" dirty="0">
                <a:solidFill>
                  <a:srgbClr val="FF0000"/>
                </a:solidFill>
              </a:rPr>
              <a:t>Traversal trees</a:t>
            </a:r>
          </a:p>
          <a:p>
            <a:pPr>
              <a:lnSpc>
                <a:spcPct val="150000"/>
              </a:lnSpc>
              <a:spcBef>
                <a:spcPts val="1200"/>
              </a:spcBef>
            </a:pPr>
            <a:r>
              <a:rPr lang="zh-CN" altLang="en-US" sz="2000" dirty="0"/>
              <a:t>在以上讨论的遍历算法中，访问结点的数据域信息，即操作</a:t>
            </a:r>
            <a:r>
              <a:rPr lang="en-US" altLang="zh-CN" sz="2000" dirty="0" err="1"/>
              <a:t>Visite</a:t>
            </a:r>
            <a:r>
              <a:rPr lang="en-US" altLang="zh-CN" sz="2000" dirty="0"/>
              <a:t>(</a:t>
            </a:r>
            <a:r>
              <a:rPr lang="en-US" altLang="zh-CN" sz="2000" dirty="0" err="1"/>
              <a:t>bt</a:t>
            </a:r>
            <a:r>
              <a:rPr lang="en-US" altLang="zh-CN" sz="2000" dirty="0"/>
              <a:t>-&gt;data)</a:t>
            </a:r>
            <a:r>
              <a:rPr lang="zh-CN" altLang="en-US" sz="2000" dirty="0"/>
              <a:t>具有更一般的意义，需根据具体问题，对</a:t>
            </a:r>
            <a:r>
              <a:rPr lang="en-US" altLang="zh-CN" sz="2000" dirty="0" err="1"/>
              <a:t>bt</a:t>
            </a:r>
            <a:r>
              <a:rPr lang="zh-CN" altLang="en-US" sz="2000" dirty="0"/>
              <a:t>数据进行不同的操作。下面介绍几个遍历操作的典型应用。</a:t>
            </a:r>
          </a:p>
          <a:p>
            <a:pPr marL="0" indent="0">
              <a:lnSpc>
                <a:spcPct val="150000"/>
              </a:lnSpc>
              <a:spcBef>
                <a:spcPts val="1200"/>
              </a:spcBef>
              <a:buNone/>
            </a:pPr>
            <a:r>
              <a:rPr lang="en-US" altLang="zh-CN" sz="2000" b="1" dirty="0">
                <a:solidFill>
                  <a:srgbClr val="FF0000"/>
                </a:solidFill>
              </a:rPr>
              <a:t>1. </a:t>
            </a:r>
            <a:r>
              <a:rPr lang="zh-CN" altLang="en-US" sz="2000" b="1" dirty="0">
                <a:solidFill>
                  <a:srgbClr val="FF0000"/>
                </a:solidFill>
              </a:rPr>
              <a:t>查找数据元素</a:t>
            </a:r>
          </a:p>
          <a:p>
            <a:pPr>
              <a:lnSpc>
                <a:spcPct val="150000"/>
              </a:lnSpc>
              <a:spcBef>
                <a:spcPts val="1200"/>
              </a:spcBef>
            </a:pPr>
            <a:r>
              <a:rPr lang="en-US" altLang="zh-CN" sz="2000" dirty="0"/>
              <a:t>Search(</a:t>
            </a:r>
            <a:r>
              <a:rPr lang="en-US" altLang="zh-CN" sz="2000" dirty="0" err="1"/>
              <a:t>bt</a:t>
            </a:r>
            <a:r>
              <a:rPr lang="en-US" altLang="zh-CN" sz="2000" dirty="0"/>
              <a:t>, x)</a:t>
            </a:r>
            <a:r>
              <a:rPr lang="zh-CN" altLang="en-US" sz="2000" dirty="0"/>
              <a:t>在</a:t>
            </a:r>
            <a:r>
              <a:rPr lang="en-US" altLang="zh-CN" sz="2000" dirty="0" err="1"/>
              <a:t>bt</a:t>
            </a:r>
            <a:r>
              <a:rPr lang="zh-CN" altLang="en-US" sz="2000" dirty="0"/>
              <a:t>为二叉树的根结点指针的二叉树中查找数据元素</a:t>
            </a:r>
            <a:r>
              <a:rPr lang="en-US" altLang="zh-CN" sz="2000" dirty="0"/>
              <a:t>x</a:t>
            </a:r>
            <a:r>
              <a:rPr lang="zh-CN" altLang="en-US" sz="2000" dirty="0"/>
              <a:t>。查找成功时返回该结点的指针；查找失败时返回空指针。</a:t>
            </a:r>
          </a:p>
          <a:p>
            <a:pPr marL="0" indent="0">
              <a:buNone/>
            </a:pP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43</a:t>
            </a:fld>
            <a:endParaRPr lang="zh-CN" altLang="en-US" dirty="0"/>
          </a:p>
        </p:txBody>
      </p:sp>
    </p:spTree>
    <p:extLst>
      <p:ext uri="{BB962C8B-B14F-4D97-AF65-F5344CB8AC3E}">
        <p14:creationId xmlns:p14="http://schemas.microsoft.com/office/powerpoint/2010/main" val="3320291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binary trees </a:t>
            </a:r>
            <a:endParaRPr lang="zh-CN" altLang="en-US" dirty="0"/>
          </a:p>
        </p:txBody>
      </p:sp>
      <p:sp>
        <p:nvSpPr>
          <p:cNvPr id="3" name="内容占位符 2"/>
          <p:cNvSpPr>
            <a:spLocks noGrp="1"/>
          </p:cNvSpPr>
          <p:nvPr>
            <p:ph idx="1"/>
          </p:nvPr>
        </p:nvSpPr>
        <p:spPr>
          <a:xfrm>
            <a:off x="432000" y="976838"/>
            <a:ext cx="8626542" cy="5063602"/>
          </a:xfrm>
        </p:spPr>
        <p:txBody>
          <a:bodyPr>
            <a:normAutofit/>
          </a:bodyPr>
          <a:lstStyle/>
          <a:p>
            <a:pPr marL="342900" lvl="0" indent="-342900" fontAlgn="base">
              <a:lnSpc>
                <a:spcPct val="125000"/>
              </a:lnSpc>
              <a:spcBef>
                <a:spcPts val="0"/>
              </a:spcBef>
              <a:spcAft>
                <a:spcPct val="0"/>
              </a:spcAft>
              <a:buClr>
                <a:srgbClr val="0000FF"/>
              </a:buClr>
              <a:buFont typeface="Wingdings" pitchFamily="2" charset="2"/>
              <a:buChar char="n"/>
            </a:pPr>
            <a:r>
              <a:rPr lang="zh-CN" altLang="en-US" sz="2000" b="1" kern="0" dirty="0">
                <a:solidFill>
                  <a:srgbClr val="000000"/>
                </a:solidFill>
                <a:latin typeface="Arial"/>
                <a:ea typeface="宋体"/>
              </a:rPr>
              <a:t>算法实现如下，注意遍历算法中的</a:t>
            </a:r>
            <a:r>
              <a:rPr lang="en-US" altLang="zh-CN" sz="2000" b="1" kern="0" dirty="0" err="1">
                <a:solidFill>
                  <a:srgbClr val="000000"/>
                </a:solidFill>
                <a:latin typeface="Arial"/>
                <a:ea typeface="宋体"/>
              </a:rPr>
              <a:t>Visite</a:t>
            </a:r>
            <a:r>
              <a:rPr lang="en-US" altLang="zh-CN" sz="2000" b="1" kern="0" dirty="0">
                <a:solidFill>
                  <a:srgbClr val="000000"/>
                </a:solidFill>
                <a:latin typeface="Arial"/>
                <a:ea typeface="宋体"/>
              </a:rPr>
              <a:t>(</a:t>
            </a:r>
            <a:r>
              <a:rPr lang="en-US" altLang="zh-CN" sz="2000" b="1" kern="0" dirty="0" err="1">
                <a:solidFill>
                  <a:srgbClr val="000000"/>
                </a:solidFill>
                <a:latin typeface="Arial"/>
                <a:ea typeface="宋体"/>
              </a:rPr>
              <a:t>bt</a:t>
            </a:r>
            <a:r>
              <a:rPr lang="en-US" altLang="zh-CN" sz="2000" b="1" kern="0" dirty="0">
                <a:solidFill>
                  <a:srgbClr val="000000"/>
                </a:solidFill>
                <a:latin typeface="Arial"/>
                <a:ea typeface="宋体"/>
              </a:rPr>
              <a:t>-&gt;data)</a:t>
            </a:r>
            <a:r>
              <a:rPr lang="zh-CN" altLang="en-US" sz="2000" b="1" kern="0" dirty="0">
                <a:solidFill>
                  <a:srgbClr val="000000"/>
                </a:solidFill>
                <a:latin typeface="Arial"/>
                <a:ea typeface="宋体"/>
              </a:rPr>
              <a:t>等同于其中的一组操作步骤。</a:t>
            </a:r>
          </a:p>
          <a:p>
            <a:pPr marL="342900" lvl="0" indent="-342900" algn="just" fontAlgn="base">
              <a:lnSpc>
                <a:spcPct val="100000"/>
              </a:lnSpc>
              <a:spcBef>
                <a:spcPts val="600"/>
              </a:spcBef>
              <a:spcAft>
                <a:spcPct val="0"/>
              </a:spcAft>
              <a:buClr>
                <a:srgbClr val="0000FF"/>
              </a:buClr>
              <a:buNone/>
            </a:pPr>
            <a:endParaRPr lang="en-US" altLang="zh-CN" sz="300" kern="0" dirty="0">
              <a:solidFill>
                <a:srgbClr val="000000"/>
              </a:solidFill>
              <a:latin typeface="Arial"/>
              <a:ea typeface="楷体_GB2312" pitchFamily="49" charset="-122"/>
            </a:endParaRPr>
          </a:p>
          <a:p>
            <a:pPr marL="800100" lvl="1" indent="-342900" algn="just" fontAlgn="base">
              <a:lnSpc>
                <a:spcPct val="100000"/>
              </a:lnSpc>
              <a:spcBef>
                <a:spcPts val="1200"/>
              </a:spcBef>
              <a:spcAft>
                <a:spcPct val="0"/>
              </a:spcAft>
              <a:buClr>
                <a:srgbClr val="0000FF"/>
              </a:buClr>
              <a:buNone/>
            </a:pPr>
            <a:r>
              <a:rPr lang="en-US" altLang="zh-CN" sz="1600" kern="0" dirty="0" err="1">
                <a:solidFill>
                  <a:srgbClr val="000000"/>
                </a:solidFill>
                <a:latin typeface="Arial"/>
                <a:ea typeface="楷体_GB2312" pitchFamily="49" charset="-122"/>
              </a:rPr>
              <a:t>BiTree</a:t>
            </a:r>
            <a:r>
              <a:rPr lang="en-US" altLang="zh-CN" sz="1600" kern="0" dirty="0">
                <a:solidFill>
                  <a:srgbClr val="000000"/>
                </a:solidFill>
                <a:latin typeface="Arial"/>
                <a:ea typeface="楷体_GB2312" pitchFamily="49" charset="-122"/>
              </a:rPr>
              <a:t> Search(</a:t>
            </a:r>
            <a:r>
              <a:rPr lang="en-US" altLang="zh-CN" sz="1600" kern="0" dirty="0" err="1">
                <a:solidFill>
                  <a:srgbClr val="000000"/>
                </a:solidFill>
                <a:latin typeface="Arial"/>
                <a:ea typeface="楷体_GB2312" pitchFamily="49" charset="-122"/>
              </a:rPr>
              <a:t>BiTree</a:t>
            </a: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bt</a:t>
            </a:r>
            <a:r>
              <a:rPr lang="zh-CN" altLang="en-US" sz="1600" kern="0" dirty="0">
                <a:solidFill>
                  <a:srgbClr val="000000"/>
                </a:solidFill>
                <a:latin typeface="Arial"/>
                <a:ea typeface="楷体_GB2312" pitchFamily="49" charset="-122"/>
              </a:rPr>
              <a:t>，</a:t>
            </a:r>
            <a:r>
              <a:rPr lang="en-US" altLang="zh-CN" sz="1600" kern="0" dirty="0" err="1">
                <a:solidFill>
                  <a:srgbClr val="000000"/>
                </a:solidFill>
                <a:latin typeface="Arial"/>
                <a:ea typeface="楷体_GB2312" pitchFamily="49" charset="-122"/>
              </a:rPr>
              <a:t>ElemType</a:t>
            </a:r>
            <a:r>
              <a:rPr lang="en-US" altLang="zh-CN" sz="1600" kern="0" dirty="0">
                <a:solidFill>
                  <a:srgbClr val="000000"/>
                </a:solidFill>
                <a:latin typeface="Arial"/>
                <a:ea typeface="楷体_GB2312" pitchFamily="49" charset="-122"/>
              </a:rPr>
              <a:t> x) </a:t>
            </a:r>
            <a:r>
              <a:rPr lang="en-US" altLang="zh-CN" sz="1600" kern="0" dirty="0">
                <a:solidFill>
                  <a:srgbClr val="0000FF"/>
                </a:solidFill>
                <a:latin typeface="Arial"/>
                <a:ea typeface="楷体_GB2312" pitchFamily="49" charset="-122"/>
              </a:rPr>
              <a:t>//</a:t>
            </a:r>
            <a:r>
              <a:rPr lang="zh-CN" altLang="en-US" sz="1600" kern="0" dirty="0">
                <a:solidFill>
                  <a:srgbClr val="0000FF"/>
                </a:solidFill>
                <a:latin typeface="Arial"/>
                <a:ea typeface="楷体_GB2312" pitchFamily="49" charset="-122"/>
              </a:rPr>
              <a:t>在</a:t>
            </a:r>
            <a:r>
              <a:rPr lang="en-US" altLang="zh-CN" sz="1600" kern="0" dirty="0" err="1">
                <a:solidFill>
                  <a:srgbClr val="0000FF"/>
                </a:solidFill>
                <a:latin typeface="Arial"/>
                <a:ea typeface="楷体_GB2312" pitchFamily="49" charset="-122"/>
              </a:rPr>
              <a:t>bt</a:t>
            </a:r>
            <a:r>
              <a:rPr lang="zh-CN" altLang="en-US" sz="1600" kern="0" dirty="0">
                <a:solidFill>
                  <a:srgbClr val="0000FF"/>
                </a:solidFill>
                <a:latin typeface="Arial"/>
                <a:ea typeface="楷体_GB2312" pitchFamily="49" charset="-122"/>
              </a:rPr>
              <a:t>为根结点指针的二叉树中查找数据元素</a:t>
            </a:r>
            <a:r>
              <a:rPr lang="en-US" altLang="zh-CN" sz="1600" kern="0" dirty="0">
                <a:solidFill>
                  <a:srgbClr val="0000FF"/>
                </a:solidFill>
                <a:latin typeface="Arial"/>
                <a:ea typeface="楷体_GB2312" pitchFamily="49" charset="-122"/>
              </a:rPr>
              <a:t>x</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BiTree</a:t>
            </a:r>
            <a:r>
              <a:rPr lang="en-US" altLang="zh-CN" sz="1600" kern="0" dirty="0">
                <a:solidFill>
                  <a:srgbClr val="000000"/>
                </a:solidFill>
                <a:latin typeface="Arial"/>
                <a:ea typeface="楷体_GB2312" pitchFamily="49" charset="-122"/>
              </a:rPr>
              <a:t>  p;</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if</a:t>
            </a: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-&gt;data==x) </a:t>
            </a:r>
            <a:r>
              <a:rPr lang="en-US" altLang="zh-CN" sz="1600" b="1" kern="0" dirty="0">
                <a:solidFill>
                  <a:srgbClr val="000000"/>
                </a:solidFill>
                <a:latin typeface="Arial"/>
                <a:ea typeface="楷体_GB2312" pitchFamily="49" charset="-122"/>
              </a:rPr>
              <a:t>return</a:t>
            </a: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        </a:t>
            </a:r>
            <a:r>
              <a:rPr lang="en-US" altLang="zh-CN" sz="1600" kern="0" dirty="0">
                <a:solidFill>
                  <a:srgbClr val="0000FF"/>
                </a:solidFill>
                <a:latin typeface="Arial"/>
                <a:ea typeface="楷体_GB2312" pitchFamily="49" charset="-122"/>
              </a:rPr>
              <a:t>// </a:t>
            </a:r>
            <a:r>
              <a:rPr lang="zh-CN" altLang="en-US" sz="1600" kern="0" dirty="0">
                <a:solidFill>
                  <a:srgbClr val="0000FF"/>
                </a:solidFill>
                <a:latin typeface="Arial"/>
                <a:ea typeface="楷体_GB2312" pitchFamily="49" charset="-122"/>
              </a:rPr>
              <a:t>查找成功返回</a:t>
            </a:r>
          </a:p>
          <a:p>
            <a:pPr marL="800100" lvl="1" indent="-342900" algn="just" fontAlgn="base">
              <a:lnSpc>
                <a:spcPct val="100000"/>
              </a:lnSpc>
              <a:spcBef>
                <a:spcPts val="1200"/>
              </a:spcBef>
              <a:spcAft>
                <a:spcPct val="0"/>
              </a:spcAft>
              <a:buClr>
                <a:srgbClr val="0000FF"/>
              </a:buClr>
              <a:buNone/>
            </a:pPr>
            <a:r>
              <a:rPr lang="zh-CN" altLang="en-US"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if</a:t>
            </a: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-&gt;</a:t>
            </a:r>
            <a:r>
              <a:rPr lang="en-US" altLang="zh-CN" sz="1600" kern="0" dirty="0" err="1">
                <a:solidFill>
                  <a:srgbClr val="000000"/>
                </a:solidFill>
                <a:latin typeface="Arial"/>
                <a:ea typeface="楷体_GB2312" pitchFamily="49" charset="-122"/>
              </a:rPr>
              <a:t>lchild</a:t>
            </a:r>
            <a:r>
              <a:rPr lang="en-US" altLang="zh-CN" sz="1600" kern="0" dirty="0">
                <a:solidFill>
                  <a:srgbClr val="000000"/>
                </a:solidFill>
                <a:latin typeface="Arial"/>
                <a:ea typeface="楷体_GB2312" pitchFamily="49" charset="-122"/>
              </a:rPr>
              <a:t>!=NULL) </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return</a:t>
            </a:r>
            <a:r>
              <a:rPr lang="en-US" altLang="zh-CN" sz="1600" kern="0" dirty="0">
                <a:solidFill>
                  <a:srgbClr val="000000"/>
                </a:solidFill>
                <a:latin typeface="Arial"/>
                <a:ea typeface="楷体_GB2312" pitchFamily="49" charset="-122"/>
              </a:rPr>
              <a:t>(Search(</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-&gt;</a:t>
            </a:r>
            <a:r>
              <a:rPr lang="en-US" altLang="zh-CN" sz="1600" kern="0" dirty="0" err="1">
                <a:solidFill>
                  <a:srgbClr val="000000"/>
                </a:solidFill>
                <a:latin typeface="Arial"/>
                <a:ea typeface="楷体_GB2312" pitchFamily="49" charset="-122"/>
              </a:rPr>
              <a:t>lchild,x</a:t>
            </a:r>
            <a:r>
              <a:rPr lang="en-US" altLang="zh-CN" sz="1600" kern="0" dirty="0">
                <a:solidFill>
                  <a:srgbClr val="000000"/>
                </a:solidFill>
                <a:latin typeface="Arial"/>
                <a:ea typeface="楷体_GB2312" pitchFamily="49" charset="-122"/>
              </a:rPr>
              <a:t>)); </a:t>
            </a:r>
            <a:r>
              <a:rPr lang="en-US" altLang="zh-CN" sz="1600" kern="0" dirty="0">
                <a:solidFill>
                  <a:srgbClr val="0000FF"/>
                </a:solidFill>
                <a:latin typeface="Arial"/>
                <a:ea typeface="楷体_GB2312" pitchFamily="49" charset="-122"/>
              </a:rPr>
              <a:t>//</a:t>
            </a:r>
            <a:r>
              <a:rPr lang="zh-CN" altLang="en-US" sz="1600" kern="0" dirty="0">
                <a:solidFill>
                  <a:srgbClr val="0000FF"/>
                </a:solidFill>
                <a:latin typeface="Arial"/>
                <a:ea typeface="楷体_GB2312" pitchFamily="49" charset="-122"/>
              </a:rPr>
              <a:t>在</a:t>
            </a:r>
            <a:r>
              <a:rPr lang="en-US" altLang="zh-CN" sz="1600" kern="0" dirty="0" err="1">
                <a:solidFill>
                  <a:srgbClr val="0000FF"/>
                </a:solidFill>
                <a:latin typeface="Arial"/>
                <a:ea typeface="楷体_GB2312" pitchFamily="49" charset="-122"/>
              </a:rPr>
              <a:t>bt</a:t>
            </a:r>
            <a:r>
              <a:rPr lang="en-US" altLang="zh-CN" sz="1600" kern="0" dirty="0">
                <a:solidFill>
                  <a:srgbClr val="0000FF"/>
                </a:solidFill>
                <a:latin typeface="Arial"/>
                <a:ea typeface="楷体_GB2312" pitchFamily="49" charset="-122"/>
              </a:rPr>
              <a:t>-&gt;</a:t>
            </a:r>
            <a:r>
              <a:rPr lang="en-US" altLang="zh-CN" sz="1600" kern="0" dirty="0" err="1">
                <a:solidFill>
                  <a:srgbClr val="0000FF"/>
                </a:solidFill>
                <a:latin typeface="Arial"/>
                <a:ea typeface="楷体_GB2312" pitchFamily="49" charset="-122"/>
              </a:rPr>
              <a:t>lchild</a:t>
            </a:r>
            <a:r>
              <a:rPr lang="zh-CN" altLang="en-US" sz="1600" kern="0" dirty="0">
                <a:solidFill>
                  <a:srgbClr val="0000FF"/>
                </a:solidFill>
                <a:latin typeface="Arial"/>
                <a:ea typeface="楷体_GB2312" pitchFamily="49" charset="-122"/>
              </a:rPr>
              <a:t>为根结点指针的二叉树中查找数据元素</a:t>
            </a:r>
            <a:r>
              <a:rPr lang="en-US" altLang="zh-CN" sz="1600" kern="0" dirty="0">
                <a:solidFill>
                  <a:srgbClr val="0000FF"/>
                </a:solidFill>
                <a:latin typeface="Arial"/>
                <a:ea typeface="楷体_GB2312" pitchFamily="49" charset="-122"/>
              </a:rPr>
              <a:t>x</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if</a:t>
            </a:r>
            <a:r>
              <a:rPr lang="en-US" altLang="zh-CN" sz="1600" kern="0" dirty="0">
                <a:solidFill>
                  <a:srgbClr val="000000"/>
                </a:solidFill>
                <a:latin typeface="Arial"/>
                <a:ea typeface="楷体_GB2312" pitchFamily="49" charset="-122"/>
              </a:rPr>
              <a:t> (</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-&gt;</a:t>
            </a:r>
            <a:r>
              <a:rPr lang="en-US" altLang="zh-CN" sz="1600" kern="0" dirty="0" err="1">
                <a:solidFill>
                  <a:srgbClr val="000000"/>
                </a:solidFill>
                <a:latin typeface="Arial"/>
                <a:ea typeface="楷体_GB2312" pitchFamily="49" charset="-122"/>
              </a:rPr>
              <a:t>rchild</a:t>
            </a:r>
            <a:r>
              <a:rPr lang="en-US" altLang="zh-CN" sz="1600" kern="0" dirty="0">
                <a:solidFill>
                  <a:srgbClr val="000000"/>
                </a:solidFill>
                <a:latin typeface="Arial"/>
                <a:ea typeface="楷体_GB2312" pitchFamily="49" charset="-122"/>
              </a:rPr>
              <a:t>!=NULL) </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 return</a:t>
            </a:r>
            <a:r>
              <a:rPr lang="en-US" altLang="zh-CN" sz="1600" kern="0" dirty="0">
                <a:solidFill>
                  <a:srgbClr val="000000"/>
                </a:solidFill>
                <a:latin typeface="Arial"/>
                <a:ea typeface="楷体_GB2312" pitchFamily="49" charset="-122"/>
              </a:rPr>
              <a:t>(Search(</a:t>
            </a:r>
            <a:r>
              <a:rPr lang="en-US" altLang="zh-CN" sz="1600" kern="0" dirty="0" err="1">
                <a:solidFill>
                  <a:srgbClr val="000000"/>
                </a:solidFill>
                <a:latin typeface="Arial"/>
                <a:ea typeface="楷体_GB2312" pitchFamily="49" charset="-122"/>
              </a:rPr>
              <a:t>bt</a:t>
            </a:r>
            <a:r>
              <a:rPr lang="en-US" altLang="zh-CN" sz="1600" kern="0" dirty="0">
                <a:solidFill>
                  <a:srgbClr val="000000"/>
                </a:solidFill>
                <a:latin typeface="Arial"/>
                <a:ea typeface="楷体_GB2312" pitchFamily="49" charset="-122"/>
              </a:rPr>
              <a:t>-&gt;</a:t>
            </a:r>
            <a:r>
              <a:rPr lang="en-US" altLang="zh-CN" sz="1600" kern="0" dirty="0" err="1">
                <a:solidFill>
                  <a:srgbClr val="000000"/>
                </a:solidFill>
                <a:latin typeface="Arial"/>
                <a:ea typeface="楷体_GB2312" pitchFamily="49" charset="-122"/>
              </a:rPr>
              <a:t>rchild,x</a:t>
            </a:r>
            <a:r>
              <a:rPr lang="en-US" altLang="zh-CN" sz="1600" kern="0" dirty="0">
                <a:solidFill>
                  <a:srgbClr val="000000"/>
                </a:solidFill>
                <a:latin typeface="Arial"/>
                <a:ea typeface="楷体_GB2312" pitchFamily="49" charset="-122"/>
              </a:rPr>
              <a:t>)); </a:t>
            </a:r>
            <a:r>
              <a:rPr lang="en-US" altLang="zh-CN" sz="1600" kern="0" dirty="0">
                <a:solidFill>
                  <a:srgbClr val="0000FF"/>
                </a:solidFill>
                <a:latin typeface="Arial"/>
                <a:ea typeface="楷体_GB2312" pitchFamily="49" charset="-122"/>
              </a:rPr>
              <a:t>//</a:t>
            </a:r>
            <a:r>
              <a:rPr lang="zh-CN" altLang="en-US" sz="1600" kern="0" dirty="0">
                <a:solidFill>
                  <a:srgbClr val="0000FF"/>
                </a:solidFill>
                <a:latin typeface="Arial"/>
                <a:ea typeface="楷体_GB2312" pitchFamily="49" charset="-122"/>
              </a:rPr>
              <a:t>在</a:t>
            </a:r>
            <a:r>
              <a:rPr lang="en-US" altLang="zh-CN" sz="1600" kern="0" dirty="0" err="1">
                <a:solidFill>
                  <a:srgbClr val="0000FF"/>
                </a:solidFill>
                <a:latin typeface="Arial"/>
                <a:ea typeface="楷体_GB2312" pitchFamily="49" charset="-122"/>
              </a:rPr>
              <a:t>bt</a:t>
            </a:r>
            <a:r>
              <a:rPr lang="en-US" altLang="zh-CN" sz="1600" kern="0" dirty="0">
                <a:solidFill>
                  <a:srgbClr val="0000FF"/>
                </a:solidFill>
                <a:latin typeface="Arial"/>
                <a:ea typeface="楷体_GB2312" pitchFamily="49" charset="-122"/>
              </a:rPr>
              <a:t>-&gt;</a:t>
            </a:r>
            <a:r>
              <a:rPr lang="en-US" altLang="zh-CN" sz="1600" kern="0" dirty="0" err="1">
                <a:solidFill>
                  <a:srgbClr val="0000FF"/>
                </a:solidFill>
                <a:latin typeface="Arial"/>
                <a:ea typeface="楷体_GB2312" pitchFamily="49" charset="-122"/>
              </a:rPr>
              <a:t>rchild</a:t>
            </a:r>
            <a:r>
              <a:rPr lang="zh-CN" altLang="en-US" sz="1600" kern="0" dirty="0">
                <a:solidFill>
                  <a:srgbClr val="0000FF"/>
                </a:solidFill>
                <a:latin typeface="Arial"/>
                <a:ea typeface="楷体_GB2312" pitchFamily="49" charset="-122"/>
              </a:rPr>
              <a:t>为根结点指针的二叉树中查找数据元素</a:t>
            </a:r>
            <a:r>
              <a:rPr lang="en-US" altLang="zh-CN" sz="1600" kern="0" dirty="0">
                <a:solidFill>
                  <a:srgbClr val="0000FF"/>
                </a:solidFill>
                <a:latin typeface="Arial"/>
                <a:ea typeface="楷体_GB2312" pitchFamily="49" charset="-122"/>
              </a:rPr>
              <a:t>x</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     </a:t>
            </a:r>
            <a:r>
              <a:rPr lang="en-US" altLang="zh-CN" sz="1600" b="1" kern="0" dirty="0">
                <a:solidFill>
                  <a:srgbClr val="000000"/>
                </a:solidFill>
                <a:latin typeface="Arial"/>
                <a:ea typeface="楷体_GB2312" pitchFamily="49" charset="-122"/>
              </a:rPr>
              <a:t>return</a:t>
            </a:r>
            <a:r>
              <a:rPr lang="en-US" altLang="zh-CN" sz="1600" kern="0" dirty="0">
                <a:solidFill>
                  <a:srgbClr val="000000"/>
                </a:solidFill>
                <a:latin typeface="Arial"/>
                <a:ea typeface="楷体_GB2312" pitchFamily="49" charset="-122"/>
              </a:rPr>
              <a:t> NULL;                            </a:t>
            </a:r>
            <a:r>
              <a:rPr lang="en-US" altLang="zh-CN" sz="1600" kern="0" dirty="0">
                <a:solidFill>
                  <a:srgbClr val="0000FF"/>
                </a:solidFill>
                <a:latin typeface="Arial"/>
                <a:ea typeface="楷体_GB2312" pitchFamily="49" charset="-122"/>
              </a:rPr>
              <a:t>// </a:t>
            </a:r>
            <a:r>
              <a:rPr lang="zh-CN" altLang="en-US" sz="1600" kern="0" dirty="0">
                <a:solidFill>
                  <a:srgbClr val="0000FF"/>
                </a:solidFill>
                <a:latin typeface="Arial"/>
                <a:ea typeface="楷体_GB2312" pitchFamily="49" charset="-122"/>
              </a:rPr>
              <a:t>查找失败返回</a:t>
            </a:r>
          </a:p>
          <a:p>
            <a:pPr marL="800100" lvl="1" indent="-342900" algn="just" fontAlgn="base">
              <a:lnSpc>
                <a:spcPct val="100000"/>
              </a:lnSpc>
              <a:spcBef>
                <a:spcPts val="1200"/>
              </a:spcBef>
              <a:spcAft>
                <a:spcPct val="0"/>
              </a:spcAft>
              <a:buClr>
                <a:srgbClr val="0000FF"/>
              </a:buClr>
              <a:buNone/>
            </a:pPr>
            <a:r>
              <a:rPr lang="en-US" altLang="zh-CN" sz="1600" kern="0" dirty="0">
                <a:solidFill>
                  <a:srgbClr val="000000"/>
                </a:solidFill>
                <a:latin typeface="Arial"/>
                <a:ea typeface="楷体_GB2312" pitchFamily="49" charset="-122"/>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44</a:t>
            </a:fld>
            <a:endParaRPr lang="zh-CN" altLang="en-US" dirty="0"/>
          </a:p>
        </p:txBody>
      </p:sp>
    </p:spTree>
    <p:extLst>
      <p:ext uri="{BB962C8B-B14F-4D97-AF65-F5344CB8AC3E}">
        <p14:creationId xmlns:p14="http://schemas.microsoft.com/office/powerpoint/2010/main" val="3791549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binary trees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2. </a:t>
            </a:r>
            <a:r>
              <a:rPr lang="zh-CN" altLang="en-US" b="1" dirty="0">
                <a:solidFill>
                  <a:srgbClr val="FF0000"/>
                </a:solidFill>
              </a:rPr>
              <a:t>表达式运算</a:t>
            </a:r>
          </a:p>
          <a:p>
            <a:pPr marL="0" lvl="0" indent="0" fontAlgn="base">
              <a:lnSpc>
                <a:spcPct val="150000"/>
              </a:lnSpc>
              <a:spcBef>
                <a:spcPts val="600"/>
              </a:spcBef>
              <a:spcAft>
                <a:spcPct val="0"/>
              </a:spcAft>
              <a:buClr>
                <a:srgbClr val="0000FF"/>
              </a:buClr>
              <a:buNone/>
              <a:defRPr/>
            </a:pPr>
            <a:r>
              <a:rPr lang="zh-CN" altLang="en-US" sz="1800" b="1" kern="0" dirty="0">
                <a:solidFill>
                  <a:srgbClr val="000000"/>
                </a:solidFill>
                <a:latin typeface="Arial"/>
                <a:ea typeface="宋体"/>
              </a:rPr>
              <a:t>       我们可以把任意一个算数表达式用一棵二叉树表示，图</a:t>
            </a:r>
            <a:r>
              <a:rPr lang="en-US" altLang="zh-CN" sz="1800" b="1" kern="0" dirty="0">
                <a:solidFill>
                  <a:srgbClr val="000000"/>
                </a:solidFill>
                <a:latin typeface="Arial"/>
                <a:ea typeface="宋体"/>
                <a:cs typeface="Times New Roman" pitchFamily="18" charset="0"/>
              </a:rPr>
              <a:t>6.15</a:t>
            </a:r>
            <a:r>
              <a:rPr lang="zh-CN" altLang="en-US" sz="1800" b="1" kern="0" dirty="0">
                <a:solidFill>
                  <a:srgbClr val="000000"/>
                </a:solidFill>
                <a:latin typeface="Arial"/>
                <a:ea typeface="宋体"/>
              </a:rPr>
              <a:t>所示为表达式</a:t>
            </a:r>
            <a:r>
              <a:rPr lang="en-US" altLang="zh-CN" sz="1800" b="1" kern="0" dirty="0">
                <a:solidFill>
                  <a:srgbClr val="000000"/>
                </a:solidFill>
                <a:latin typeface="Arial"/>
                <a:ea typeface="宋体"/>
                <a:cs typeface="Times New Roman" pitchFamily="18" charset="0"/>
              </a:rPr>
              <a:t>3x</a:t>
            </a:r>
            <a:r>
              <a:rPr lang="en-US" altLang="zh-CN" sz="1800" b="1" kern="0" baseline="30000" dirty="0">
                <a:solidFill>
                  <a:srgbClr val="000000"/>
                </a:solidFill>
                <a:latin typeface="Arial"/>
                <a:ea typeface="宋体"/>
                <a:cs typeface="Times New Roman" pitchFamily="18" charset="0"/>
              </a:rPr>
              <a:t>2</a:t>
            </a:r>
            <a:r>
              <a:rPr lang="en-US" altLang="zh-CN" sz="1800" b="1" kern="0" dirty="0">
                <a:solidFill>
                  <a:srgbClr val="000000"/>
                </a:solidFill>
                <a:latin typeface="Arial"/>
                <a:ea typeface="宋体"/>
                <a:cs typeface="Times New Roman" pitchFamily="18" charset="0"/>
              </a:rPr>
              <a:t>+x</a:t>
            </a:r>
            <a:r>
              <a:rPr lang="en-US" altLang="zh-CN" sz="1800" b="1" kern="0" dirty="0">
                <a:solidFill>
                  <a:srgbClr val="000000"/>
                </a:solidFill>
                <a:latin typeface="Arial"/>
                <a:ea typeface="宋体"/>
              </a:rPr>
              <a:t>-</a:t>
            </a:r>
            <a:r>
              <a:rPr lang="en-US" altLang="zh-CN" sz="1800" b="1" kern="0" dirty="0">
                <a:solidFill>
                  <a:srgbClr val="000000"/>
                </a:solidFill>
                <a:latin typeface="Arial"/>
                <a:ea typeface="宋体"/>
                <a:cs typeface="Times New Roman" pitchFamily="18" charset="0"/>
              </a:rPr>
              <a:t>1/x+5</a:t>
            </a:r>
            <a:r>
              <a:rPr lang="zh-CN" altLang="en-US" sz="1800" b="1" kern="0" dirty="0">
                <a:solidFill>
                  <a:srgbClr val="000000"/>
                </a:solidFill>
                <a:latin typeface="Arial"/>
                <a:ea typeface="宋体"/>
              </a:rPr>
              <a:t>的二叉树表示。在表达式二叉树中，每个叶结点都是操作数，每个非叶结点都是运算符。对于一个非叶结点，它的左、右子树分别是它的两个操作数。</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45</a:t>
            </a:fld>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640" y="2879384"/>
            <a:ext cx="3412719" cy="283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483126" y="5671543"/>
            <a:ext cx="4177747" cy="338554"/>
          </a:xfrm>
          <a:prstGeom prst="rect">
            <a:avLst/>
          </a:prstGeom>
        </p:spPr>
        <p:txBody>
          <a:bodyPr wrap="none">
            <a:spAutoFit/>
          </a:bodyPr>
          <a:lstStyle/>
          <a:p>
            <a:pPr algn="ctr"/>
            <a:r>
              <a:rPr lang="zh-CN" altLang="en-US" sz="1600" dirty="0"/>
              <a:t>图</a:t>
            </a:r>
            <a:r>
              <a:rPr lang="en-US" altLang="zh-CN" sz="1600" dirty="0"/>
              <a:t>6.15   </a:t>
            </a:r>
            <a:r>
              <a:rPr lang="zh-CN" altLang="en-US" sz="1600" dirty="0"/>
              <a:t>表达式</a:t>
            </a:r>
            <a:r>
              <a:rPr lang="en-US" altLang="zh-CN" sz="1600" dirty="0"/>
              <a:t>3x2+x-1/x+5</a:t>
            </a:r>
            <a:r>
              <a:rPr lang="zh-CN" altLang="en-US" sz="1600" dirty="0"/>
              <a:t>的二叉树表示示意</a:t>
            </a:r>
          </a:p>
        </p:txBody>
      </p:sp>
    </p:spTree>
    <p:extLst>
      <p:ext uri="{BB962C8B-B14F-4D97-AF65-F5344CB8AC3E}">
        <p14:creationId xmlns:p14="http://schemas.microsoft.com/office/powerpoint/2010/main" val="1678061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binary trees </a:t>
            </a:r>
            <a:endParaRPr lang="zh-CN" altLang="en-US" dirty="0"/>
          </a:p>
        </p:txBody>
      </p:sp>
      <p:sp>
        <p:nvSpPr>
          <p:cNvPr id="3" name="内容占位符 2"/>
          <p:cNvSpPr>
            <a:spLocks noGrp="1"/>
          </p:cNvSpPr>
          <p:nvPr>
            <p:ph idx="1"/>
          </p:nvPr>
        </p:nvSpPr>
        <p:spPr/>
        <p:txBody>
          <a:bodyPr/>
          <a:lstStyle/>
          <a:p>
            <a:pPr marL="342900" lvl="0" indent="-342900" algn="just" fontAlgn="base">
              <a:lnSpc>
                <a:spcPct val="150000"/>
              </a:lnSpc>
              <a:spcBef>
                <a:spcPts val="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对该二叉树分别进行先序、中序和后序遍历，可以得到表达式的三种不同表示形式。</a:t>
            </a:r>
          </a:p>
          <a:p>
            <a:pPr marL="342900" lvl="0" indent="-342900" algn="just" fontAlgn="base">
              <a:lnSpc>
                <a:spcPct val="150000"/>
              </a:lnSpc>
              <a:spcBef>
                <a:spcPts val="600"/>
              </a:spcBef>
              <a:spcAft>
                <a:spcPct val="0"/>
              </a:spcAft>
              <a:buClr>
                <a:srgbClr val="0000FF"/>
              </a:buClr>
              <a:buNone/>
            </a:pPr>
            <a:r>
              <a:rPr lang="zh-CN" altLang="en-US" sz="2000" b="1" kern="0" dirty="0">
                <a:solidFill>
                  <a:srgbClr val="0000FF"/>
                </a:solidFill>
                <a:latin typeface="Arial"/>
                <a:ea typeface="宋体"/>
              </a:rPr>
              <a:t>		</a:t>
            </a:r>
            <a:r>
              <a:rPr lang="zh-CN" altLang="en-US" sz="2000" kern="0" dirty="0">
                <a:solidFill>
                  <a:srgbClr val="0000FF"/>
                </a:solidFill>
                <a:latin typeface="微软雅黑" pitchFamily="34" charset="-122"/>
              </a:rPr>
              <a:t>前缀表达式    </a:t>
            </a:r>
            <a:r>
              <a:rPr lang="en-US" altLang="zh-CN" sz="2000" kern="0" dirty="0">
                <a:solidFill>
                  <a:srgbClr val="0000FF"/>
                </a:solidFill>
                <a:latin typeface="微软雅黑" pitchFamily="34" charset="-122"/>
              </a:rPr>
              <a:t>+-+*3*xxx/1x5</a:t>
            </a:r>
          </a:p>
          <a:p>
            <a:pPr marL="342900" lvl="0" indent="-342900" algn="just" fontAlgn="base">
              <a:lnSpc>
                <a:spcPct val="150000"/>
              </a:lnSpc>
              <a:spcBef>
                <a:spcPts val="600"/>
              </a:spcBef>
              <a:spcAft>
                <a:spcPct val="0"/>
              </a:spcAft>
              <a:buClr>
                <a:srgbClr val="0000FF"/>
              </a:buClr>
              <a:buNone/>
            </a:pPr>
            <a:r>
              <a:rPr lang="en-US" altLang="zh-CN" sz="2000" kern="0" dirty="0">
                <a:solidFill>
                  <a:srgbClr val="0000FF"/>
                </a:solidFill>
                <a:latin typeface="微软雅黑" pitchFamily="34" charset="-122"/>
              </a:rPr>
              <a:t>		</a:t>
            </a:r>
            <a:r>
              <a:rPr lang="zh-CN" altLang="en-US" sz="2000" kern="0" dirty="0">
                <a:solidFill>
                  <a:srgbClr val="0000FF"/>
                </a:solidFill>
                <a:latin typeface="微软雅黑" pitchFamily="34" charset="-122"/>
              </a:rPr>
              <a:t>中缀表达式    </a:t>
            </a:r>
            <a:r>
              <a:rPr lang="en-US" altLang="zh-CN" sz="2000" kern="0" dirty="0">
                <a:solidFill>
                  <a:srgbClr val="0000FF"/>
                </a:solidFill>
                <a:latin typeface="微软雅黑" pitchFamily="34" charset="-122"/>
              </a:rPr>
              <a:t>3*x*x+x-1/x+5</a:t>
            </a:r>
          </a:p>
          <a:p>
            <a:pPr marL="342900" lvl="0" indent="-342900" algn="just" fontAlgn="base">
              <a:lnSpc>
                <a:spcPct val="150000"/>
              </a:lnSpc>
              <a:spcBef>
                <a:spcPts val="600"/>
              </a:spcBef>
              <a:spcAft>
                <a:spcPct val="0"/>
              </a:spcAft>
              <a:buClr>
                <a:srgbClr val="0000FF"/>
              </a:buClr>
              <a:buNone/>
            </a:pPr>
            <a:r>
              <a:rPr lang="en-US" altLang="zh-CN" sz="2000" kern="0" dirty="0">
                <a:solidFill>
                  <a:srgbClr val="0000FF"/>
                </a:solidFill>
                <a:latin typeface="微软雅黑" pitchFamily="34" charset="-122"/>
              </a:rPr>
              <a:t>		</a:t>
            </a:r>
            <a:r>
              <a:rPr lang="zh-CN" altLang="en-US" sz="2000" kern="0" dirty="0">
                <a:solidFill>
                  <a:srgbClr val="0000FF"/>
                </a:solidFill>
                <a:latin typeface="微软雅黑" pitchFamily="34" charset="-122"/>
              </a:rPr>
              <a:t>后缀表达式    </a:t>
            </a:r>
            <a:r>
              <a:rPr lang="en-US" altLang="zh-CN" sz="2000" kern="0" dirty="0">
                <a:solidFill>
                  <a:srgbClr val="0000FF"/>
                </a:solidFill>
                <a:latin typeface="微软雅黑" pitchFamily="34" charset="-122"/>
              </a:rPr>
              <a:t>3xx**x+1x/-5+</a:t>
            </a:r>
          </a:p>
          <a:p>
            <a:pPr marL="342900" lvl="0" indent="-342900" fontAlgn="base">
              <a:lnSpc>
                <a:spcPct val="150000"/>
              </a:lnSpc>
              <a:spcBef>
                <a:spcPts val="6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中缀表达式是经常使用的算术表达式，前缀表达式和后缀表达式分别称为</a:t>
            </a:r>
            <a:r>
              <a:rPr lang="zh-CN" altLang="en-US" sz="2000" kern="0" dirty="0">
                <a:solidFill>
                  <a:srgbClr val="FF0000"/>
                </a:solidFill>
                <a:latin typeface="微软雅黑" pitchFamily="34" charset="-122"/>
              </a:rPr>
              <a:t>波兰式</a:t>
            </a:r>
            <a:r>
              <a:rPr lang="zh-CN" altLang="en-US" sz="2000" kern="0" dirty="0">
                <a:solidFill>
                  <a:srgbClr val="000000"/>
                </a:solidFill>
                <a:latin typeface="微软雅黑" pitchFamily="34" charset="-122"/>
              </a:rPr>
              <a:t>和</a:t>
            </a:r>
            <a:r>
              <a:rPr lang="zh-CN" altLang="en-US" sz="2000" kern="0" dirty="0">
                <a:solidFill>
                  <a:srgbClr val="FF0000"/>
                </a:solidFill>
                <a:latin typeface="微软雅黑" pitchFamily="34" charset="-122"/>
              </a:rPr>
              <a:t>逆波兰式</a:t>
            </a:r>
            <a:r>
              <a:rPr lang="zh-CN" altLang="en-US" sz="2000" kern="0" dirty="0">
                <a:solidFill>
                  <a:srgbClr val="000000"/>
                </a:solidFill>
                <a:latin typeface="微软雅黑" pitchFamily="34" charset="-122"/>
              </a:rPr>
              <a:t>，它们在编译程序中有着非常重要的作用</a:t>
            </a:r>
            <a:r>
              <a:rPr lang="zh-CN" altLang="en-US" kern="0" dirty="0">
                <a:solidFill>
                  <a:srgbClr val="000000"/>
                </a:solidFill>
                <a:latin typeface="微软雅黑" pitchFamily="34" charset="-122"/>
              </a:rPr>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46</a:t>
            </a:fld>
            <a:endParaRPr lang="zh-CN" altLang="en-US" dirty="0"/>
          </a:p>
        </p:txBody>
      </p:sp>
    </p:spTree>
    <p:extLst>
      <p:ext uri="{BB962C8B-B14F-4D97-AF65-F5344CB8AC3E}">
        <p14:creationId xmlns:p14="http://schemas.microsoft.com/office/powerpoint/2010/main" val="1827207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a:xfrm>
            <a:off x="432000" y="943582"/>
            <a:ext cx="8280000" cy="5096857"/>
          </a:xfrm>
        </p:spPr>
        <p:txBody>
          <a:bodyPr>
            <a:normAutofit/>
          </a:bodyPr>
          <a:lstStyle/>
          <a:p>
            <a:pPr marL="342900" indent="-342900" algn="just" fontAlgn="base">
              <a:lnSpc>
                <a:spcPct val="120000"/>
              </a:lnSpc>
              <a:spcBef>
                <a:spcPts val="1200"/>
              </a:spcBef>
              <a:spcAft>
                <a:spcPct val="0"/>
              </a:spcAft>
              <a:buClr>
                <a:srgbClr val="0000FF"/>
              </a:buClr>
              <a:buFont typeface="Wingdings" pitchFamily="2" charset="2"/>
              <a:buChar char="n"/>
              <a:defRPr/>
            </a:pPr>
            <a:r>
              <a:rPr lang="zh-CN" altLang="en-US" sz="1800" dirty="0">
                <a:solidFill>
                  <a:srgbClr val="FF0000"/>
                </a:solidFill>
                <a:latin typeface="微软雅黑" pitchFamily="34" charset="-122"/>
              </a:rPr>
              <a:t>哈夫曼树</a:t>
            </a:r>
            <a:r>
              <a:rPr lang="zh-CN" altLang="en-US" sz="1800" dirty="0">
                <a:latin typeface="微软雅黑" pitchFamily="34" charset="-122"/>
              </a:rPr>
              <a:t>（</a:t>
            </a:r>
            <a:r>
              <a:rPr lang="en-US" altLang="zh-CN" sz="1800" dirty="0">
                <a:latin typeface="微软雅黑" pitchFamily="34" charset="-122"/>
              </a:rPr>
              <a:t>Huffman Tree</a:t>
            </a:r>
            <a:r>
              <a:rPr lang="zh-CN" altLang="en-US" sz="1800" dirty="0">
                <a:latin typeface="微软雅黑" pitchFamily="34" charset="-122"/>
              </a:rPr>
              <a:t>）</a:t>
            </a:r>
            <a:r>
              <a:rPr lang="zh-CN" altLang="en-US" sz="1800" kern="0" dirty="0">
                <a:solidFill>
                  <a:srgbClr val="000000"/>
                </a:solidFill>
                <a:latin typeface="微软雅黑" pitchFamily="34" charset="-122"/>
              </a:rPr>
              <a:t>是指对于一组带有确定权值的叶结点，构造的具有最小带权路径长度的二叉树，也称最优二叉树（</a:t>
            </a:r>
            <a:r>
              <a:rPr lang="en-US" altLang="zh-CN" sz="1800" kern="0" dirty="0">
                <a:solidFill>
                  <a:srgbClr val="000000"/>
                </a:solidFill>
                <a:latin typeface="微软雅黑" pitchFamily="34" charset="-122"/>
              </a:rPr>
              <a:t>O</a:t>
            </a:r>
            <a:r>
              <a:rPr lang="en-US" altLang="zh-CN" sz="1800" kern="0" dirty="0">
                <a:latin typeface="微软雅黑" pitchFamily="34" charset="-122"/>
              </a:rPr>
              <a:t>ptimal Binary Tree</a:t>
            </a:r>
            <a:r>
              <a:rPr lang="zh-CN" altLang="en-US" sz="1800" kern="0" dirty="0">
                <a:solidFill>
                  <a:srgbClr val="000000"/>
                </a:solidFill>
                <a:latin typeface="微软雅黑" pitchFamily="34" charset="-122"/>
              </a:rPr>
              <a:t>）。</a:t>
            </a:r>
            <a:endParaRPr lang="en-US" altLang="zh-CN" sz="1800" kern="0" dirty="0">
              <a:solidFill>
                <a:srgbClr val="000000"/>
              </a:solidFill>
              <a:latin typeface="微软雅黑" pitchFamily="34" charset="-122"/>
            </a:endParaRPr>
          </a:p>
          <a:p>
            <a:pPr marL="342900" lvl="0" indent="-342900" algn="just" fontAlgn="base">
              <a:lnSpc>
                <a:spcPct val="120000"/>
              </a:lnSpc>
              <a:spcBef>
                <a:spcPts val="1200"/>
              </a:spcBef>
              <a:spcAft>
                <a:spcPct val="0"/>
              </a:spcAft>
              <a:buClr>
                <a:srgbClr val="0000FF"/>
              </a:buClr>
              <a:buFont typeface="Wingdings" pitchFamily="2" charset="2"/>
              <a:buChar char="n"/>
              <a:defRPr/>
            </a:pPr>
            <a:r>
              <a:rPr lang="zh-CN" altLang="en-US" sz="1800" kern="0" dirty="0">
                <a:solidFill>
                  <a:srgbClr val="FF0000"/>
                </a:solidFill>
                <a:latin typeface="微软雅黑" pitchFamily="34" charset="-122"/>
              </a:rPr>
              <a:t>哈夫曼编码</a:t>
            </a:r>
            <a:r>
              <a:rPr lang="zh-CN" altLang="en-US" sz="1800" kern="0" dirty="0">
                <a:solidFill>
                  <a:srgbClr val="000000"/>
                </a:solidFill>
                <a:latin typeface="微软雅黑" pitchFamily="34" charset="-122"/>
              </a:rPr>
              <a:t>（</a:t>
            </a:r>
            <a:r>
              <a:rPr lang="en-US" altLang="zh-CN" sz="1800" kern="0" dirty="0">
                <a:solidFill>
                  <a:srgbClr val="000000"/>
                </a:solidFill>
                <a:latin typeface="微软雅黑" pitchFamily="34" charset="-122"/>
              </a:rPr>
              <a:t>Huffman Coding</a:t>
            </a:r>
            <a:r>
              <a:rPr lang="zh-CN" altLang="en-US" sz="1800" kern="0" dirty="0">
                <a:solidFill>
                  <a:srgbClr val="000000"/>
                </a:solidFill>
                <a:latin typeface="微软雅黑" pitchFamily="34" charset="-122"/>
              </a:rPr>
              <a:t>）是一种编码方式，是一种用于无损数据压缩的熵编码（权编码）算法，是</a:t>
            </a:r>
            <a:r>
              <a:rPr lang="en-US" altLang="zh-CN" sz="1800" kern="0" dirty="0">
                <a:solidFill>
                  <a:srgbClr val="000000"/>
                </a:solidFill>
                <a:latin typeface="微软雅黑" pitchFamily="34" charset="-122"/>
              </a:rPr>
              <a:t>David A. Huffman</a:t>
            </a:r>
            <a:r>
              <a:rPr lang="zh-CN" altLang="en-US" sz="1800" kern="0" dirty="0">
                <a:solidFill>
                  <a:srgbClr val="000000"/>
                </a:solidFill>
                <a:latin typeface="微软雅黑" pitchFamily="34" charset="-122"/>
              </a:rPr>
              <a:t>在麻省理工攻读博士时发明的。</a:t>
            </a:r>
            <a:endParaRPr lang="en-US" altLang="zh-CN" sz="1800" kern="0" dirty="0">
              <a:solidFill>
                <a:srgbClr val="000000"/>
              </a:solidFill>
              <a:latin typeface="微软雅黑" pitchFamily="34" charset="-122"/>
            </a:endParaRPr>
          </a:p>
          <a:p>
            <a:pPr marL="800100" lvl="1" indent="-342900" algn="just" fontAlgn="base">
              <a:lnSpc>
                <a:spcPct val="120000"/>
              </a:lnSpc>
              <a:spcBef>
                <a:spcPts val="1200"/>
              </a:spcBef>
              <a:spcAft>
                <a:spcPct val="0"/>
              </a:spcAft>
              <a:buClr>
                <a:srgbClr val="0000FF"/>
              </a:buClr>
              <a:buFont typeface="Wingdings" pitchFamily="2" charset="2"/>
              <a:buChar char="n"/>
              <a:defRPr/>
            </a:pPr>
            <a:r>
              <a:rPr lang="en-US" altLang="zh-CN" sz="1400" kern="0" dirty="0">
                <a:solidFill>
                  <a:srgbClr val="000000"/>
                </a:solidFill>
                <a:latin typeface="微软雅黑" pitchFamily="34" charset="-122"/>
              </a:rPr>
              <a:t>1951</a:t>
            </a:r>
            <a:r>
              <a:rPr lang="zh-CN" altLang="en-US" sz="1400" kern="0" dirty="0">
                <a:solidFill>
                  <a:srgbClr val="000000"/>
                </a:solidFill>
                <a:latin typeface="微软雅黑" pitchFamily="34" charset="-122"/>
              </a:rPr>
              <a:t>年，哈夫曼和他在</a:t>
            </a:r>
            <a:r>
              <a:rPr lang="en-US" altLang="zh-CN" sz="1400" kern="0" dirty="0">
                <a:solidFill>
                  <a:srgbClr val="000000"/>
                </a:solidFill>
                <a:latin typeface="微软雅黑" pitchFamily="34" charset="-122"/>
              </a:rPr>
              <a:t>MIT</a:t>
            </a:r>
            <a:r>
              <a:rPr lang="zh-CN" altLang="en-US" sz="1400" kern="0" dirty="0">
                <a:solidFill>
                  <a:srgbClr val="000000"/>
                </a:solidFill>
                <a:latin typeface="微软雅黑" pitchFamily="34" charset="-122"/>
              </a:rPr>
              <a:t>信息论的同学需要选择是完成学期报告还是期末考试。导师</a:t>
            </a:r>
            <a:r>
              <a:rPr lang="en-US" altLang="zh-CN" sz="1400" kern="0" dirty="0">
                <a:solidFill>
                  <a:srgbClr val="000000"/>
                </a:solidFill>
                <a:latin typeface="微软雅黑" pitchFamily="34" charset="-122"/>
              </a:rPr>
              <a:t>Robert M. Fano</a:t>
            </a:r>
            <a:r>
              <a:rPr lang="zh-CN" altLang="en-US" sz="1400" kern="0" dirty="0">
                <a:solidFill>
                  <a:srgbClr val="000000"/>
                </a:solidFill>
                <a:latin typeface="微软雅黑" pitchFamily="34" charset="-122"/>
              </a:rPr>
              <a:t>给他们的学期报告的题目是：</a:t>
            </a:r>
            <a:r>
              <a:rPr lang="zh-CN" altLang="en-US" sz="1400" kern="0" dirty="0">
                <a:solidFill>
                  <a:srgbClr val="0000FF"/>
                </a:solidFill>
                <a:latin typeface="微软雅黑" pitchFamily="34" charset="-122"/>
              </a:rPr>
              <a:t>查找最有效的二进制编码</a:t>
            </a:r>
            <a:r>
              <a:rPr lang="zh-CN" altLang="en-US" sz="1400" kern="0" dirty="0">
                <a:solidFill>
                  <a:srgbClr val="000000"/>
                </a:solidFill>
                <a:latin typeface="微软雅黑" pitchFamily="34" charset="-122"/>
              </a:rPr>
              <a:t>。由于无法证明哪个已有编码是最有效的，哈夫曼放弃对已有编码的研究，转向新的探索，最终发现了基于有序频率二叉树编码的想法，并很快证明了这个方法是最有效的。</a:t>
            </a:r>
            <a:endParaRPr lang="en-US" altLang="zh-CN" sz="1400" kern="0" dirty="0">
              <a:solidFill>
                <a:srgbClr val="000000"/>
              </a:solidFill>
              <a:latin typeface="微软雅黑" pitchFamily="34" charset="-122"/>
            </a:endParaRPr>
          </a:p>
          <a:p>
            <a:pPr marL="800100" lvl="1" indent="-342900" algn="just" fontAlgn="base">
              <a:lnSpc>
                <a:spcPct val="120000"/>
              </a:lnSpc>
              <a:spcBef>
                <a:spcPts val="1200"/>
              </a:spcBef>
              <a:spcAft>
                <a:spcPct val="0"/>
              </a:spcAft>
              <a:buClr>
                <a:srgbClr val="0000FF"/>
              </a:buClr>
              <a:buFont typeface="Wingdings" pitchFamily="2" charset="2"/>
              <a:buChar char="n"/>
              <a:defRPr/>
            </a:pPr>
            <a:r>
              <a:rPr lang="zh-CN" altLang="en-US" sz="1400" kern="0" dirty="0">
                <a:solidFill>
                  <a:srgbClr val="000000"/>
                </a:solidFill>
                <a:latin typeface="微软雅黑" pitchFamily="34" charset="-122"/>
              </a:rPr>
              <a:t>由于这个算法，他超过了他那曾经和信息论创立者克劳德</a:t>
            </a:r>
            <a:r>
              <a:rPr lang="en-US" altLang="zh-CN" sz="1400" kern="0" dirty="0">
                <a:solidFill>
                  <a:srgbClr val="000000"/>
                </a:solidFill>
                <a:latin typeface="微软雅黑" pitchFamily="34" charset="-122"/>
              </a:rPr>
              <a:t>·</a:t>
            </a:r>
            <a:r>
              <a:rPr lang="zh-CN" altLang="en-US" sz="1400" kern="0" dirty="0">
                <a:solidFill>
                  <a:srgbClr val="000000"/>
                </a:solidFill>
                <a:latin typeface="微软雅黑" pitchFamily="34" charset="-122"/>
              </a:rPr>
              <a:t>香农共同研究过类似编码的导师。哈夫曼使用</a:t>
            </a:r>
            <a:r>
              <a:rPr lang="zh-CN" altLang="en-US" sz="1400" b="1" kern="0" dirty="0">
                <a:solidFill>
                  <a:srgbClr val="FF0000"/>
                </a:solidFill>
                <a:latin typeface="微软雅黑" pitchFamily="34" charset="-122"/>
              </a:rPr>
              <a:t>自底向上</a:t>
            </a:r>
            <a:r>
              <a:rPr lang="zh-CN" altLang="en-US" sz="1400" kern="0" dirty="0">
                <a:solidFill>
                  <a:srgbClr val="000000"/>
                </a:solidFill>
                <a:latin typeface="微软雅黑" pitchFamily="34" charset="-122"/>
              </a:rPr>
              <a:t>的方法构建二叉树，避免了次优算法香农</a:t>
            </a:r>
            <a:r>
              <a:rPr lang="en-US" altLang="zh-CN" sz="1400" kern="0" dirty="0">
                <a:solidFill>
                  <a:srgbClr val="000000"/>
                </a:solidFill>
                <a:latin typeface="微软雅黑" pitchFamily="34" charset="-122"/>
              </a:rPr>
              <a:t>-</a:t>
            </a:r>
            <a:r>
              <a:rPr lang="zh-CN" altLang="en-US" sz="1400" kern="0" dirty="0">
                <a:solidFill>
                  <a:srgbClr val="000000"/>
                </a:solidFill>
                <a:latin typeface="微软雅黑" pitchFamily="34" charset="-122"/>
              </a:rPr>
              <a:t>范诺编码的最大弊端</a:t>
            </a:r>
            <a:r>
              <a:rPr lang="en-US" altLang="zh-CN" sz="1400" kern="0" dirty="0">
                <a:solidFill>
                  <a:srgbClr val="000000"/>
                </a:solidFill>
                <a:latin typeface="微软雅黑" pitchFamily="34" charset="-122"/>
              </a:rPr>
              <a:t>——</a:t>
            </a:r>
            <a:r>
              <a:rPr lang="zh-CN" altLang="en-US" sz="1400" kern="0" dirty="0">
                <a:solidFill>
                  <a:srgbClr val="000000"/>
                </a:solidFill>
                <a:latin typeface="微软雅黑" pitchFamily="34" charset="-122"/>
              </a:rPr>
              <a:t>自顶向下构建树。</a:t>
            </a:r>
            <a:endParaRPr lang="en-US" altLang="zh-CN" sz="1400" kern="0" dirty="0">
              <a:solidFill>
                <a:srgbClr val="000000"/>
              </a:solidFill>
              <a:latin typeface="微软雅黑" pitchFamily="34" charset="-122"/>
            </a:endParaRPr>
          </a:p>
          <a:p>
            <a:pPr marL="800100" lvl="1" indent="-342900" algn="just" fontAlgn="base">
              <a:lnSpc>
                <a:spcPct val="120000"/>
              </a:lnSpc>
              <a:spcBef>
                <a:spcPts val="1200"/>
              </a:spcBef>
              <a:spcAft>
                <a:spcPct val="0"/>
              </a:spcAft>
              <a:buClr>
                <a:srgbClr val="0000FF"/>
              </a:buClr>
              <a:buFont typeface="Wingdings" pitchFamily="2" charset="2"/>
              <a:buChar char="n"/>
              <a:defRPr/>
            </a:pPr>
            <a:r>
              <a:rPr lang="en-US" altLang="zh-CN" sz="1400" kern="0" dirty="0">
                <a:solidFill>
                  <a:srgbClr val="000000"/>
                </a:solidFill>
                <a:latin typeface="微软雅黑" pitchFamily="34" charset="-122"/>
              </a:rPr>
              <a:t>1952</a:t>
            </a:r>
            <a:r>
              <a:rPr lang="zh-CN" altLang="en-US" sz="1400" kern="0" dirty="0">
                <a:solidFill>
                  <a:srgbClr val="000000"/>
                </a:solidFill>
                <a:latin typeface="微软雅黑" pitchFamily="34" charset="-122"/>
              </a:rPr>
              <a:t>年，哈夫曼在</a:t>
            </a:r>
            <a:r>
              <a:rPr lang="en-US" altLang="zh-CN" sz="1400" kern="0" dirty="0">
                <a:solidFill>
                  <a:srgbClr val="000000"/>
                </a:solidFill>
                <a:latin typeface="微软雅黑" pitchFamily="34" charset="-122"/>
              </a:rPr>
              <a:t>Proceedings of the I.R.E</a:t>
            </a:r>
            <a:r>
              <a:rPr lang="zh-CN" altLang="en-US" sz="1400" kern="0" dirty="0">
                <a:solidFill>
                  <a:srgbClr val="000000"/>
                </a:solidFill>
                <a:latin typeface="微软雅黑" pitchFamily="34" charset="-122"/>
              </a:rPr>
              <a:t>上发表了“</a:t>
            </a:r>
            <a:r>
              <a:rPr lang="en-US" altLang="zh-CN" sz="1400" kern="0" dirty="0">
                <a:solidFill>
                  <a:srgbClr val="0000FF"/>
                </a:solidFill>
                <a:latin typeface="微软雅黑" pitchFamily="34" charset="-122"/>
              </a:rPr>
              <a:t>A Method for the Construction of Minimum-Redundancy Codes</a:t>
            </a:r>
            <a:r>
              <a:rPr lang="en-US" altLang="zh-CN" sz="1400" kern="0" dirty="0">
                <a:solidFill>
                  <a:srgbClr val="000000"/>
                </a:solidFill>
                <a:latin typeface="微软雅黑" pitchFamily="34" charset="-122"/>
              </a:rPr>
              <a:t>”</a:t>
            </a:r>
            <a:r>
              <a:rPr lang="zh-CN" altLang="en-US" sz="1400" kern="0" dirty="0">
                <a:solidFill>
                  <a:srgbClr val="000000"/>
                </a:solidFill>
                <a:latin typeface="微软雅黑" pitchFamily="34" charset="-122"/>
              </a:rPr>
              <a:t>（一种构建极小冗余编码的方法）一文来阐述这个编码算法。</a:t>
            </a:r>
            <a:endParaRPr lang="en-US" altLang="zh-CN" sz="1400" kern="0" dirty="0">
              <a:solidFill>
                <a:srgbClr val="000000"/>
              </a:solidFill>
              <a:latin typeface="微软雅黑" pitchFamily="34" charset="-122"/>
            </a:endParaRPr>
          </a:p>
          <a:p>
            <a:pPr marL="342900" lvl="0" indent="-342900" algn="just" fontAlgn="base">
              <a:lnSpc>
                <a:spcPct val="150000"/>
              </a:lnSpc>
              <a:spcBef>
                <a:spcPts val="600"/>
              </a:spcBef>
              <a:spcAft>
                <a:spcPct val="0"/>
              </a:spcAft>
              <a:buClr>
                <a:srgbClr val="0000FF"/>
              </a:buClr>
              <a:buFont typeface="Wingdings" pitchFamily="2" charset="2"/>
              <a:buChar char="n"/>
              <a:defRPr/>
            </a:pPr>
            <a:endParaRPr lang="zh-CN" altLang="en-US" sz="2000" kern="0" dirty="0">
              <a:solidFill>
                <a:srgbClr val="000000"/>
              </a:solidFill>
              <a:latin typeface="微软雅黑" pitchFamily="34" charset="-122"/>
            </a:endParaRPr>
          </a:p>
          <a:p>
            <a:pPr marL="0" indent="0">
              <a:buNone/>
            </a:pPr>
            <a:endParaRPr lang="en-US" altLang="zh-CN" b="1" dirty="0">
              <a:solidFill>
                <a:srgbClr val="FF0000"/>
              </a:solidFill>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47</a:t>
            </a:fld>
            <a:endParaRPr lang="zh-CN" altLang="en-US" dirty="0"/>
          </a:p>
        </p:txBody>
      </p:sp>
    </p:spTree>
    <p:extLst>
      <p:ext uri="{BB962C8B-B14F-4D97-AF65-F5344CB8AC3E}">
        <p14:creationId xmlns:p14="http://schemas.microsoft.com/office/powerpoint/2010/main" val="416921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A5EFE-7A7E-A9E8-DB35-06CD42B6A35E}"/>
              </a:ext>
            </a:extLst>
          </p:cNvPr>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a:extLst>
              <a:ext uri="{FF2B5EF4-FFF2-40B4-BE49-F238E27FC236}">
                <a16:creationId xmlns:a16="http://schemas.microsoft.com/office/drawing/2014/main" id="{79EB955F-34DE-3312-5E6E-99BF54CC7C73}"/>
              </a:ext>
            </a:extLst>
          </p:cNvPr>
          <p:cNvSpPr>
            <a:spLocks noGrp="1"/>
          </p:cNvSpPr>
          <p:nvPr>
            <p:ph idx="1"/>
          </p:nvPr>
        </p:nvSpPr>
        <p:spPr/>
        <p:txBody>
          <a:bodyPr/>
          <a:lstStyle/>
          <a:p>
            <a:pPr marL="342900" lvl="0" indent="-342900" algn="just" fontAlgn="base">
              <a:lnSpc>
                <a:spcPct val="120000"/>
              </a:lnSpc>
              <a:spcBef>
                <a:spcPts val="1200"/>
              </a:spcBef>
              <a:spcAft>
                <a:spcPct val="0"/>
              </a:spcAft>
              <a:buClr>
                <a:srgbClr val="0000FF"/>
              </a:buClr>
              <a:buFont typeface="Wingdings" pitchFamily="2" charset="2"/>
              <a:buChar char="n"/>
              <a:defRPr/>
            </a:pPr>
            <a:r>
              <a:rPr lang="zh-CN" altLang="en-US" sz="1800" kern="0" dirty="0">
                <a:solidFill>
                  <a:srgbClr val="000000"/>
                </a:solidFill>
                <a:latin typeface="微软雅黑" pitchFamily="34" charset="-122"/>
              </a:rPr>
              <a:t>那么什么是二叉树的带权路径长度呢？</a:t>
            </a:r>
          </a:p>
          <a:p>
            <a:pPr marL="342900" lvl="0" indent="-342900" algn="just" fontAlgn="base">
              <a:lnSpc>
                <a:spcPct val="120000"/>
              </a:lnSpc>
              <a:spcBef>
                <a:spcPts val="1200"/>
              </a:spcBef>
              <a:spcAft>
                <a:spcPct val="0"/>
              </a:spcAft>
              <a:buClr>
                <a:srgbClr val="0000FF"/>
              </a:buClr>
              <a:buFont typeface="Wingdings" pitchFamily="2" charset="2"/>
              <a:buChar char="n"/>
              <a:defRPr/>
            </a:pPr>
            <a:r>
              <a:rPr lang="zh-CN" altLang="en-US" sz="1800" kern="0" dirty="0">
                <a:solidFill>
                  <a:srgbClr val="000000"/>
                </a:solidFill>
                <a:latin typeface="微软雅黑" pitchFamily="34" charset="-122"/>
              </a:rPr>
              <a:t>在前面介绍过路径和结点的路径长度的概念，而</a:t>
            </a:r>
            <a:r>
              <a:rPr lang="zh-CN" altLang="en-US" sz="1800" kern="0" dirty="0">
                <a:solidFill>
                  <a:srgbClr val="CC3300"/>
                </a:solidFill>
                <a:latin typeface="微软雅黑" pitchFamily="34" charset="-122"/>
              </a:rPr>
              <a:t>二叉树的路径长度则是指由根结点到所有叶结点的路径长度之和</a:t>
            </a:r>
            <a:r>
              <a:rPr lang="zh-CN" altLang="en-US" sz="1800" kern="0" dirty="0">
                <a:solidFill>
                  <a:srgbClr val="000000"/>
                </a:solidFill>
                <a:latin typeface="微软雅黑" pitchFamily="34" charset="-122"/>
              </a:rPr>
              <a:t>。如果二叉树中的叶结点都具有一定的权值，则可将这一概念加以推广。</a:t>
            </a:r>
            <a:endParaRPr lang="en-US" altLang="zh-CN" sz="1800" kern="0" dirty="0">
              <a:solidFill>
                <a:srgbClr val="000000"/>
              </a:solidFill>
              <a:latin typeface="微软雅黑" pitchFamily="34" charset="-122"/>
            </a:endParaRPr>
          </a:p>
          <a:p>
            <a:pPr marL="342900" lvl="0" indent="-342900" algn="just" fontAlgn="base">
              <a:lnSpc>
                <a:spcPct val="120000"/>
              </a:lnSpc>
              <a:spcBef>
                <a:spcPts val="1200"/>
              </a:spcBef>
              <a:spcAft>
                <a:spcPct val="0"/>
              </a:spcAft>
              <a:buClr>
                <a:srgbClr val="0000FF"/>
              </a:buClr>
              <a:buFont typeface="Wingdings" pitchFamily="2" charset="2"/>
              <a:buChar char="n"/>
            </a:pPr>
            <a:r>
              <a:rPr lang="zh-CN" altLang="en-US" sz="1800" kern="0" dirty="0">
                <a:solidFill>
                  <a:srgbClr val="000000"/>
                </a:solidFill>
                <a:latin typeface="微软雅黑" pitchFamily="34" charset="-122"/>
              </a:rPr>
              <a:t>设二叉树具有</a:t>
            </a:r>
            <a:r>
              <a:rPr lang="en-US" altLang="zh-CN" sz="1800" kern="0" dirty="0">
                <a:solidFill>
                  <a:srgbClr val="000000"/>
                </a:solidFill>
                <a:latin typeface="微软雅黑" pitchFamily="34" charset="-122"/>
              </a:rPr>
              <a:t>n</a:t>
            </a:r>
            <a:r>
              <a:rPr lang="zh-CN" altLang="en-US" sz="1800" kern="0" dirty="0">
                <a:solidFill>
                  <a:srgbClr val="000000"/>
                </a:solidFill>
                <a:latin typeface="微软雅黑" pitchFamily="34" charset="-122"/>
              </a:rPr>
              <a:t>个带权值的叶结点，那么从根结点到各个叶结点的路径长度与相应结点权值的乘积之和，称为</a:t>
            </a:r>
            <a:r>
              <a:rPr lang="zh-CN" altLang="en-US" sz="1800" kern="0" dirty="0">
                <a:solidFill>
                  <a:srgbClr val="0000FF"/>
                </a:solidFill>
                <a:latin typeface="微软雅黑" pitchFamily="34" charset="-122"/>
              </a:rPr>
              <a:t>二叉树的带权路径长度</a:t>
            </a:r>
            <a:r>
              <a:rPr lang="zh-CN" altLang="en-US" sz="1800" kern="0" dirty="0">
                <a:solidFill>
                  <a:srgbClr val="000000"/>
                </a:solidFill>
                <a:latin typeface="微软雅黑" pitchFamily="34" charset="-122"/>
              </a:rPr>
              <a:t>，记为：</a:t>
            </a:r>
          </a:p>
          <a:p>
            <a:pPr marL="342900" lvl="0" indent="-342900" algn="just" fontAlgn="base">
              <a:lnSpc>
                <a:spcPct val="120000"/>
              </a:lnSpc>
              <a:spcBef>
                <a:spcPts val="1200"/>
              </a:spcBef>
              <a:spcAft>
                <a:spcPct val="0"/>
              </a:spcAft>
              <a:buClr>
                <a:srgbClr val="0000FF"/>
              </a:buClr>
              <a:buFont typeface="Wingdings" pitchFamily="2" charset="2"/>
              <a:buChar char="n"/>
            </a:pPr>
            <a:endParaRPr lang="zh-CN" altLang="en-US" sz="1800" kern="0" dirty="0">
              <a:solidFill>
                <a:srgbClr val="000000"/>
              </a:solidFill>
              <a:latin typeface="微软雅黑" pitchFamily="34" charset="-122"/>
            </a:endParaRPr>
          </a:p>
          <a:p>
            <a:pPr marL="342900" lvl="0" indent="-342900" algn="just" fontAlgn="base">
              <a:lnSpc>
                <a:spcPct val="120000"/>
              </a:lnSpc>
              <a:spcBef>
                <a:spcPts val="1200"/>
              </a:spcBef>
              <a:spcAft>
                <a:spcPct val="0"/>
              </a:spcAft>
              <a:buClr>
                <a:srgbClr val="0000FF"/>
              </a:buClr>
              <a:buFont typeface="Wingdings" pitchFamily="2" charset="2"/>
              <a:buChar char="n"/>
            </a:pPr>
            <a:endParaRPr lang="zh-CN" altLang="en-US" sz="1800" kern="0" dirty="0">
              <a:solidFill>
                <a:srgbClr val="000000"/>
              </a:solidFill>
              <a:latin typeface="微软雅黑" pitchFamily="34" charset="-122"/>
            </a:endParaRPr>
          </a:p>
          <a:p>
            <a:pPr marL="342900" lvl="0" indent="-342900" algn="just" fontAlgn="base">
              <a:lnSpc>
                <a:spcPct val="120000"/>
              </a:lnSpc>
              <a:spcBef>
                <a:spcPts val="1200"/>
              </a:spcBef>
              <a:spcAft>
                <a:spcPct val="0"/>
              </a:spcAft>
              <a:buClr>
                <a:srgbClr val="0000FF"/>
              </a:buClr>
              <a:buFont typeface="Wingdings" pitchFamily="2" charset="2"/>
              <a:buChar char="n"/>
            </a:pPr>
            <a:r>
              <a:rPr lang="zh-CN" altLang="en-US" sz="1800" kern="0" dirty="0">
                <a:solidFill>
                  <a:srgbClr val="000000"/>
                </a:solidFill>
                <a:latin typeface="微软雅黑" pitchFamily="34" charset="-122"/>
              </a:rPr>
              <a:t>其中</a:t>
            </a:r>
            <a:r>
              <a:rPr lang="en-US" altLang="zh-CN" sz="1800" kern="0" dirty="0" err="1">
                <a:solidFill>
                  <a:srgbClr val="000000"/>
                </a:solidFill>
                <a:latin typeface="微软雅黑" pitchFamily="34" charset="-122"/>
              </a:rPr>
              <a:t>W</a:t>
            </a:r>
            <a:r>
              <a:rPr lang="en-US" altLang="zh-CN" sz="1800" kern="0" baseline="-30000" dirty="0" err="1">
                <a:solidFill>
                  <a:srgbClr val="000000"/>
                </a:solidFill>
                <a:latin typeface="微软雅黑" pitchFamily="34" charset="-122"/>
              </a:rPr>
              <a:t>k</a:t>
            </a:r>
            <a:r>
              <a:rPr lang="zh-CN" altLang="en-US" sz="1800" kern="0" dirty="0">
                <a:solidFill>
                  <a:srgbClr val="000000"/>
                </a:solidFill>
                <a:latin typeface="微软雅黑" pitchFamily="34" charset="-122"/>
              </a:rPr>
              <a:t>为第</a:t>
            </a:r>
            <a:r>
              <a:rPr lang="en-US" altLang="zh-CN" sz="1800" kern="0" dirty="0">
                <a:solidFill>
                  <a:srgbClr val="000000"/>
                </a:solidFill>
                <a:latin typeface="微软雅黑" pitchFamily="34" charset="-122"/>
              </a:rPr>
              <a:t>k</a:t>
            </a:r>
            <a:r>
              <a:rPr lang="zh-CN" altLang="en-US" sz="1800" kern="0" dirty="0">
                <a:solidFill>
                  <a:srgbClr val="000000"/>
                </a:solidFill>
                <a:latin typeface="微软雅黑" pitchFamily="34" charset="-122"/>
              </a:rPr>
              <a:t>个叶结点的权值，</a:t>
            </a:r>
            <a:r>
              <a:rPr lang="en-US" altLang="zh-CN" sz="1800" kern="0" dirty="0">
                <a:solidFill>
                  <a:srgbClr val="000000"/>
                </a:solidFill>
                <a:latin typeface="微软雅黑" pitchFamily="34" charset="-122"/>
              </a:rPr>
              <a:t>L</a:t>
            </a:r>
            <a:r>
              <a:rPr lang="en-US" altLang="zh-CN" sz="1800" kern="0" baseline="-30000" dirty="0">
                <a:solidFill>
                  <a:srgbClr val="000000"/>
                </a:solidFill>
                <a:latin typeface="微软雅黑" pitchFamily="34" charset="-122"/>
              </a:rPr>
              <a:t>k</a:t>
            </a:r>
            <a:r>
              <a:rPr lang="zh-CN" altLang="en-US" sz="1800" kern="0" dirty="0">
                <a:solidFill>
                  <a:srgbClr val="000000"/>
                </a:solidFill>
                <a:latin typeface="微软雅黑" pitchFamily="34" charset="-122"/>
              </a:rPr>
              <a:t>为第</a:t>
            </a:r>
            <a:r>
              <a:rPr lang="en-US" altLang="zh-CN" sz="1800" kern="0" dirty="0">
                <a:solidFill>
                  <a:srgbClr val="000000"/>
                </a:solidFill>
                <a:latin typeface="微软雅黑" pitchFamily="34" charset="-122"/>
              </a:rPr>
              <a:t>k</a:t>
            </a:r>
            <a:r>
              <a:rPr lang="zh-CN" altLang="en-US" sz="1800" kern="0" dirty="0">
                <a:solidFill>
                  <a:srgbClr val="000000"/>
                </a:solidFill>
                <a:latin typeface="微软雅黑" pitchFamily="34" charset="-122"/>
              </a:rPr>
              <a:t>个叶结点的路径长度。</a:t>
            </a:r>
            <a:endParaRPr lang="zh-CN" altLang="en-US" sz="1800" kern="0" dirty="0">
              <a:solidFill>
                <a:srgbClr val="0000FF"/>
              </a:solidFill>
              <a:latin typeface="微软雅黑" pitchFamily="34" charset="-122"/>
            </a:endParaRPr>
          </a:p>
          <a:p>
            <a:pPr marL="342900" lvl="0" indent="-342900" algn="just" fontAlgn="base">
              <a:lnSpc>
                <a:spcPct val="150000"/>
              </a:lnSpc>
              <a:spcBef>
                <a:spcPts val="1200"/>
              </a:spcBef>
              <a:spcAft>
                <a:spcPct val="0"/>
              </a:spcAft>
              <a:buClr>
                <a:srgbClr val="0000FF"/>
              </a:buClr>
              <a:buFont typeface="Wingdings" pitchFamily="2" charset="2"/>
              <a:buChar char="n"/>
              <a:defRPr/>
            </a:pPr>
            <a:endParaRPr lang="zh-CN" altLang="en-US" sz="2000" kern="0" dirty="0">
              <a:solidFill>
                <a:srgbClr val="000000"/>
              </a:solidFill>
              <a:latin typeface="微软雅黑" pitchFamily="34" charset="-122"/>
            </a:endParaRPr>
          </a:p>
          <a:p>
            <a:endParaRPr lang="zh-CN" altLang="en-US" dirty="0"/>
          </a:p>
        </p:txBody>
      </p:sp>
      <p:sp>
        <p:nvSpPr>
          <p:cNvPr id="4" name="灯片编号占位符 3">
            <a:extLst>
              <a:ext uri="{FF2B5EF4-FFF2-40B4-BE49-F238E27FC236}">
                <a16:creationId xmlns:a16="http://schemas.microsoft.com/office/drawing/2014/main" id="{4AAD9242-3959-4456-9C8C-5310CD344647}"/>
              </a:ext>
            </a:extLst>
          </p:cNvPr>
          <p:cNvSpPr>
            <a:spLocks noGrp="1"/>
          </p:cNvSpPr>
          <p:nvPr>
            <p:ph type="sldNum" sz="quarter" idx="12"/>
          </p:nvPr>
        </p:nvSpPr>
        <p:spPr/>
        <p:txBody>
          <a:bodyPr/>
          <a:lstStyle/>
          <a:p>
            <a:fld id="{36FD9405-CE62-418F-9683-85B6A1C55A4B}" type="slidenum">
              <a:rPr lang="zh-CN" altLang="en-US" smtClean="0"/>
              <a:pPr/>
              <a:t>48</a:t>
            </a:fld>
            <a:endParaRPr lang="zh-CN" altLang="en-US" dirty="0"/>
          </a:p>
        </p:txBody>
      </p:sp>
      <p:sp>
        <p:nvSpPr>
          <p:cNvPr id="5" name="页脚占位符 4">
            <a:extLst>
              <a:ext uri="{FF2B5EF4-FFF2-40B4-BE49-F238E27FC236}">
                <a16:creationId xmlns:a16="http://schemas.microsoft.com/office/drawing/2014/main" id="{EBCB0E52-FFA9-2EB2-3600-EB208806DA81}"/>
              </a:ext>
            </a:extLst>
          </p:cNvPr>
          <p:cNvSpPr>
            <a:spLocks noGrp="1"/>
          </p:cNvSpPr>
          <p:nvPr>
            <p:ph type="ftr" sz="quarter" idx="11"/>
          </p:nvPr>
        </p:nvSpPr>
        <p:spPr/>
        <p:txBody>
          <a:bodyPr/>
          <a:lstStyle/>
          <a:p>
            <a:pPr algn="l"/>
            <a:r>
              <a:rPr lang="en-US" altLang="zh-CN" dirty="0"/>
              <a:t>Data Structure &amp; Algorithms</a:t>
            </a:r>
            <a:endParaRPr lang="zh-CN" altLang="en-US" dirty="0"/>
          </a:p>
        </p:txBody>
      </p:sp>
      <p:graphicFrame>
        <p:nvGraphicFramePr>
          <p:cNvPr id="7" name="对象 6">
            <a:extLst>
              <a:ext uri="{FF2B5EF4-FFF2-40B4-BE49-F238E27FC236}">
                <a16:creationId xmlns:a16="http://schemas.microsoft.com/office/drawing/2014/main" id="{21B76CC8-DAC7-5020-064C-09F89171A33D}"/>
              </a:ext>
            </a:extLst>
          </p:cNvPr>
          <p:cNvGraphicFramePr>
            <a:graphicFrameLocks noChangeAspect="1"/>
          </p:cNvGraphicFramePr>
          <p:nvPr>
            <p:extLst>
              <p:ext uri="{D42A27DB-BD31-4B8C-83A1-F6EECF244321}">
                <p14:modId xmlns:p14="http://schemas.microsoft.com/office/powerpoint/2010/main" val="4253857869"/>
              </p:ext>
            </p:extLst>
          </p:nvPr>
        </p:nvGraphicFramePr>
        <p:xfrm>
          <a:off x="3433864" y="3429000"/>
          <a:ext cx="2276272" cy="901024"/>
        </p:xfrm>
        <a:graphic>
          <a:graphicData uri="http://schemas.openxmlformats.org/presentationml/2006/ole">
            <mc:AlternateContent xmlns:mc="http://schemas.openxmlformats.org/markup-compatibility/2006">
              <mc:Choice xmlns:v="urn:schemas-microsoft-com:vml" Requires="v">
                <p:oleObj name="Equation" r:id="rId2" imgW="1091880" imgH="431640" progId="Equation.DSMT4">
                  <p:embed/>
                </p:oleObj>
              </mc:Choice>
              <mc:Fallback>
                <p:oleObj name="Equation" r:id="rId2" imgW="1091880" imgH="431640" progId="Equation.DSMT4">
                  <p:embed/>
                  <p:pic>
                    <p:nvPicPr>
                      <p:cNvPr id="6" name="对象 5"/>
                      <p:cNvPicPr>
                        <a:picLocks noChangeAspect="1" noChangeArrowheads="1"/>
                      </p:cNvPicPr>
                      <p:nvPr/>
                    </p:nvPicPr>
                    <p:blipFill>
                      <a:blip r:embed="rId3"/>
                      <a:srcRect/>
                      <a:stretch>
                        <a:fillRect/>
                      </a:stretch>
                    </p:blipFill>
                    <p:spPr bwMode="auto">
                      <a:xfrm>
                        <a:off x="3433864" y="3429000"/>
                        <a:ext cx="2276272" cy="90102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20018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r>
              <a:rPr lang="en-US" altLang="zh-CN" sz="2000" dirty="0"/>
              <a:t>【</a:t>
            </a:r>
            <a:r>
              <a:rPr lang="zh-CN" altLang="en-US" sz="2000" dirty="0"/>
              <a:t>例</a:t>
            </a:r>
            <a:r>
              <a:rPr lang="en-US" altLang="zh-CN" sz="2000" dirty="0"/>
              <a:t>】</a:t>
            </a:r>
            <a:r>
              <a:rPr lang="zh-CN" altLang="en-US" sz="2000" dirty="0"/>
              <a:t>如图</a:t>
            </a:r>
            <a:r>
              <a:rPr lang="en-US" altLang="zh-CN" sz="2000" dirty="0"/>
              <a:t>6.16</a:t>
            </a:r>
            <a:r>
              <a:rPr lang="zh-CN" altLang="en-US" sz="2000" dirty="0"/>
              <a:t>所示的二叉树，它的带权路径长度值</a:t>
            </a:r>
            <a:endParaRPr lang="en-US" altLang="zh-CN" sz="2000" dirty="0"/>
          </a:p>
          <a:p>
            <a:pPr marL="0" indent="0" algn="ctr">
              <a:buNone/>
            </a:pPr>
            <a:r>
              <a:rPr lang="en-US" altLang="zh-CN" dirty="0"/>
              <a:t>WPL</a:t>
            </a:r>
            <a:r>
              <a:rPr lang="zh-CN" altLang="en-US" dirty="0"/>
              <a:t>＝</a:t>
            </a:r>
            <a:r>
              <a:rPr lang="en-US" altLang="zh-CN" dirty="0"/>
              <a:t>2×2</a:t>
            </a:r>
            <a:r>
              <a:rPr lang="zh-CN" altLang="en-US" dirty="0"/>
              <a:t>＋</a:t>
            </a:r>
            <a:r>
              <a:rPr lang="en-US" altLang="zh-CN" dirty="0"/>
              <a:t>4×2</a:t>
            </a:r>
            <a:r>
              <a:rPr lang="zh-CN" altLang="en-US" dirty="0"/>
              <a:t>＋</a:t>
            </a:r>
            <a:r>
              <a:rPr lang="en-US" altLang="zh-CN" dirty="0"/>
              <a:t>5×2</a:t>
            </a:r>
            <a:r>
              <a:rPr lang="zh-CN" altLang="en-US" dirty="0"/>
              <a:t>＋</a:t>
            </a:r>
            <a:r>
              <a:rPr lang="en-US" altLang="zh-CN" dirty="0"/>
              <a:t>3×2</a:t>
            </a:r>
            <a:r>
              <a:rPr lang="zh-CN" altLang="en-US" dirty="0"/>
              <a:t>＝</a:t>
            </a:r>
            <a:r>
              <a:rPr lang="en-US" altLang="zh-CN" dirty="0"/>
              <a:t>28</a:t>
            </a:r>
            <a:r>
              <a:rPr lang="zh-CN" altLang="en-US" dirty="0"/>
              <a:t>。</a:t>
            </a:r>
            <a:endParaRPr lang="en-US" altLang="zh-CN" dirty="0"/>
          </a:p>
          <a:p>
            <a:pPr marL="0" indent="0" algn="ctr">
              <a:buNone/>
            </a:pPr>
            <a:endParaRPr lang="zh-CN" altLang="en-US" dirty="0"/>
          </a:p>
          <a:p>
            <a:endParaRPr lang="zh-CN" altLang="en-US" dirty="0"/>
          </a:p>
          <a:p>
            <a:endParaRPr lang="zh-CN" altLang="en-US" dirty="0"/>
          </a:p>
          <a:p>
            <a:endParaRPr lang="zh-CN" altLang="en-US" dirty="0"/>
          </a:p>
          <a:p>
            <a:pPr marL="0" indent="0" algn="ctr">
              <a:lnSpc>
                <a:spcPct val="150000"/>
              </a:lnSpc>
              <a:spcBef>
                <a:spcPts val="0"/>
              </a:spcBef>
              <a:buNone/>
            </a:pPr>
            <a:r>
              <a:rPr lang="zh-CN" altLang="en-US" sz="1800" dirty="0"/>
              <a:t>图</a:t>
            </a:r>
            <a:r>
              <a:rPr lang="en-US" altLang="zh-CN" sz="1800" dirty="0"/>
              <a:t>6.16  </a:t>
            </a:r>
            <a:r>
              <a:rPr lang="zh-CN" altLang="en-US" sz="1800" dirty="0"/>
              <a:t>一个带权二叉树 </a:t>
            </a:r>
          </a:p>
          <a:p>
            <a:pPr>
              <a:lnSpc>
                <a:spcPct val="135000"/>
              </a:lnSpc>
              <a:spcBef>
                <a:spcPts val="1200"/>
              </a:spcBef>
            </a:pPr>
            <a:r>
              <a:rPr lang="zh-CN" altLang="en-US" sz="2000" dirty="0"/>
              <a:t>在给定一组具有确定权值的叶结点，可以构造出不同的带权二叉树。例如，给出</a:t>
            </a:r>
            <a:r>
              <a:rPr lang="en-US" altLang="zh-CN" sz="2000" dirty="0"/>
              <a:t>4</a:t>
            </a:r>
            <a:r>
              <a:rPr lang="zh-CN" altLang="en-US" sz="2000" dirty="0"/>
              <a:t>个叶结点，设其权值分别为</a:t>
            </a:r>
            <a:r>
              <a:rPr lang="en-US" altLang="zh-CN" sz="2000" dirty="0"/>
              <a:t>1,3,5,7</a:t>
            </a:r>
            <a:r>
              <a:rPr lang="zh-CN" altLang="en-US" sz="2000" dirty="0"/>
              <a:t>，我们可以构造出形状不同的多个二叉树。这些形状不同的二叉树的带权路径长度将各不相同。图</a:t>
            </a:r>
            <a:r>
              <a:rPr lang="en-US" altLang="zh-CN" sz="2000" dirty="0"/>
              <a:t>6.17</a:t>
            </a:r>
            <a:r>
              <a:rPr lang="zh-CN" altLang="en-US" sz="2000" dirty="0"/>
              <a:t>给出了其中</a:t>
            </a:r>
            <a:r>
              <a:rPr lang="en-US" altLang="zh-CN" sz="2000" dirty="0"/>
              <a:t>5</a:t>
            </a:r>
            <a:r>
              <a:rPr lang="zh-CN" altLang="en-US" sz="2000" dirty="0"/>
              <a:t>个不同形状的二叉树。 </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49</a:t>
            </a:fld>
            <a:endParaRPr lang="zh-CN" altLang="en-US" dirty="0"/>
          </a:p>
        </p:txBody>
      </p:sp>
      <p:grpSp>
        <p:nvGrpSpPr>
          <p:cNvPr id="6" name="Group 48"/>
          <p:cNvGrpSpPr>
            <a:grpSpLocks/>
          </p:cNvGrpSpPr>
          <p:nvPr/>
        </p:nvGrpSpPr>
        <p:grpSpPr bwMode="auto">
          <a:xfrm>
            <a:off x="2987678" y="2091277"/>
            <a:ext cx="3168650" cy="1295400"/>
            <a:chOff x="3560" y="936"/>
            <a:chExt cx="1996" cy="816"/>
          </a:xfrm>
        </p:grpSpPr>
        <p:sp>
          <p:nvSpPr>
            <p:cNvPr id="7" name="Line 44"/>
            <p:cNvSpPr>
              <a:spLocks noChangeShapeType="1"/>
            </p:cNvSpPr>
            <p:nvPr/>
          </p:nvSpPr>
          <p:spPr bwMode="auto">
            <a:xfrm>
              <a:off x="4059" y="1434"/>
              <a:ext cx="227" cy="136"/>
            </a:xfrm>
            <a:prstGeom prst="line">
              <a:avLst/>
            </a:prstGeom>
            <a:noFill/>
            <a:ln w="9525">
              <a:solidFill>
                <a:schemeClr val="tx1"/>
              </a:solidFill>
              <a:miter lim="800000"/>
              <a:headEnd/>
              <a:tailEnd/>
            </a:ln>
            <a:effectLst/>
          </p:spPr>
          <p:txBody>
            <a:bodyPr wrap="none"/>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8" name="Line 45"/>
            <p:cNvSpPr>
              <a:spLocks noChangeShapeType="1"/>
            </p:cNvSpPr>
            <p:nvPr/>
          </p:nvSpPr>
          <p:spPr bwMode="auto">
            <a:xfrm flipH="1">
              <a:off x="4830" y="1434"/>
              <a:ext cx="273" cy="182"/>
            </a:xfrm>
            <a:prstGeom prst="line">
              <a:avLst/>
            </a:prstGeom>
            <a:noFill/>
            <a:ln w="9525">
              <a:solidFill>
                <a:schemeClr val="tx1"/>
              </a:solidFill>
              <a:miter lim="800000"/>
              <a:headEnd/>
              <a:tailEnd/>
            </a:ln>
            <a:effectLst/>
          </p:spPr>
          <p:txBody>
            <a:bodyPr wrap="none"/>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9" name="Line 42"/>
            <p:cNvSpPr>
              <a:spLocks noChangeShapeType="1"/>
            </p:cNvSpPr>
            <p:nvPr/>
          </p:nvSpPr>
          <p:spPr bwMode="auto">
            <a:xfrm flipH="1">
              <a:off x="3742" y="1071"/>
              <a:ext cx="771" cy="499"/>
            </a:xfrm>
            <a:prstGeom prst="line">
              <a:avLst/>
            </a:prstGeom>
            <a:noFill/>
            <a:ln w="9525">
              <a:solidFill>
                <a:schemeClr val="tx1"/>
              </a:solidFill>
              <a:miter lim="800000"/>
              <a:headEnd/>
              <a:tailEnd/>
            </a:ln>
            <a:effectLst/>
          </p:spPr>
          <p:txBody>
            <a:bodyPr wrap="none"/>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10" name="Line 41"/>
            <p:cNvSpPr>
              <a:spLocks noChangeShapeType="1"/>
            </p:cNvSpPr>
            <p:nvPr/>
          </p:nvSpPr>
          <p:spPr bwMode="auto">
            <a:xfrm>
              <a:off x="4604" y="1071"/>
              <a:ext cx="816" cy="499"/>
            </a:xfrm>
            <a:prstGeom prst="line">
              <a:avLst/>
            </a:prstGeom>
            <a:noFill/>
            <a:ln w="9525">
              <a:solidFill>
                <a:schemeClr val="tx1"/>
              </a:solidFill>
              <a:miter lim="800000"/>
              <a:headEnd/>
              <a:tailEnd/>
            </a:ln>
            <a:effectLst/>
          </p:spPr>
          <p:txBody>
            <a:bodyPr wrap="none"/>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11" name="Oval 33"/>
            <p:cNvSpPr>
              <a:spLocks noChangeArrowheads="1"/>
            </p:cNvSpPr>
            <p:nvPr/>
          </p:nvSpPr>
          <p:spPr bwMode="auto">
            <a:xfrm>
              <a:off x="4422" y="936"/>
              <a:ext cx="227" cy="226"/>
            </a:xfrm>
            <a:prstGeom prst="ellipse">
              <a:avLst/>
            </a:prstGeom>
            <a:solidFill>
              <a:srgbClr val="00CC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12" name="Oval 35"/>
            <p:cNvSpPr>
              <a:spLocks noChangeArrowheads="1"/>
            </p:cNvSpPr>
            <p:nvPr/>
          </p:nvSpPr>
          <p:spPr bwMode="auto">
            <a:xfrm>
              <a:off x="4195" y="1525"/>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sz="2400" dirty="0">
                  <a:latin typeface="Times New Roman" pitchFamily="18" charset="0"/>
                </a:rPr>
                <a:t>4</a:t>
              </a:r>
            </a:p>
          </p:txBody>
        </p:sp>
        <p:sp>
          <p:nvSpPr>
            <p:cNvPr id="13" name="Oval 36"/>
            <p:cNvSpPr>
              <a:spLocks noChangeArrowheads="1"/>
            </p:cNvSpPr>
            <p:nvPr/>
          </p:nvSpPr>
          <p:spPr bwMode="auto">
            <a:xfrm>
              <a:off x="4694" y="1526"/>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sz="2400">
                  <a:latin typeface="Times New Roman" pitchFamily="18" charset="0"/>
                </a:rPr>
                <a:t>5</a:t>
              </a:r>
            </a:p>
          </p:txBody>
        </p:sp>
        <p:sp>
          <p:nvSpPr>
            <p:cNvPr id="14" name="Oval 37"/>
            <p:cNvSpPr>
              <a:spLocks noChangeArrowheads="1"/>
            </p:cNvSpPr>
            <p:nvPr/>
          </p:nvSpPr>
          <p:spPr bwMode="auto">
            <a:xfrm>
              <a:off x="5012" y="1253"/>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defRPr/>
              </a:pPr>
              <a:endParaRPr lang="zh-CN" altLang="en-US">
                <a:effectLst>
                  <a:outerShdw blurRad="38100" dist="38100" dir="2700000" algn="tl">
                    <a:srgbClr val="000000">
                      <a:alpha val="43137"/>
                    </a:srgbClr>
                  </a:outerShdw>
                </a:effectLst>
                <a:ea typeface="宋体" pitchFamily="2" charset="-122"/>
              </a:endParaRPr>
            </a:p>
          </p:txBody>
        </p:sp>
        <p:sp>
          <p:nvSpPr>
            <p:cNvPr id="15" name="Oval 38"/>
            <p:cNvSpPr>
              <a:spLocks noChangeArrowheads="1"/>
            </p:cNvSpPr>
            <p:nvPr/>
          </p:nvSpPr>
          <p:spPr bwMode="auto">
            <a:xfrm>
              <a:off x="5329" y="1525"/>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sz="2400">
                  <a:latin typeface="Times New Roman" pitchFamily="18" charset="0"/>
                </a:rPr>
                <a:t>3</a:t>
              </a:r>
            </a:p>
          </p:txBody>
        </p:sp>
        <p:sp>
          <p:nvSpPr>
            <p:cNvPr id="16" name="Oval 39"/>
            <p:cNvSpPr>
              <a:spLocks noChangeArrowheads="1"/>
            </p:cNvSpPr>
            <p:nvPr/>
          </p:nvSpPr>
          <p:spPr bwMode="auto">
            <a:xfrm>
              <a:off x="3560" y="1525"/>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altLang="zh-CN" sz="2400">
                  <a:latin typeface="Times New Roman" pitchFamily="18" charset="0"/>
                </a:rPr>
                <a:t>2</a:t>
              </a:r>
            </a:p>
          </p:txBody>
        </p:sp>
        <p:sp>
          <p:nvSpPr>
            <p:cNvPr id="17" name="Oval 40"/>
            <p:cNvSpPr>
              <a:spLocks noChangeArrowheads="1"/>
            </p:cNvSpPr>
            <p:nvPr/>
          </p:nvSpPr>
          <p:spPr bwMode="auto">
            <a:xfrm>
              <a:off x="3888" y="1253"/>
              <a:ext cx="227" cy="226"/>
            </a:xfrm>
            <a:prstGeom prst="ellipse">
              <a:avLst/>
            </a:prstGeom>
            <a:solidFill>
              <a:srgbClr val="00CCFF"/>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defRPr/>
              </a:pPr>
              <a:endParaRPr lang="zh-CN" altLang="en-US">
                <a:effectLst>
                  <a:outerShdw blurRad="38100" dist="38100" dir="2700000" algn="tl">
                    <a:srgbClr val="000000">
                      <a:alpha val="43137"/>
                    </a:srgbClr>
                  </a:outerShdw>
                </a:effectLst>
                <a:ea typeface="宋体" pitchFamily="2" charset="-122"/>
              </a:endParaRPr>
            </a:p>
          </p:txBody>
        </p:sp>
      </p:grpSp>
    </p:spTree>
    <p:extLst>
      <p:ext uri="{BB962C8B-B14F-4D97-AF65-F5344CB8AC3E}">
        <p14:creationId xmlns:p14="http://schemas.microsoft.com/office/powerpoint/2010/main" val="356187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a:t>
            </a:fld>
            <a:endParaRPr lang="zh-CN" altLang="en-US" dirty="0"/>
          </a:p>
        </p:txBody>
      </p:sp>
      <p:sp>
        <p:nvSpPr>
          <p:cNvPr id="6" name="内容占位符 2"/>
          <p:cNvSpPr>
            <a:spLocks noGrp="1"/>
          </p:cNvSpPr>
          <p:nvPr>
            <p:ph idx="1"/>
          </p:nvPr>
        </p:nvSpPr>
        <p:spPr>
          <a:xfrm>
            <a:off x="432000" y="3429000"/>
            <a:ext cx="8280000" cy="2611440"/>
          </a:xfrm>
        </p:spPr>
        <p:txBody>
          <a:bodyPr>
            <a:normAutofit fontScale="92500"/>
          </a:bodyPr>
          <a:lstStyle/>
          <a:p>
            <a:pPr algn="just" fontAlgn="base">
              <a:lnSpc>
                <a:spcPct val="150000"/>
              </a:lnSpc>
              <a:spcBef>
                <a:spcPts val="1200"/>
              </a:spcBef>
              <a:spcAft>
                <a:spcPct val="0"/>
              </a:spcAft>
              <a:buClr>
                <a:srgbClr val="0000FF"/>
              </a:buClr>
            </a:pPr>
            <a:r>
              <a:rPr lang="zh-CN" altLang="en-US" sz="2000" kern="0" dirty="0">
                <a:solidFill>
                  <a:srgbClr val="000000"/>
                </a:solidFill>
                <a:latin typeface="微软雅黑" pitchFamily="34" charset="-122"/>
              </a:rPr>
              <a:t>遍历路线正是从根结点开始沿左子树深入下去，当深入到最左端，无法再深入下去时，则返回，再逐一进入刚才深入时遇到结点的右子树，再进行如此的深入和返回，直到最后从根结点的右子树返回到根结点为止。</a:t>
            </a:r>
            <a:endParaRPr lang="en-US" altLang="zh-CN" sz="2000" kern="0" dirty="0">
              <a:solidFill>
                <a:srgbClr val="000000"/>
              </a:solidFill>
              <a:latin typeface="微软雅黑" pitchFamily="34" charset="-122"/>
            </a:endParaRPr>
          </a:p>
          <a:p>
            <a:pPr algn="just" fontAlgn="base">
              <a:lnSpc>
                <a:spcPct val="150000"/>
              </a:lnSpc>
              <a:spcBef>
                <a:spcPts val="1200"/>
              </a:spcBef>
              <a:spcAft>
                <a:spcPct val="0"/>
              </a:spcAft>
              <a:buClr>
                <a:srgbClr val="0000FF"/>
              </a:buClr>
            </a:pPr>
            <a:r>
              <a:rPr lang="zh-CN" altLang="en-US" sz="2000" kern="0" dirty="0">
                <a:solidFill>
                  <a:srgbClr val="FF0000"/>
                </a:solidFill>
                <a:latin typeface="微软雅黑" pitchFamily="34" charset="-122"/>
              </a:rPr>
              <a:t>先序遍历</a:t>
            </a:r>
            <a:r>
              <a:rPr lang="zh-CN" altLang="en-US" sz="2000" kern="0" dirty="0">
                <a:solidFill>
                  <a:srgbClr val="000000"/>
                </a:solidFill>
                <a:latin typeface="微软雅黑" pitchFamily="34" charset="-122"/>
              </a:rPr>
              <a:t>是在深入时遇到结点就访问，</a:t>
            </a:r>
            <a:r>
              <a:rPr lang="zh-CN" altLang="en-US" sz="2000" kern="0" dirty="0">
                <a:solidFill>
                  <a:srgbClr val="FF0000"/>
                </a:solidFill>
                <a:latin typeface="微软雅黑" pitchFamily="34" charset="-122"/>
              </a:rPr>
              <a:t>中序遍历</a:t>
            </a:r>
            <a:r>
              <a:rPr lang="zh-CN" altLang="en-US" sz="2000" kern="0" dirty="0">
                <a:solidFill>
                  <a:srgbClr val="000000"/>
                </a:solidFill>
                <a:latin typeface="微软雅黑" pitchFamily="34" charset="-122"/>
              </a:rPr>
              <a:t>是在从左子树返回时遇到结点访问，</a:t>
            </a:r>
            <a:r>
              <a:rPr lang="zh-CN" altLang="en-US" sz="2000" kern="0" dirty="0">
                <a:solidFill>
                  <a:srgbClr val="FF0000"/>
                </a:solidFill>
                <a:latin typeface="微软雅黑" pitchFamily="34" charset="-122"/>
              </a:rPr>
              <a:t>后序遍历</a:t>
            </a:r>
            <a:r>
              <a:rPr lang="zh-CN" altLang="en-US" sz="2000" kern="0" dirty="0">
                <a:solidFill>
                  <a:srgbClr val="000000"/>
                </a:solidFill>
                <a:latin typeface="微软雅黑" pitchFamily="34" charset="-122"/>
              </a:rPr>
              <a:t>是在从右子树返回时遇到结点访问。</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170" y="913667"/>
            <a:ext cx="4939659" cy="241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119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1800" dirty="0"/>
              <a:t>这五棵树的带权路径长度分别为：</a:t>
            </a:r>
          </a:p>
          <a:p>
            <a:pPr marL="0" indent="0">
              <a:lnSpc>
                <a:spcPct val="100000"/>
              </a:lnSpc>
              <a:spcBef>
                <a:spcPts val="600"/>
              </a:spcBef>
              <a:buNone/>
            </a:pPr>
            <a:r>
              <a:rPr lang="en-US" altLang="zh-CN" sz="1800" dirty="0"/>
              <a:t>(a) WPL</a:t>
            </a:r>
            <a:r>
              <a:rPr lang="zh-CN" altLang="en-US" sz="1800" dirty="0"/>
              <a:t>＝</a:t>
            </a:r>
            <a:r>
              <a:rPr lang="en-US" altLang="zh-CN" sz="1800" dirty="0"/>
              <a:t>1×2</a:t>
            </a:r>
            <a:r>
              <a:rPr lang="zh-CN" altLang="en-US" sz="1800" dirty="0"/>
              <a:t>＋</a:t>
            </a:r>
            <a:r>
              <a:rPr lang="en-US" altLang="zh-CN" sz="1800" dirty="0"/>
              <a:t>3×2</a:t>
            </a:r>
            <a:r>
              <a:rPr lang="zh-CN" altLang="en-US" sz="1800" dirty="0"/>
              <a:t>＋</a:t>
            </a:r>
            <a:r>
              <a:rPr lang="en-US" altLang="zh-CN" sz="1800" dirty="0"/>
              <a:t>5×2</a:t>
            </a:r>
            <a:r>
              <a:rPr lang="zh-CN" altLang="en-US" sz="1800" dirty="0"/>
              <a:t>＋</a:t>
            </a:r>
            <a:r>
              <a:rPr lang="en-US" altLang="zh-CN" sz="1800" dirty="0"/>
              <a:t>7×2</a:t>
            </a:r>
            <a:r>
              <a:rPr lang="zh-CN" altLang="en-US" sz="1800" dirty="0"/>
              <a:t>＝</a:t>
            </a:r>
            <a:r>
              <a:rPr lang="en-US" altLang="zh-CN" sz="1800" dirty="0"/>
              <a:t>32       (b) WPL</a:t>
            </a:r>
            <a:r>
              <a:rPr lang="zh-CN" altLang="en-US" sz="1800" dirty="0"/>
              <a:t>＝</a:t>
            </a:r>
            <a:r>
              <a:rPr lang="en-US" altLang="zh-CN" sz="1800" dirty="0"/>
              <a:t>1×3</a:t>
            </a:r>
            <a:r>
              <a:rPr lang="zh-CN" altLang="en-US" sz="1800" dirty="0"/>
              <a:t>＋</a:t>
            </a:r>
            <a:r>
              <a:rPr lang="en-US" altLang="zh-CN" sz="1800" dirty="0"/>
              <a:t>3×3</a:t>
            </a:r>
            <a:r>
              <a:rPr lang="zh-CN" altLang="en-US" sz="1800" dirty="0"/>
              <a:t>＋</a:t>
            </a:r>
            <a:r>
              <a:rPr lang="en-US" altLang="zh-CN" sz="1800" dirty="0"/>
              <a:t>5×2</a:t>
            </a:r>
            <a:r>
              <a:rPr lang="zh-CN" altLang="en-US" sz="1800" dirty="0"/>
              <a:t>＋</a:t>
            </a:r>
            <a:r>
              <a:rPr lang="en-US" altLang="zh-CN" sz="1800" dirty="0"/>
              <a:t>7×1</a:t>
            </a:r>
            <a:r>
              <a:rPr lang="zh-CN" altLang="en-US" sz="1800" dirty="0"/>
              <a:t>＝</a:t>
            </a:r>
            <a:r>
              <a:rPr lang="en-US" altLang="zh-CN" sz="1800" dirty="0"/>
              <a:t>29</a:t>
            </a:r>
          </a:p>
          <a:p>
            <a:pPr marL="0" indent="0">
              <a:lnSpc>
                <a:spcPct val="100000"/>
              </a:lnSpc>
              <a:spcBef>
                <a:spcPts val="600"/>
              </a:spcBef>
              <a:buNone/>
            </a:pPr>
            <a:r>
              <a:rPr lang="en-US" altLang="zh-CN" sz="1800" dirty="0"/>
              <a:t>(c) WPL</a:t>
            </a:r>
            <a:r>
              <a:rPr lang="zh-CN" altLang="en-US" sz="1800" dirty="0"/>
              <a:t>＝</a:t>
            </a:r>
            <a:r>
              <a:rPr lang="en-US" altLang="zh-CN" sz="1800" dirty="0"/>
              <a:t>1×2</a:t>
            </a:r>
            <a:r>
              <a:rPr lang="zh-CN" altLang="en-US" sz="1800" dirty="0"/>
              <a:t>＋</a:t>
            </a:r>
            <a:r>
              <a:rPr lang="en-US" altLang="zh-CN" sz="1800" dirty="0"/>
              <a:t>3×3</a:t>
            </a:r>
            <a:r>
              <a:rPr lang="zh-CN" altLang="en-US" sz="1800" dirty="0"/>
              <a:t>＋</a:t>
            </a:r>
            <a:r>
              <a:rPr lang="en-US" altLang="zh-CN" sz="1800" dirty="0"/>
              <a:t>5×3</a:t>
            </a:r>
            <a:r>
              <a:rPr lang="zh-CN" altLang="en-US" sz="1800" dirty="0"/>
              <a:t>＋</a:t>
            </a:r>
            <a:r>
              <a:rPr lang="en-US" altLang="zh-CN" sz="1800" dirty="0"/>
              <a:t>7×1</a:t>
            </a:r>
            <a:r>
              <a:rPr lang="zh-CN" altLang="en-US" sz="1800" dirty="0"/>
              <a:t>＝</a:t>
            </a:r>
            <a:r>
              <a:rPr lang="en-US" altLang="zh-CN" sz="1800" dirty="0"/>
              <a:t>33       (d) WPL</a:t>
            </a:r>
            <a:r>
              <a:rPr lang="zh-CN" altLang="en-US" sz="1800" dirty="0"/>
              <a:t>＝</a:t>
            </a:r>
            <a:r>
              <a:rPr lang="en-US" altLang="zh-CN" sz="1800" dirty="0"/>
              <a:t>7×3</a:t>
            </a:r>
            <a:r>
              <a:rPr lang="zh-CN" altLang="en-US" sz="1800" dirty="0"/>
              <a:t>＋</a:t>
            </a:r>
            <a:r>
              <a:rPr lang="en-US" altLang="zh-CN" sz="1800" dirty="0"/>
              <a:t>5×3</a:t>
            </a:r>
            <a:r>
              <a:rPr lang="zh-CN" altLang="en-US" sz="1800" dirty="0"/>
              <a:t>＋</a:t>
            </a:r>
            <a:r>
              <a:rPr lang="en-US" altLang="zh-CN" sz="1800" dirty="0"/>
              <a:t>3×2</a:t>
            </a:r>
            <a:r>
              <a:rPr lang="zh-CN" altLang="en-US" sz="1800" dirty="0"/>
              <a:t>＋</a:t>
            </a:r>
            <a:r>
              <a:rPr lang="en-US" altLang="zh-CN" sz="1800" dirty="0"/>
              <a:t>1×1</a:t>
            </a:r>
            <a:r>
              <a:rPr lang="zh-CN" altLang="en-US" sz="1800" dirty="0"/>
              <a:t>＝</a:t>
            </a:r>
            <a:r>
              <a:rPr lang="en-US" altLang="zh-CN" sz="1800" dirty="0"/>
              <a:t>43 </a:t>
            </a:r>
          </a:p>
          <a:p>
            <a:pPr marL="0" indent="0">
              <a:lnSpc>
                <a:spcPct val="100000"/>
              </a:lnSpc>
              <a:spcBef>
                <a:spcPts val="600"/>
              </a:spcBef>
              <a:buNone/>
            </a:pPr>
            <a:r>
              <a:rPr lang="en-US" altLang="zh-CN" sz="1800" dirty="0"/>
              <a:t>(e) WPL</a:t>
            </a:r>
            <a:r>
              <a:rPr lang="zh-CN" altLang="en-US" sz="1800" dirty="0"/>
              <a:t>＝</a:t>
            </a:r>
            <a:r>
              <a:rPr lang="en-US" altLang="zh-CN" sz="1800" dirty="0"/>
              <a:t>7×1</a:t>
            </a:r>
            <a:r>
              <a:rPr lang="zh-CN" altLang="en-US" sz="1800" dirty="0"/>
              <a:t>＋</a:t>
            </a:r>
            <a:r>
              <a:rPr lang="en-US" altLang="zh-CN" sz="1800" dirty="0"/>
              <a:t>5×2</a:t>
            </a:r>
            <a:r>
              <a:rPr lang="zh-CN" altLang="en-US" sz="1800" dirty="0"/>
              <a:t>＋</a:t>
            </a:r>
            <a:r>
              <a:rPr lang="en-US" altLang="zh-CN" sz="1800" dirty="0"/>
              <a:t>3×3</a:t>
            </a:r>
            <a:r>
              <a:rPr lang="zh-CN" altLang="en-US" sz="1800" dirty="0"/>
              <a:t>＋</a:t>
            </a:r>
            <a:r>
              <a:rPr lang="en-US" altLang="zh-CN" sz="1800" dirty="0"/>
              <a:t>1×3</a:t>
            </a:r>
            <a:r>
              <a:rPr lang="zh-CN" altLang="en-US" sz="1800" dirty="0"/>
              <a:t>＝</a:t>
            </a:r>
            <a:r>
              <a:rPr lang="en-US" altLang="zh-CN" sz="1800" dirty="0"/>
              <a:t>29 </a:t>
            </a:r>
          </a:p>
          <a:p>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977" y="2419341"/>
            <a:ext cx="5856046" cy="292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50</a:t>
            </a:fld>
            <a:endParaRPr lang="zh-CN" altLang="en-US" dirty="0"/>
          </a:p>
        </p:txBody>
      </p:sp>
      <p:sp>
        <p:nvSpPr>
          <p:cNvPr id="6" name="矩形 5"/>
          <p:cNvSpPr/>
          <p:nvPr/>
        </p:nvSpPr>
        <p:spPr>
          <a:xfrm>
            <a:off x="2247863" y="3662306"/>
            <a:ext cx="4931136" cy="369332"/>
          </a:xfrm>
          <a:prstGeom prst="rect">
            <a:avLst/>
          </a:prstGeom>
        </p:spPr>
        <p:txBody>
          <a:bodyPr wrap="square">
            <a:spAutoFit/>
          </a:bodyPr>
          <a:lstStyle/>
          <a:p>
            <a:pPr algn="ctr"/>
            <a:r>
              <a:rPr lang="en-US" altLang="zh-CN" dirty="0"/>
              <a:t>(a)                                     (b)                                 (c) </a:t>
            </a:r>
          </a:p>
        </p:txBody>
      </p:sp>
      <p:sp>
        <p:nvSpPr>
          <p:cNvPr id="7" name="矩形 6"/>
          <p:cNvSpPr/>
          <p:nvPr/>
        </p:nvSpPr>
        <p:spPr>
          <a:xfrm>
            <a:off x="3519285" y="5164261"/>
            <a:ext cx="2555508" cy="369332"/>
          </a:xfrm>
          <a:prstGeom prst="rect">
            <a:avLst/>
          </a:prstGeom>
        </p:spPr>
        <p:txBody>
          <a:bodyPr wrap="none">
            <a:spAutoFit/>
          </a:bodyPr>
          <a:lstStyle/>
          <a:p>
            <a:r>
              <a:rPr lang="en-US" altLang="zh-CN" dirty="0"/>
              <a:t>(d)                                   (e)</a:t>
            </a:r>
          </a:p>
        </p:txBody>
      </p:sp>
      <p:sp>
        <p:nvSpPr>
          <p:cNvPr id="8" name="矩形 7"/>
          <p:cNvSpPr/>
          <p:nvPr/>
        </p:nvSpPr>
        <p:spPr>
          <a:xfrm>
            <a:off x="1785026" y="5595938"/>
            <a:ext cx="5573947" cy="369332"/>
          </a:xfrm>
          <a:prstGeom prst="rect">
            <a:avLst/>
          </a:prstGeom>
        </p:spPr>
        <p:txBody>
          <a:bodyPr wrap="square">
            <a:spAutoFit/>
          </a:bodyPr>
          <a:lstStyle/>
          <a:p>
            <a:pPr algn="ctr"/>
            <a:r>
              <a:rPr lang="zh-CN" altLang="en-US" dirty="0"/>
              <a:t>具有相同叶结点和不同带权路径长度的二叉树 </a:t>
            </a:r>
          </a:p>
        </p:txBody>
      </p:sp>
    </p:spTree>
    <p:extLst>
      <p:ext uri="{BB962C8B-B14F-4D97-AF65-F5344CB8AC3E}">
        <p14:creationId xmlns:p14="http://schemas.microsoft.com/office/powerpoint/2010/main" val="841324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marL="342900" lvl="0" indent="-342900" fontAlgn="base">
              <a:lnSpc>
                <a:spcPct val="150000"/>
              </a:lnSpc>
              <a:spcBef>
                <a:spcPts val="12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由相同权值的一组叶结点所构成的二叉树有不同的形态和不同的带权路径长度，那么如何找到带权路径长度最小的二叉树呢？</a:t>
            </a:r>
            <a:endParaRPr lang="en-US" altLang="zh-CN" sz="2000" kern="0" dirty="0">
              <a:solidFill>
                <a:srgbClr val="000000"/>
              </a:solidFill>
              <a:latin typeface="微软雅黑" pitchFamily="34" charset="-122"/>
            </a:endParaRPr>
          </a:p>
          <a:p>
            <a:pPr marL="342900" lvl="0" indent="-342900" fontAlgn="base">
              <a:lnSpc>
                <a:spcPct val="150000"/>
              </a:lnSpc>
              <a:spcBef>
                <a:spcPts val="12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根据哈夫曼树的定义，</a:t>
            </a:r>
            <a:r>
              <a:rPr lang="zh-CN" altLang="en-US" sz="2000" kern="0" dirty="0">
                <a:solidFill>
                  <a:srgbClr val="CC3300"/>
                </a:solidFill>
                <a:latin typeface="微软雅黑" pitchFamily="34" charset="-122"/>
              </a:rPr>
              <a:t>一棵二叉树要使其</a:t>
            </a:r>
            <a:r>
              <a:rPr lang="en-US" altLang="zh-CN" sz="2000" kern="0" dirty="0">
                <a:solidFill>
                  <a:srgbClr val="CC3300"/>
                </a:solidFill>
                <a:latin typeface="微软雅黑" pitchFamily="34" charset="-122"/>
              </a:rPr>
              <a:t>WPL</a:t>
            </a:r>
            <a:r>
              <a:rPr lang="zh-CN" altLang="en-US" sz="2000" kern="0" dirty="0">
                <a:solidFill>
                  <a:srgbClr val="CC3300"/>
                </a:solidFill>
                <a:latin typeface="微软雅黑" pitchFamily="34" charset="-122"/>
              </a:rPr>
              <a:t>值最小，必须使权值越大的叶结点越靠近根结点，而权值越小的叶结点越远离根结点。</a:t>
            </a:r>
          </a:p>
          <a:p>
            <a:pPr marL="342900" lvl="0" indent="-342900" fontAlgn="base">
              <a:lnSpc>
                <a:spcPct val="150000"/>
              </a:lnSpc>
              <a:spcBef>
                <a:spcPts val="12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哈夫曼</a:t>
            </a:r>
            <a:r>
              <a:rPr lang="en-US" altLang="zh-CN" sz="2000" kern="0" dirty="0">
                <a:solidFill>
                  <a:srgbClr val="000000"/>
                </a:solidFill>
                <a:latin typeface="微软雅黑" pitchFamily="34" charset="-122"/>
              </a:rPr>
              <a:t>(Huffman)</a:t>
            </a:r>
            <a:r>
              <a:rPr lang="zh-CN" altLang="en-US" sz="2000" kern="0" dirty="0">
                <a:solidFill>
                  <a:srgbClr val="000000"/>
                </a:solidFill>
                <a:latin typeface="微软雅黑" pitchFamily="34" charset="-122"/>
              </a:rPr>
              <a:t>依据这一特点提出了一种方法。</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51</a:t>
            </a:fld>
            <a:endParaRPr lang="zh-CN" altLang="en-US" dirty="0"/>
          </a:p>
        </p:txBody>
      </p:sp>
      <p:pic>
        <p:nvPicPr>
          <p:cNvPr id="7" name="图片 6">
            <a:extLst>
              <a:ext uri="{FF2B5EF4-FFF2-40B4-BE49-F238E27FC236}">
                <a16:creationId xmlns:a16="http://schemas.microsoft.com/office/drawing/2014/main" id="{30486274-A056-88F6-9B40-BA6A93299ED5}"/>
              </a:ext>
            </a:extLst>
          </p:cNvPr>
          <p:cNvPicPr>
            <a:picLocks noChangeAspect="1"/>
          </p:cNvPicPr>
          <p:nvPr/>
        </p:nvPicPr>
        <p:blipFill>
          <a:blip r:embed="rId3"/>
          <a:stretch>
            <a:fillRect/>
          </a:stretch>
        </p:blipFill>
        <p:spPr>
          <a:xfrm>
            <a:off x="973197" y="3868740"/>
            <a:ext cx="3095625" cy="2171700"/>
          </a:xfrm>
          <a:prstGeom prst="rect">
            <a:avLst/>
          </a:prstGeom>
        </p:spPr>
      </p:pic>
      <p:pic>
        <p:nvPicPr>
          <p:cNvPr id="11" name="图片 10">
            <a:extLst>
              <a:ext uri="{FF2B5EF4-FFF2-40B4-BE49-F238E27FC236}">
                <a16:creationId xmlns:a16="http://schemas.microsoft.com/office/drawing/2014/main" id="{BB5E942F-0C1A-F055-B0AF-13CB9431012C}"/>
              </a:ext>
            </a:extLst>
          </p:cNvPr>
          <p:cNvPicPr>
            <a:picLocks noChangeAspect="1"/>
          </p:cNvPicPr>
          <p:nvPr/>
        </p:nvPicPr>
        <p:blipFill>
          <a:blip r:embed="rId4"/>
          <a:stretch>
            <a:fillRect/>
          </a:stretch>
        </p:blipFill>
        <p:spPr>
          <a:xfrm>
            <a:off x="5075180" y="3906840"/>
            <a:ext cx="3038475" cy="2133600"/>
          </a:xfrm>
          <a:prstGeom prst="rect">
            <a:avLst/>
          </a:prstGeom>
        </p:spPr>
      </p:pic>
    </p:spTree>
    <p:extLst>
      <p:ext uri="{BB962C8B-B14F-4D97-AF65-F5344CB8AC3E}">
        <p14:creationId xmlns:p14="http://schemas.microsoft.com/office/powerpoint/2010/main" val="770123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algn="just">
              <a:lnSpc>
                <a:spcPct val="125000"/>
              </a:lnSpc>
              <a:spcBef>
                <a:spcPts val="600"/>
              </a:spcBef>
              <a:buClr>
                <a:srgbClr val="0000FF"/>
              </a:buClr>
              <a:buNone/>
            </a:pPr>
            <a:r>
              <a:rPr lang="zh-CN" altLang="en-US" b="1" dirty="0">
                <a:solidFill>
                  <a:srgbClr val="FF0000"/>
                </a:solidFill>
              </a:rPr>
              <a:t>哈夫曼树的基本思想</a:t>
            </a:r>
          </a:p>
          <a:p>
            <a:pPr marL="358775" indent="-358775" algn="just">
              <a:lnSpc>
                <a:spcPct val="125000"/>
              </a:lnSpc>
              <a:spcBef>
                <a:spcPts val="1200"/>
              </a:spcBef>
              <a:buNone/>
            </a:pPr>
            <a:r>
              <a:rPr lang="zh-CN" altLang="en-US" sz="1800" dirty="0">
                <a:solidFill>
                  <a:srgbClr val="FF0000"/>
                </a:solidFill>
                <a:latin typeface="微软雅黑" pitchFamily="34" charset="-122"/>
              </a:rPr>
              <a:t>⑴ </a:t>
            </a:r>
            <a:r>
              <a:rPr lang="zh-CN" altLang="en-US" sz="1800" dirty="0">
                <a:latin typeface="微软雅黑" pitchFamily="34" charset="-122"/>
              </a:rPr>
              <a:t>由给定的</a:t>
            </a:r>
            <a:r>
              <a:rPr lang="en-US" altLang="zh-CN" sz="1800" dirty="0">
                <a:latin typeface="微软雅黑" pitchFamily="34" charset="-122"/>
              </a:rPr>
              <a:t>n</a:t>
            </a:r>
            <a:r>
              <a:rPr lang="zh-CN" altLang="en-US" sz="1800" dirty="0">
                <a:latin typeface="微软雅黑" pitchFamily="34" charset="-122"/>
              </a:rPr>
              <a:t>个权值</a:t>
            </a:r>
            <a:r>
              <a:rPr lang="en-US" altLang="zh-CN" sz="1800" dirty="0">
                <a:latin typeface="微软雅黑" pitchFamily="34" charset="-122"/>
              </a:rPr>
              <a:t>{W</a:t>
            </a:r>
            <a:r>
              <a:rPr lang="en-US" altLang="zh-CN" sz="1800" baseline="-18000" dirty="0">
                <a:latin typeface="微软雅黑" pitchFamily="34" charset="-122"/>
              </a:rPr>
              <a:t>1</a:t>
            </a:r>
            <a:r>
              <a:rPr lang="en-US" altLang="zh-CN" sz="1800" dirty="0">
                <a:latin typeface="微软雅黑" pitchFamily="34" charset="-122"/>
              </a:rPr>
              <a:t>,W</a:t>
            </a:r>
            <a:r>
              <a:rPr lang="en-US" altLang="zh-CN" sz="1800" baseline="-18000" dirty="0">
                <a:latin typeface="微软雅黑" pitchFamily="34" charset="-122"/>
              </a:rPr>
              <a:t>2</a:t>
            </a:r>
            <a:r>
              <a:rPr lang="en-US" altLang="zh-CN" sz="1800" dirty="0">
                <a:latin typeface="微软雅黑" pitchFamily="34" charset="-122"/>
              </a:rPr>
              <a:t>,…,</a:t>
            </a:r>
            <a:r>
              <a:rPr lang="en-US" altLang="zh-CN" sz="1800" dirty="0" err="1">
                <a:latin typeface="微软雅黑" pitchFamily="34" charset="-122"/>
              </a:rPr>
              <a:t>W</a:t>
            </a:r>
            <a:r>
              <a:rPr lang="en-US" altLang="zh-CN" sz="1800" baseline="-18000" dirty="0" err="1">
                <a:latin typeface="微软雅黑" pitchFamily="34" charset="-122"/>
              </a:rPr>
              <a:t>n</a:t>
            </a:r>
            <a:r>
              <a:rPr lang="en-US" altLang="zh-CN" sz="1800" dirty="0">
                <a:latin typeface="微软雅黑" pitchFamily="34" charset="-122"/>
              </a:rPr>
              <a:t>}</a:t>
            </a:r>
            <a:r>
              <a:rPr lang="zh-CN" altLang="en-US" sz="1800" dirty="0">
                <a:latin typeface="微软雅黑" pitchFamily="34" charset="-122"/>
              </a:rPr>
              <a:t>构造</a:t>
            </a:r>
            <a:r>
              <a:rPr lang="en-US" altLang="zh-CN" sz="1800" dirty="0">
                <a:latin typeface="微软雅黑" pitchFamily="34" charset="-122"/>
              </a:rPr>
              <a:t>n</a:t>
            </a:r>
            <a:r>
              <a:rPr lang="zh-CN" altLang="en-US" sz="1800" dirty="0">
                <a:latin typeface="微软雅黑" pitchFamily="34" charset="-122"/>
              </a:rPr>
              <a:t>棵只有一个叶结点的二叉树，从而得到一个二叉树的集合</a:t>
            </a:r>
            <a:r>
              <a:rPr lang="en-US" altLang="zh-CN" sz="1800" dirty="0">
                <a:latin typeface="微软雅黑" pitchFamily="34" charset="-122"/>
              </a:rPr>
              <a:t>F</a:t>
            </a:r>
            <a:r>
              <a:rPr lang="zh-CN" altLang="en-US" sz="1800" dirty="0">
                <a:latin typeface="微软雅黑" pitchFamily="34" charset="-122"/>
              </a:rPr>
              <a:t>＝</a:t>
            </a:r>
            <a:r>
              <a:rPr lang="en-US" altLang="zh-CN" sz="1800" dirty="0">
                <a:latin typeface="微软雅黑" pitchFamily="34" charset="-122"/>
              </a:rPr>
              <a:t>{T</a:t>
            </a:r>
            <a:r>
              <a:rPr lang="en-US" altLang="zh-CN" sz="1800" baseline="-25000" dirty="0">
                <a:latin typeface="微软雅黑" pitchFamily="34" charset="-122"/>
              </a:rPr>
              <a:t>1</a:t>
            </a:r>
            <a:r>
              <a:rPr lang="en-US" altLang="zh-CN" sz="1800" dirty="0">
                <a:latin typeface="微软雅黑" pitchFamily="34" charset="-122"/>
              </a:rPr>
              <a:t>,T</a:t>
            </a:r>
            <a:r>
              <a:rPr lang="en-US" altLang="zh-CN" sz="1800" baseline="-25000" dirty="0">
                <a:latin typeface="微软雅黑" pitchFamily="34" charset="-122"/>
              </a:rPr>
              <a:t>2</a:t>
            </a:r>
            <a:r>
              <a:rPr lang="en-US" altLang="zh-CN" sz="1800" dirty="0">
                <a:latin typeface="微软雅黑" pitchFamily="34" charset="-122"/>
              </a:rPr>
              <a:t>,…,</a:t>
            </a:r>
            <a:r>
              <a:rPr lang="en-US" altLang="zh-CN" sz="1800" dirty="0" err="1">
                <a:latin typeface="微软雅黑" pitchFamily="34" charset="-122"/>
              </a:rPr>
              <a:t>T</a:t>
            </a:r>
            <a:r>
              <a:rPr lang="en-US" altLang="zh-CN" sz="1800" baseline="-25000" dirty="0" err="1">
                <a:latin typeface="微软雅黑" pitchFamily="34" charset="-122"/>
              </a:rPr>
              <a:t>n</a:t>
            </a:r>
            <a:r>
              <a:rPr lang="en-US" altLang="zh-CN" sz="1800" dirty="0">
                <a:latin typeface="微软雅黑" pitchFamily="34" charset="-122"/>
              </a:rPr>
              <a:t>}</a:t>
            </a:r>
            <a:r>
              <a:rPr lang="zh-CN" altLang="en-US" sz="1800" dirty="0">
                <a:latin typeface="微软雅黑" pitchFamily="34" charset="-122"/>
              </a:rPr>
              <a:t>；</a:t>
            </a:r>
          </a:p>
          <a:p>
            <a:pPr marL="358775" indent="-358775" algn="just">
              <a:lnSpc>
                <a:spcPct val="125000"/>
              </a:lnSpc>
              <a:spcBef>
                <a:spcPts val="1200"/>
              </a:spcBef>
              <a:buNone/>
            </a:pPr>
            <a:r>
              <a:rPr lang="zh-CN" altLang="en-US" sz="1800" dirty="0">
                <a:solidFill>
                  <a:srgbClr val="FF0000"/>
                </a:solidFill>
                <a:latin typeface="微软雅黑" pitchFamily="34" charset="-122"/>
              </a:rPr>
              <a:t>⑵ </a:t>
            </a:r>
            <a:r>
              <a:rPr lang="zh-CN" altLang="en-US" sz="1800" dirty="0">
                <a:latin typeface="微软雅黑" pitchFamily="34" charset="-122"/>
              </a:rPr>
              <a:t>在</a:t>
            </a:r>
            <a:r>
              <a:rPr lang="en-US" altLang="zh-CN" sz="1800" dirty="0">
                <a:latin typeface="微软雅黑" pitchFamily="34" charset="-122"/>
              </a:rPr>
              <a:t>F</a:t>
            </a:r>
            <a:r>
              <a:rPr lang="zh-CN" altLang="en-US" sz="1800" dirty="0">
                <a:latin typeface="微软雅黑" pitchFamily="34" charset="-122"/>
              </a:rPr>
              <a:t>中选取根结点的权值最小和次小的两棵二叉树作为左、右子树构造一棵新的二叉树，这棵新的二叉树根结点的权值为其左、右子树根结点权值之和；</a:t>
            </a:r>
          </a:p>
          <a:p>
            <a:pPr marL="358775" indent="-358775" algn="just">
              <a:lnSpc>
                <a:spcPct val="125000"/>
              </a:lnSpc>
              <a:spcBef>
                <a:spcPts val="1200"/>
              </a:spcBef>
              <a:buNone/>
            </a:pPr>
            <a:r>
              <a:rPr lang="zh-CN" altLang="en-US" sz="1800" dirty="0">
                <a:solidFill>
                  <a:srgbClr val="FF0000"/>
                </a:solidFill>
                <a:latin typeface="微软雅黑" pitchFamily="34" charset="-122"/>
              </a:rPr>
              <a:t>⑶ </a:t>
            </a:r>
            <a:r>
              <a:rPr lang="zh-CN" altLang="en-US" sz="1800" dirty="0">
                <a:latin typeface="微软雅黑" pitchFamily="34" charset="-122"/>
              </a:rPr>
              <a:t>在集合</a:t>
            </a:r>
            <a:r>
              <a:rPr lang="en-US" altLang="zh-CN" sz="1800" dirty="0">
                <a:latin typeface="微软雅黑" pitchFamily="34" charset="-122"/>
              </a:rPr>
              <a:t>F</a:t>
            </a:r>
            <a:r>
              <a:rPr lang="zh-CN" altLang="en-US" sz="1800" dirty="0">
                <a:latin typeface="微软雅黑" pitchFamily="34" charset="-122"/>
              </a:rPr>
              <a:t>中删除作为左、右子树的两棵二叉树，并将新建立的二叉树加入到集合</a:t>
            </a:r>
            <a:r>
              <a:rPr lang="en-US" altLang="zh-CN" sz="1800" dirty="0">
                <a:latin typeface="微软雅黑" pitchFamily="34" charset="-122"/>
              </a:rPr>
              <a:t>F</a:t>
            </a:r>
            <a:r>
              <a:rPr lang="zh-CN" altLang="en-US" sz="1800" dirty="0">
                <a:latin typeface="微软雅黑" pitchFamily="34" charset="-122"/>
              </a:rPr>
              <a:t>中；</a:t>
            </a:r>
          </a:p>
          <a:p>
            <a:pPr marL="358775" indent="-358775" algn="just">
              <a:lnSpc>
                <a:spcPct val="125000"/>
              </a:lnSpc>
              <a:spcBef>
                <a:spcPts val="1200"/>
              </a:spcBef>
              <a:buNone/>
            </a:pPr>
            <a:r>
              <a:rPr lang="zh-CN" altLang="en-US" sz="1800" dirty="0">
                <a:solidFill>
                  <a:srgbClr val="FF0000"/>
                </a:solidFill>
                <a:latin typeface="微软雅黑" pitchFamily="34" charset="-122"/>
              </a:rPr>
              <a:t>⑷ </a:t>
            </a:r>
            <a:r>
              <a:rPr lang="zh-CN" altLang="en-US" sz="1800" dirty="0">
                <a:latin typeface="微软雅黑" pitchFamily="34" charset="-122"/>
              </a:rPr>
              <a:t>重复</a:t>
            </a:r>
            <a:r>
              <a:rPr lang="en-US" altLang="zh-CN" sz="1800" dirty="0">
                <a:latin typeface="微软雅黑" pitchFamily="34" charset="-122"/>
              </a:rPr>
              <a:t>(2)</a:t>
            </a:r>
            <a:r>
              <a:rPr lang="zh-CN" altLang="en-US" sz="1800" dirty="0">
                <a:latin typeface="微软雅黑" pitchFamily="34" charset="-122"/>
              </a:rPr>
              <a:t>、</a:t>
            </a:r>
            <a:r>
              <a:rPr lang="en-US" altLang="zh-CN" sz="1800" dirty="0">
                <a:latin typeface="微软雅黑" pitchFamily="34" charset="-122"/>
              </a:rPr>
              <a:t>(3)</a:t>
            </a:r>
            <a:r>
              <a:rPr lang="zh-CN" altLang="en-US" sz="1800" dirty="0">
                <a:latin typeface="微软雅黑" pitchFamily="34" charset="-122"/>
              </a:rPr>
              <a:t>两步，当</a:t>
            </a:r>
            <a:r>
              <a:rPr lang="en-US" altLang="zh-CN" sz="1800" dirty="0">
                <a:latin typeface="微软雅黑" pitchFamily="34" charset="-122"/>
              </a:rPr>
              <a:t>F</a:t>
            </a:r>
            <a:r>
              <a:rPr lang="zh-CN" altLang="en-US" sz="1800" dirty="0">
                <a:latin typeface="微软雅黑" pitchFamily="34" charset="-122"/>
              </a:rPr>
              <a:t>中只剩下一棵二叉树时，这棵二叉树便是所要建立的哈夫曼树。</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52</a:t>
            </a:fld>
            <a:endParaRPr lang="zh-CN" altLang="en-US" dirty="0"/>
          </a:p>
        </p:txBody>
      </p:sp>
    </p:spTree>
    <p:extLst>
      <p:ext uri="{BB962C8B-B14F-4D97-AF65-F5344CB8AC3E}">
        <p14:creationId xmlns:p14="http://schemas.microsoft.com/office/powerpoint/2010/main" val="3455767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a:lnSpc>
                <a:spcPct val="125000"/>
              </a:lnSpc>
              <a:spcBef>
                <a:spcPts val="1200"/>
              </a:spcBef>
            </a:pPr>
            <a:r>
              <a:rPr lang="zh-CN" altLang="en-US" sz="1800" dirty="0"/>
              <a:t>下图给出了前面提到的叶结点权值集合为</a:t>
            </a:r>
            <a:r>
              <a:rPr lang="en-US" altLang="zh-CN" sz="1800" dirty="0"/>
              <a:t>W</a:t>
            </a:r>
            <a:r>
              <a:rPr lang="zh-CN" altLang="en-US" sz="1800" dirty="0"/>
              <a:t>＝</a:t>
            </a:r>
            <a:r>
              <a:rPr lang="en-US" altLang="zh-CN" sz="1800" dirty="0"/>
              <a:t>{1</a:t>
            </a:r>
            <a:r>
              <a:rPr lang="zh-CN" altLang="en-US" sz="1800" dirty="0"/>
              <a:t>，</a:t>
            </a:r>
            <a:r>
              <a:rPr lang="en-US" altLang="zh-CN" sz="1800" dirty="0"/>
              <a:t>3</a:t>
            </a:r>
            <a:r>
              <a:rPr lang="zh-CN" altLang="en-US" sz="1800" dirty="0"/>
              <a:t>，</a:t>
            </a:r>
            <a:r>
              <a:rPr lang="en-US" altLang="zh-CN" sz="1800" dirty="0"/>
              <a:t>5</a:t>
            </a:r>
            <a:r>
              <a:rPr lang="zh-CN" altLang="en-US" sz="1800" dirty="0"/>
              <a:t>，</a:t>
            </a:r>
            <a:r>
              <a:rPr lang="en-US" altLang="zh-CN" sz="1800" dirty="0"/>
              <a:t>7}</a:t>
            </a:r>
            <a:r>
              <a:rPr lang="zh-CN" altLang="en-US" sz="1800" dirty="0"/>
              <a:t>的哈夫曼树的构造过程。</a:t>
            </a:r>
            <a:endParaRPr lang="en-US" altLang="zh-CN" sz="1800" dirty="0"/>
          </a:p>
          <a:p>
            <a:pPr>
              <a:lnSpc>
                <a:spcPct val="125000"/>
              </a:lnSpc>
              <a:spcBef>
                <a:spcPts val="1200"/>
              </a:spcBef>
            </a:pPr>
            <a:r>
              <a:rPr lang="zh-CN" altLang="en-US" sz="1800" dirty="0"/>
              <a:t>可以计算出其带权路径长度为</a:t>
            </a:r>
            <a:r>
              <a:rPr lang="en-US" altLang="zh-CN" sz="1800" dirty="0"/>
              <a:t>29</a:t>
            </a:r>
            <a:r>
              <a:rPr lang="zh-CN" altLang="en-US" sz="1800" dirty="0"/>
              <a:t>，由此可见，对于同一组给定叶结点所构造的哈夫曼树，树的形状可能不同，但带权路径长度值是相同的，一定是最小的。</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53</a:t>
            </a:fld>
            <a:endParaRPr lang="zh-CN" altLang="en-US" dirty="0"/>
          </a:p>
        </p:txBody>
      </p:sp>
      <p:sp>
        <p:nvSpPr>
          <p:cNvPr id="6" name="Oval 82"/>
          <p:cNvSpPr>
            <a:spLocks noChangeArrowheads="1"/>
          </p:cNvSpPr>
          <p:nvPr/>
        </p:nvSpPr>
        <p:spPr bwMode="auto">
          <a:xfrm>
            <a:off x="2084461" y="2887626"/>
            <a:ext cx="287337" cy="287338"/>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7</a:t>
            </a:r>
          </a:p>
        </p:txBody>
      </p:sp>
      <p:sp>
        <p:nvSpPr>
          <p:cNvPr id="7" name="Oval 83"/>
          <p:cNvSpPr>
            <a:spLocks noChangeArrowheads="1"/>
          </p:cNvSpPr>
          <p:nvPr/>
        </p:nvSpPr>
        <p:spPr bwMode="auto">
          <a:xfrm>
            <a:off x="2640086" y="2886039"/>
            <a:ext cx="287337" cy="287337"/>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5</a:t>
            </a:r>
          </a:p>
        </p:txBody>
      </p:sp>
      <p:sp>
        <p:nvSpPr>
          <p:cNvPr id="8" name="Oval 84"/>
          <p:cNvSpPr>
            <a:spLocks noChangeArrowheads="1"/>
          </p:cNvSpPr>
          <p:nvPr/>
        </p:nvSpPr>
        <p:spPr bwMode="auto">
          <a:xfrm>
            <a:off x="3216348" y="2887626"/>
            <a:ext cx="287338" cy="287338"/>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3</a:t>
            </a:r>
          </a:p>
        </p:txBody>
      </p:sp>
      <p:sp>
        <p:nvSpPr>
          <p:cNvPr id="9" name="Oval 85"/>
          <p:cNvSpPr>
            <a:spLocks noChangeArrowheads="1"/>
          </p:cNvSpPr>
          <p:nvPr/>
        </p:nvSpPr>
        <p:spPr bwMode="auto">
          <a:xfrm>
            <a:off x="3792611" y="2886039"/>
            <a:ext cx="287337" cy="287337"/>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10" name="Oval 86"/>
          <p:cNvSpPr>
            <a:spLocks noChangeArrowheads="1"/>
          </p:cNvSpPr>
          <p:nvPr/>
        </p:nvSpPr>
        <p:spPr bwMode="auto">
          <a:xfrm>
            <a:off x="5827786" y="2887626"/>
            <a:ext cx="287337" cy="287338"/>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Text" lastClr="000000"/>
                </a:solidFill>
                <a:effectLst/>
                <a:uLnTx/>
                <a:uFillTx/>
                <a:latin typeface="Times New Roman" pitchFamily="18" charset="0"/>
              </a:rPr>
              <a:t>7</a:t>
            </a:r>
          </a:p>
        </p:txBody>
      </p:sp>
      <p:sp>
        <p:nvSpPr>
          <p:cNvPr id="11" name="Oval 87"/>
          <p:cNvSpPr>
            <a:spLocks noChangeArrowheads="1"/>
          </p:cNvSpPr>
          <p:nvPr/>
        </p:nvSpPr>
        <p:spPr bwMode="auto">
          <a:xfrm>
            <a:off x="6383411" y="2886039"/>
            <a:ext cx="287337" cy="287337"/>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5</a:t>
            </a:r>
          </a:p>
        </p:txBody>
      </p:sp>
      <p:grpSp>
        <p:nvGrpSpPr>
          <p:cNvPr id="12" name="Group 112"/>
          <p:cNvGrpSpPr>
            <a:grpSpLocks/>
          </p:cNvGrpSpPr>
          <p:nvPr/>
        </p:nvGrpSpPr>
        <p:grpSpPr bwMode="auto">
          <a:xfrm>
            <a:off x="6927923" y="2886039"/>
            <a:ext cx="863600" cy="817562"/>
            <a:chOff x="4266" y="2069"/>
            <a:chExt cx="544" cy="515"/>
          </a:xfrm>
        </p:grpSpPr>
        <p:sp>
          <p:nvSpPr>
            <p:cNvPr id="13" name="Line 80"/>
            <p:cNvSpPr>
              <a:spLocks noChangeShapeType="1"/>
            </p:cNvSpPr>
            <p:nvPr/>
          </p:nvSpPr>
          <p:spPr bwMode="auto">
            <a:xfrm>
              <a:off x="4548" y="2215"/>
              <a:ext cx="136" cy="227"/>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4" name="Line 81"/>
            <p:cNvSpPr>
              <a:spLocks noChangeShapeType="1"/>
            </p:cNvSpPr>
            <p:nvPr/>
          </p:nvSpPr>
          <p:spPr bwMode="auto">
            <a:xfrm flipH="1">
              <a:off x="4366" y="2205"/>
              <a:ext cx="136" cy="273"/>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15" name="Oval 88"/>
            <p:cNvSpPr>
              <a:spLocks noChangeArrowheads="1"/>
            </p:cNvSpPr>
            <p:nvPr/>
          </p:nvSpPr>
          <p:spPr bwMode="auto">
            <a:xfrm>
              <a:off x="4266" y="2403"/>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3</a:t>
              </a:r>
            </a:p>
          </p:txBody>
        </p:sp>
        <p:sp>
          <p:nvSpPr>
            <p:cNvPr id="16" name="Oval 89"/>
            <p:cNvSpPr>
              <a:spLocks noChangeArrowheads="1"/>
            </p:cNvSpPr>
            <p:nvPr/>
          </p:nvSpPr>
          <p:spPr bwMode="auto">
            <a:xfrm>
              <a:off x="4629" y="2402"/>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17" name="Oval 90"/>
            <p:cNvSpPr>
              <a:spLocks noChangeArrowheads="1"/>
            </p:cNvSpPr>
            <p:nvPr/>
          </p:nvSpPr>
          <p:spPr bwMode="auto">
            <a:xfrm>
              <a:off x="4422" y="2069"/>
              <a:ext cx="181" cy="181"/>
            </a:xfrm>
            <a:prstGeom prst="ellipse">
              <a:avLst/>
            </a:prstGeom>
            <a:solidFill>
              <a:srgbClr val="66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4</a:t>
              </a:r>
            </a:p>
          </p:txBody>
        </p:sp>
      </p:grpSp>
      <p:sp>
        <p:nvSpPr>
          <p:cNvPr id="18" name="Oval 98"/>
          <p:cNvSpPr>
            <a:spLocks noChangeArrowheads="1"/>
          </p:cNvSpPr>
          <p:nvPr/>
        </p:nvSpPr>
        <p:spPr bwMode="auto">
          <a:xfrm>
            <a:off x="2135261" y="4006814"/>
            <a:ext cx="287337" cy="287337"/>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7</a:t>
            </a:r>
          </a:p>
        </p:txBody>
      </p:sp>
      <p:grpSp>
        <p:nvGrpSpPr>
          <p:cNvPr id="19" name="Group 113"/>
          <p:cNvGrpSpPr>
            <a:grpSpLocks/>
          </p:cNvGrpSpPr>
          <p:nvPr/>
        </p:nvGrpSpPr>
        <p:grpSpPr bwMode="auto">
          <a:xfrm>
            <a:off x="2671836" y="3990939"/>
            <a:ext cx="1319212" cy="1336675"/>
            <a:chOff x="1585" y="2765"/>
            <a:chExt cx="831" cy="842"/>
          </a:xfrm>
        </p:grpSpPr>
        <p:sp>
          <p:nvSpPr>
            <p:cNvPr id="20" name="Line 95"/>
            <p:cNvSpPr>
              <a:spLocks noChangeShapeType="1"/>
            </p:cNvSpPr>
            <p:nvPr/>
          </p:nvSpPr>
          <p:spPr bwMode="auto">
            <a:xfrm flipH="1">
              <a:off x="1721" y="2945"/>
              <a:ext cx="136" cy="273"/>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21" name="Line 96"/>
            <p:cNvSpPr>
              <a:spLocks noChangeShapeType="1"/>
            </p:cNvSpPr>
            <p:nvPr/>
          </p:nvSpPr>
          <p:spPr bwMode="auto">
            <a:xfrm>
              <a:off x="1902" y="2900"/>
              <a:ext cx="434" cy="635"/>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22" name="Line 97"/>
            <p:cNvSpPr>
              <a:spLocks noChangeShapeType="1"/>
            </p:cNvSpPr>
            <p:nvPr/>
          </p:nvSpPr>
          <p:spPr bwMode="auto">
            <a:xfrm flipH="1">
              <a:off x="1963" y="3222"/>
              <a:ext cx="136" cy="273"/>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23" name="Oval 99"/>
            <p:cNvSpPr>
              <a:spLocks noChangeArrowheads="1"/>
            </p:cNvSpPr>
            <p:nvPr/>
          </p:nvSpPr>
          <p:spPr bwMode="auto">
            <a:xfrm>
              <a:off x="1585" y="3102"/>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5</a:t>
              </a:r>
            </a:p>
          </p:txBody>
        </p:sp>
        <p:sp>
          <p:nvSpPr>
            <p:cNvPr id="24" name="Oval 100"/>
            <p:cNvSpPr>
              <a:spLocks noChangeArrowheads="1"/>
            </p:cNvSpPr>
            <p:nvPr/>
          </p:nvSpPr>
          <p:spPr bwMode="auto">
            <a:xfrm>
              <a:off x="1872" y="3426"/>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3</a:t>
              </a:r>
            </a:p>
          </p:txBody>
        </p:sp>
        <p:sp>
          <p:nvSpPr>
            <p:cNvPr id="25" name="Oval 101"/>
            <p:cNvSpPr>
              <a:spLocks noChangeArrowheads="1"/>
            </p:cNvSpPr>
            <p:nvPr/>
          </p:nvSpPr>
          <p:spPr bwMode="auto">
            <a:xfrm>
              <a:off x="2235" y="3425"/>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26" name="Oval 102"/>
            <p:cNvSpPr>
              <a:spLocks noChangeArrowheads="1"/>
            </p:cNvSpPr>
            <p:nvPr/>
          </p:nvSpPr>
          <p:spPr bwMode="auto">
            <a:xfrm>
              <a:off x="2028" y="3102"/>
              <a:ext cx="181" cy="181"/>
            </a:xfrm>
            <a:prstGeom prst="ellipse">
              <a:avLst/>
            </a:prstGeom>
            <a:solidFill>
              <a:srgbClr val="66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4</a:t>
              </a:r>
            </a:p>
          </p:txBody>
        </p:sp>
        <p:sp>
          <p:nvSpPr>
            <p:cNvPr id="27" name="Oval 103"/>
            <p:cNvSpPr>
              <a:spLocks noChangeArrowheads="1"/>
            </p:cNvSpPr>
            <p:nvPr/>
          </p:nvSpPr>
          <p:spPr bwMode="auto">
            <a:xfrm>
              <a:off x="1802" y="2765"/>
              <a:ext cx="181" cy="181"/>
            </a:xfrm>
            <a:prstGeom prst="ellipse">
              <a:avLst/>
            </a:prstGeom>
            <a:solidFill>
              <a:srgbClr val="66CCFF"/>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9</a:t>
              </a:r>
            </a:p>
          </p:txBody>
        </p:sp>
      </p:grpSp>
      <p:grpSp>
        <p:nvGrpSpPr>
          <p:cNvPr id="28" name="Group 115"/>
          <p:cNvGrpSpPr>
            <a:grpSpLocks/>
          </p:cNvGrpSpPr>
          <p:nvPr/>
        </p:nvGrpSpPr>
        <p:grpSpPr bwMode="auto">
          <a:xfrm>
            <a:off x="6470723" y="3957601"/>
            <a:ext cx="1760538" cy="1625600"/>
            <a:chOff x="3978" y="2744"/>
            <a:chExt cx="1109" cy="1024"/>
          </a:xfrm>
        </p:grpSpPr>
        <p:sp>
          <p:nvSpPr>
            <p:cNvPr id="29" name="Line 91"/>
            <p:cNvSpPr>
              <a:spLocks noChangeShapeType="1"/>
            </p:cNvSpPr>
            <p:nvPr/>
          </p:nvSpPr>
          <p:spPr bwMode="auto">
            <a:xfrm flipH="1">
              <a:off x="4603" y="3399"/>
              <a:ext cx="182" cy="227"/>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30" name="Line 92"/>
            <p:cNvSpPr>
              <a:spLocks noChangeShapeType="1"/>
            </p:cNvSpPr>
            <p:nvPr/>
          </p:nvSpPr>
          <p:spPr bwMode="auto">
            <a:xfrm>
              <a:off x="4377" y="2900"/>
              <a:ext cx="680" cy="817"/>
            </a:xfrm>
            <a:prstGeom prst="line">
              <a:avLst/>
            </a:prstGeom>
            <a:noFill/>
            <a:ln w="9525">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31" name="Line 93"/>
            <p:cNvSpPr>
              <a:spLocks noChangeShapeType="1"/>
            </p:cNvSpPr>
            <p:nvPr/>
          </p:nvSpPr>
          <p:spPr bwMode="auto">
            <a:xfrm flipH="1">
              <a:off x="4059" y="2900"/>
              <a:ext cx="182" cy="227"/>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32" name="Line 94"/>
            <p:cNvSpPr>
              <a:spLocks noChangeShapeType="1"/>
            </p:cNvSpPr>
            <p:nvPr/>
          </p:nvSpPr>
          <p:spPr bwMode="auto">
            <a:xfrm flipH="1">
              <a:off x="4331" y="3127"/>
              <a:ext cx="182" cy="227"/>
            </a:xfrm>
            <a:prstGeom prst="line">
              <a:avLst/>
            </a:prstGeom>
            <a:noFill/>
            <a:ln w="19050">
              <a:solidFill>
                <a:srgbClr val="000000"/>
              </a:solidFill>
              <a:miter lim="800000"/>
              <a:headEnd/>
              <a:tailEnd/>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outerShdw blurRad="38100" dist="38100" dir="2700000" algn="tl">
                    <a:srgbClr val="000000">
                      <a:alpha val="43137"/>
                    </a:srgbClr>
                  </a:outerShdw>
                </a:effectLst>
                <a:uLnTx/>
                <a:uFillTx/>
                <a:ea typeface="宋体" pitchFamily="2" charset="-122"/>
              </a:endParaRPr>
            </a:p>
          </p:txBody>
        </p:sp>
        <p:sp>
          <p:nvSpPr>
            <p:cNvPr id="33" name="Oval 104"/>
            <p:cNvSpPr>
              <a:spLocks noChangeArrowheads="1"/>
            </p:cNvSpPr>
            <p:nvPr/>
          </p:nvSpPr>
          <p:spPr bwMode="auto">
            <a:xfrm>
              <a:off x="3978" y="3036"/>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7</a:t>
              </a:r>
            </a:p>
          </p:txBody>
        </p:sp>
        <p:sp>
          <p:nvSpPr>
            <p:cNvPr id="34" name="Oval 105"/>
            <p:cNvSpPr>
              <a:spLocks noChangeArrowheads="1"/>
            </p:cNvSpPr>
            <p:nvPr/>
          </p:nvSpPr>
          <p:spPr bwMode="auto">
            <a:xfrm>
              <a:off x="4256" y="3313"/>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5</a:t>
              </a:r>
            </a:p>
          </p:txBody>
        </p:sp>
        <p:sp>
          <p:nvSpPr>
            <p:cNvPr id="35" name="Oval 106"/>
            <p:cNvSpPr>
              <a:spLocks noChangeArrowheads="1"/>
            </p:cNvSpPr>
            <p:nvPr/>
          </p:nvSpPr>
          <p:spPr bwMode="auto">
            <a:xfrm>
              <a:off x="4513" y="3587"/>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3</a:t>
              </a:r>
            </a:p>
          </p:txBody>
        </p:sp>
        <p:sp>
          <p:nvSpPr>
            <p:cNvPr id="36" name="Oval 107"/>
            <p:cNvSpPr>
              <a:spLocks noChangeArrowheads="1"/>
            </p:cNvSpPr>
            <p:nvPr/>
          </p:nvSpPr>
          <p:spPr bwMode="auto">
            <a:xfrm>
              <a:off x="4906" y="3576"/>
              <a:ext cx="181" cy="181"/>
            </a:xfrm>
            <a:prstGeom prst="ellipse">
              <a:avLst/>
            </a:prstGeom>
            <a:solidFill>
              <a:srgbClr val="9999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37" name="Oval 108"/>
            <p:cNvSpPr>
              <a:spLocks noChangeArrowheads="1"/>
            </p:cNvSpPr>
            <p:nvPr/>
          </p:nvSpPr>
          <p:spPr bwMode="auto">
            <a:xfrm>
              <a:off x="4699" y="3313"/>
              <a:ext cx="181" cy="181"/>
            </a:xfrm>
            <a:prstGeom prst="ellipse">
              <a:avLst/>
            </a:prstGeom>
            <a:solidFill>
              <a:srgbClr val="66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4</a:t>
              </a:r>
            </a:p>
          </p:txBody>
        </p:sp>
        <p:sp>
          <p:nvSpPr>
            <p:cNvPr id="38" name="Oval 109"/>
            <p:cNvSpPr>
              <a:spLocks noChangeArrowheads="1"/>
            </p:cNvSpPr>
            <p:nvPr/>
          </p:nvSpPr>
          <p:spPr bwMode="auto">
            <a:xfrm>
              <a:off x="4443" y="3026"/>
              <a:ext cx="181" cy="181"/>
            </a:xfrm>
            <a:prstGeom prst="ellipse">
              <a:avLst/>
            </a:prstGeom>
            <a:solidFill>
              <a:srgbClr val="66CCFF"/>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9</a:t>
              </a:r>
            </a:p>
          </p:txBody>
        </p:sp>
        <p:sp>
          <p:nvSpPr>
            <p:cNvPr id="39" name="Oval 110"/>
            <p:cNvSpPr>
              <a:spLocks noChangeArrowheads="1"/>
            </p:cNvSpPr>
            <p:nvPr/>
          </p:nvSpPr>
          <p:spPr bwMode="auto">
            <a:xfrm>
              <a:off x="4215" y="2744"/>
              <a:ext cx="181" cy="181"/>
            </a:xfrm>
            <a:prstGeom prst="ellipse">
              <a:avLst/>
            </a:prstGeom>
            <a:solidFill>
              <a:srgbClr val="66CCFF"/>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Times New Roman" pitchFamily="18" charset="0"/>
                </a:rPr>
                <a:t>16</a:t>
              </a:r>
            </a:p>
          </p:txBody>
        </p:sp>
      </p:grpSp>
      <p:sp>
        <p:nvSpPr>
          <p:cNvPr id="40" name="Rectangle 111"/>
          <p:cNvSpPr>
            <a:spLocks noChangeArrowheads="1"/>
          </p:cNvSpPr>
          <p:nvPr/>
        </p:nvSpPr>
        <p:spPr bwMode="auto">
          <a:xfrm>
            <a:off x="4583186" y="2814601"/>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Times New Roman" pitchFamily="18" charset="0"/>
                <a:ea typeface="楷体_GB2312" pitchFamily="49" charset="-122"/>
              </a:rPr>
              <a:t>第二步</a:t>
            </a:r>
          </a:p>
        </p:txBody>
      </p:sp>
      <p:sp>
        <p:nvSpPr>
          <p:cNvPr id="41" name="Rectangle 114"/>
          <p:cNvSpPr>
            <a:spLocks noChangeArrowheads="1"/>
          </p:cNvSpPr>
          <p:nvPr/>
        </p:nvSpPr>
        <p:spPr bwMode="auto">
          <a:xfrm>
            <a:off x="4583186" y="3968416"/>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buClr>
                <a:schemeClr val="bg2"/>
              </a:buClr>
              <a:buSzPct val="75000"/>
              <a:buFont typeface="Wingdings" pitchFamily="2" charset="2"/>
              <a:buNone/>
            </a:pPr>
            <a:r>
              <a:rPr lang="zh-CN" altLang="en-US" sz="2400" dirty="0">
                <a:latin typeface="Arial" charset="0"/>
                <a:ea typeface="楷体_GB2312" pitchFamily="49" charset="-122"/>
              </a:rPr>
              <a:t>第四步</a:t>
            </a:r>
          </a:p>
        </p:txBody>
      </p:sp>
      <p:sp>
        <p:nvSpPr>
          <p:cNvPr id="42" name="Rectangle 111"/>
          <p:cNvSpPr>
            <a:spLocks noChangeArrowheads="1"/>
          </p:cNvSpPr>
          <p:nvPr/>
        </p:nvSpPr>
        <p:spPr bwMode="auto">
          <a:xfrm>
            <a:off x="715720" y="281460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Times New Roman" pitchFamily="18" charset="0"/>
                <a:ea typeface="楷体_GB2312" pitchFamily="49" charset="-122"/>
              </a:rPr>
              <a:t>第一步</a:t>
            </a:r>
          </a:p>
        </p:txBody>
      </p:sp>
      <p:sp>
        <p:nvSpPr>
          <p:cNvPr id="43" name="Rectangle 114"/>
          <p:cNvSpPr>
            <a:spLocks noChangeArrowheads="1"/>
          </p:cNvSpPr>
          <p:nvPr/>
        </p:nvSpPr>
        <p:spPr bwMode="auto">
          <a:xfrm>
            <a:off x="715720" y="396395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buClr>
                <a:schemeClr val="bg2"/>
              </a:buClr>
              <a:buSzPct val="75000"/>
              <a:buFont typeface="Wingdings" pitchFamily="2" charset="2"/>
              <a:buNone/>
            </a:pPr>
            <a:r>
              <a:rPr lang="zh-CN" altLang="en-US" sz="2400" dirty="0">
                <a:latin typeface="Arial" charset="0"/>
                <a:ea typeface="楷体_GB2312" pitchFamily="49" charset="-122"/>
              </a:rPr>
              <a:t>第三步</a:t>
            </a:r>
          </a:p>
        </p:txBody>
      </p:sp>
      <p:sp>
        <p:nvSpPr>
          <p:cNvPr id="44" name="矩形 43"/>
          <p:cNvSpPr/>
          <p:nvPr/>
        </p:nvSpPr>
        <p:spPr>
          <a:xfrm>
            <a:off x="3414472" y="5661026"/>
            <a:ext cx="2315057" cy="369332"/>
          </a:xfrm>
          <a:prstGeom prst="rect">
            <a:avLst/>
          </a:prstGeom>
        </p:spPr>
        <p:txBody>
          <a:bodyPr wrap="none">
            <a:spAutoFit/>
          </a:bodyPr>
          <a:lstStyle/>
          <a:p>
            <a:r>
              <a:rPr lang="zh-CN" altLang="en-US"/>
              <a:t>哈夫曼树</a:t>
            </a:r>
            <a:r>
              <a:rPr lang="zh-CN" altLang="en-US" dirty="0"/>
              <a:t>的建立过程 </a:t>
            </a:r>
          </a:p>
        </p:txBody>
      </p:sp>
    </p:spTree>
    <p:extLst>
      <p:ext uri="{BB962C8B-B14F-4D97-AF65-F5344CB8AC3E}">
        <p14:creationId xmlns:p14="http://schemas.microsoft.com/office/powerpoint/2010/main" val="334898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8" grpId="0" animBg="1"/>
      <p:bldP spid="40" grpId="0"/>
      <p:bldP spid="41" grpId="0"/>
      <p:bldP spid="42" grpId="0"/>
      <p:bldP spid="4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a:lnSpc>
                <a:spcPct val="125000"/>
              </a:lnSpc>
              <a:spcBef>
                <a:spcPts val="1200"/>
              </a:spcBef>
            </a:pPr>
            <a:r>
              <a:rPr lang="zh-CN" altLang="en-US" sz="2000" dirty="0"/>
              <a:t>哈夫曼树的存储表示</a:t>
            </a:r>
          </a:p>
          <a:p>
            <a:pPr>
              <a:lnSpc>
                <a:spcPct val="150000"/>
              </a:lnSpc>
              <a:spcBef>
                <a:spcPts val="1200"/>
              </a:spcBef>
            </a:pPr>
            <a:r>
              <a:rPr lang="zh-CN" altLang="en-US" sz="2000" dirty="0"/>
              <a:t>在构造哈夫曼树时，可以设置一个结构数组</a:t>
            </a:r>
            <a:r>
              <a:rPr lang="en-US" altLang="zh-CN" sz="2000" dirty="0" err="1"/>
              <a:t>HuffNode</a:t>
            </a:r>
            <a:r>
              <a:rPr lang="zh-CN" altLang="en-US" sz="2000" dirty="0"/>
              <a:t>保存哈夫曼树中各结点的信息，根据二叉树的性质可知，具有</a:t>
            </a:r>
            <a:r>
              <a:rPr lang="en-US" altLang="zh-CN" sz="2000" dirty="0"/>
              <a:t>n</a:t>
            </a:r>
            <a:r>
              <a:rPr lang="zh-CN" altLang="en-US" sz="2000" dirty="0"/>
              <a:t>个叶结点的哈夫曼树共有</a:t>
            </a:r>
            <a:r>
              <a:rPr lang="en-US" altLang="zh-CN" sz="2000" dirty="0"/>
              <a:t>2n-1</a:t>
            </a:r>
            <a:r>
              <a:rPr lang="zh-CN" altLang="en-US" sz="2000" dirty="0"/>
              <a:t>个结点，所以数组</a:t>
            </a:r>
            <a:r>
              <a:rPr lang="en-US" altLang="zh-CN" sz="2000" dirty="0" err="1"/>
              <a:t>HuffNode</a:t>
            </a:r>
            <a:r>
              <a:rPr lang="zh-CN" altLang="en-US" sz="2000" dirty="0"/>
              <a:t>的大小设置为</a:t>
            </a:r>
            <a:r>
              <a:rPr lang="en-US" altLang="zh-CN" sz="2000" dirty="0"/>
              <a:t>2n-1</a:t>
            </a:r>
            <a:r>
              <a:rPr lang="zh-CN" altLang="en-US" sz="2000" dirty="0"/>
              <a:t>。</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54</a:t>
            </a:fld>
            <a:endParaRPr lang="zh-CN" altLang="en-US" dirty="0"/>
          </a:p>
        </p:txBody>
      </p:sp>
      <p:sp>
        <p:nvSpPr>
          <p:cNvPr id="6" name="Rectangle 22"/>
          <p:cNvSpPr>
            <a:spLocks noChangeArrowheads="1"/>
          </p:cNvSpPr>
          <p:nvPr/>
        </p:nvSpPr>
        <p:spPr bwMode="auto">
          <a:xfrm>
            <a:off x="634524" y="3268493"/>
            <a:ext cx="7894178" cy="2071991"/>
          </a:xfrm>
          <a:prstGeom prst="rect">
            <a:avLst/>
          </a:prstGeom>
          <a:noFill/>
          <a:ln w="28575">
            <a:solidFill>
              <a:srgbClr val="FF0000"/>
            </a:solidFill>
            <a:miter lim="800000"/>
            <a:headEnd/>
            <a:tailEnd/>
          </a:ln>
          <a:effectLst/>
        </p:spPr>
        <p:txBody>
          <a:bodyPr anchor="ctr"/>
          <a:lstStyle/>
          <a:p>
            <a:pPr marL="273050" indent="-273050">
              <a:lnSpc>
                <a:spcPct val="125000"/>
              </a:lnSpc>
              <a:spcBef>
                <a:spcPts val="1200"/>
              </a:spcBef>
              <a:buClr>
                <a:srgbClr val="FF0000"/>
              </a:buClr>
              <a:buFont typeface="Wingdings" pitchFamily="2" charset="2"/>
              <a:buChar char="Ø"/>
              <a:defRPr/>
            </a:pPr>
            <a:r>
              <a:rPr lang="zh-CN" altLang="en-US" sz="2000" dirty="0">
                <a:latin typeface="微软雅黑" pitchFamily="34" charset="-122"/>
                <a:ea typeface="微软雅黑" pitchFamily="34" charset="-122"/>
              </a:rPr>
              <a:t>由哈夫曼树的构造过程，显然的，每次合并两棵树会多出一个节点，而由最初的节点森林到一颗哈夫曼树，一共要</a:t>
            </a:r>
            <a:r>
              <a:rPr lang="zh-CN" altLang="en-US" sz="2000" dirty="0">
                <a:solidFill>
                  <a:srgbClr val="0000FF"/>
                </a:solidFill>
                <a:latin typeface="微软雅黑" pitchFamily="34" charset="-122"/>
                <a:ea typeface="微软雅黑" pitchFamily="34" charset="-122"/>
              </a:rPr>
              <a:t>合并</a:t>
            </a:r>
            <a:r>
              <a:rPr lang="en-US" altLang="zh-CN" sz="2000" dirty="0">
                <a:solidFill>
                  <a:srgbClr val="0000FF"/>
                </a:solidFill>
                <a:latin typeface="微软雅黑" pitchFamily="34" charset="-122"/>
                <a:ea typeface="微软雅黑" pitchFamily="34" charset="-122"/>
              </a:rPr>
              <a:t>(n-1)</a:t>
            </a:r>
            <a:r>
              <a:rPr lang="zh-CN" altLang="en-US" sz="2000" dirty="0">
                <a:solidFill>
                  <a:srgbClr val="0000FF"/>
                </a:solidFill>
                <a:latin typeface="微软雅黑" pitchFamily="34" charset="-122"/>
                <a:ea typeface="微软雅黑" pitchFamily="34" charset="-122"/>
              </a:rPr>
              <a:t>次</a:t>
            </a:r>
            <a:r>
              <a:rPr lang="zh-CN" altLang="en-US" sz="2000" dirty="0">
                <a:latin typeface="微软雅黑" pitchFamily="34" charset="-122"/>
                <a:ea typeface="微软雅黑" pitchFamily="34" charset="-122"/>
              </a:rPr>
              <a:t>。</a:t>
            </a:r>
          </a:p>
          <a:p>
            <a:pPr marL="273050" indent="-273050">
              <a:lnSpc>
                <a:spcPct val="125000"/>
              </a:lnSpc>
              <a:spcBef>
                <a:spcPts val="1200"/>
              </a:spcBef>
              <a:buClr>
                <a:srgbClr val="FF0000"/>
              </a:buClr>
              <a:buFont typeface="Wingdings" pitchFamily="2" charset="2"/>
              <a:buChar char="Ø"/>
              <a:defRPr/>
            </a:pPr>
            <a:r>
              <a:rPr lang="zh-CN" altLang="en-US" sz="2000" dirty="0">
                <a:latin typeface="微软雅黑" pitchFamily="34" charset="-122"/>
                <a:ea typeface="微软雅黑" pitchFamily="34" charset="-122"/>
              </a:rPr>
              <a:t>因而，对于一个</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个叶节点的哈夫曼树，一共会拥有</a:t>
            </a:r>
            <a:r>
              <a:rPr lang="en-US" altLang="zh-CN" sz="2000" dirty="0">
                <a:solidFill>
                  <a:srgbClr val="0000FF"/>
                </a:solidFill>
                <a:latin typeface="微软雅黑" pitchFamily="34" charset="-122"/>
                <a:ea typeface="微软雅黑" pitchFamily="34" charset="-122"/>
              </a:rPr>
              <a:t>n+(n-1)=2n-1</a:t>
            </a:r>
            <a:r>
              <a:rPr lang="zh-CN" altLang="en-US" sz="2000" dirty="0">
                <a:solidFill>
                  <a:srgbClr val="0000FF"/>
                </a:solidFill>
                <a:latin typeface="微软雅黑" pitchFamily="34" charset="-122"/>
                <a:ea typeface="微软雅黑" pitchFamily="34" charset="-122"/>
              </a:rPr>
              <a:t>个节点。</a:t>
            </a:r>
          </a:p>
        </p:txBody>
      </p:sp>
    </p:spTree>
    <p:extLst>
      <p:ext uri="{BB962C8B-B14F-4D97-AF65-F5344CB8AC3E}">
        <p14:creationId xmlns:p14="http://schemas.microsoft.com/office/powerpoint/2010/main" val="20204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marL="342900" lvl="0" indent="-342900" fontAlgn="base">
              <a:lnSpc>
                <a:spcPct val="150000"/>
              </a:lnSpc>
              <a:spcBef>
                <a:spcPts val="1200"/>
              </a:spcBef>
              <a:spcAft>
                <a:spcPct val="0"/>
              </a:spcAft>
              <a:buClr>
                <a:srgbClr val="0000FF"/>
              </a:buClr>
              <a:buFont typeface="Wingdings" pitchFamily="2" charset="2"/>
              <a:buChar char="n"/>
              <a:defRPr/>
            </a:pPr>
            <a:r>
              <a:rPr lang="zh-CN" altLang="en-US" sz="2000" b="1" kern="0" dirty="0">
                <a:solidFill>
                  <a:srgbClr val="000000"/>
                </a:solidFill>
                <a:latin typeface="Times New Roman" pitchFamily="18" charset="0"/>
                <a:ea typeface="宋体"/>
              </a:rPr>
              <a:t>在数据通讯中，经常需要将传送的文字转换成由二进制字符</a:t>
            </a:r>
            <a:r>
              <a:rPr lang="en-US" altLang="zh-CN" sz="2000" b="1" kern="0" dirty="0">
                <a:solidFill>
                  <a:srgbClr val="000000"/>
                </a:solidFill>
                <a:latin typeface="Times New Roman" pitchFamily="18" charset="0"/>
                <a:ea typeface="宋体"/>
              </a:rPr>
              <a:t>0</a:t>
            </a:r>
            <a:r>
              <a:rPr lang="zh-CN" altLang="en-US" sz="2000" b="1" kern="0" dirty="0">
                <a:solidFill>
                  <a:srgbClr val="000000"/>
                </a:solidFill>
                <a:latin typeface="Times New Roman" pitchFamily="18" charset="0"/>
                <a:ea typeface="宋体"/>
              </a:rPr>
              <a:t>，</a:t>
            </a:r>
            <a:r>
              <a:rPr lang="en-US" altLang="zh-CN" sz="2000" b="1" kern="0" dirty="0">
                <a:solidFill>
                  <a:srgbClr val="000000"/>
                </a:solidFill>
                <a:latin typeface="Times New Roman" pitchFamily="18" charset="0"/>
                <a:ea typeface="宋体"/>
              </a:rPr>
              <a:t>1</a:t>
            </a:r>
            <a:r>
              <a:rPr lang="zh-CN" altLang="en-US" sz="2000" b="1" kern="0" dirty="0">
                <a:solidFill>
                  <a:srgbClr val="000000"/>
                </a:solidFill>
                <a:latin typeface="Times New Roman" pitchFamily="18" charset="0"/>
                <a:ea typeface="宋体"/>
              </a:rPr>
              <a:t>组成的二进制串，称之为</a:t>
            </a:r>
            <a:r>
              <a:rPr lang="zh-CN" altLang="en-US" sz="2000" b="1" kern="0" dirty="0">
                <a:solidFill>
                  <a:srgbClr val="0000FF"/>
                </a:solidFill>
                <a:latin typeface="Times New Roman" pitchFamily="18" charset="0"/>
                <a:ea typeface="宋体"/>
              </a:rPr>
              <a:t>编码</a:t>
            </a:r>
            <a:r>
              <a:rPr lang="zh-CN" altLang="en-US" sz="2000" b="1" kern="0" dirty="0">
                <a:solidFill>
                  <a:srgbClr val="000000"/>
                </a:solidFill>
                <a:latin typeface="Times New Roman" pitchFamily="18" charset="0"/>
                <a:ea typeface="宋体"/>
              </a:rPr>
              <a:t>。</a:t>
            </a:r>
          </a:p>
          <a:p>
            <a:pPr marL="342900" lvl="0" indent="-342900" fontAlgn="base">
              <a:lnSpc>
                <a:spcPct val="150000"/>
              </a:lnSpc>
              <a:spcBef>
                <a:spcPts val="1200"/>
              </a:spcBef>
              <a:spcAft>
                <a:spcPct val="0"/>
              </a:spcAft>
              <a:buClr>
                <a:srgbClr val="FF0000"/>
              </a:buClr>
              <a:buNone/>
              <a:defRPr/>
            </a:pPr>
            <a:r>
              <a:rPr kumimoji="1" lang="zh-CN" altLang="en-US" sz="2000" b="1" kern="0" dirty="0">
                <a:solidFill>
                  <a:srgbClr val="FF0000"/>
                </a:solidFill>
                <a:latin typeface="Tahoma" pitchFamily="34" charset="0"/>
                <a:ea typeface="宋体"/>
                <a:cs typeface="Tahoma" pitchFamily="34" charset="0"/>
              </a:rPr>
              <a:t>例：</a:t>
            </a:r>
            <a:r>
              <a:rPr lang="zh-CN" altLang="en-US" sz="2000" b="1" kern="0" dirty="0">
                <a:solidFill>
                  <a:srgbClr val="000000"/>
                </a:solidFill>
                <a:latin typeface="Times New Roman" pitchFamily="18" charset="0"/>
                <a:ea typeface="宋体"/>
              </a:rPr>
              <a:t>假设要传送的电文为</a:t>
            </a:r>
            <a:r>
              <a:rPr lang="en-US" altLang="zh-CN" sz="2000" b="1" kern="0" dirty="0">
                <a:solidFill>
                  <a:srgbClr val="FF0000"/>
                </a:solidFill>
                <a:latin typeface="Times New Roman" pitchFamily="18" charset="0"/>
                <a:ea typeface="宋体"/>
              </a:rPr>
              <a:t>ABACCDA</a:t>
            </a:r>
            <a:r>
              <a:rPr lang="zh-CN" altLang="en-US" sz="2000" b="1" kern="0" dirty="0">
                <a:solidFill>
                  <a:srgbClr val="000000"/>
                </a:solidFill>
                <a:latin typeface="Times New Roman" pitchFamily="18" charset="0"/>
                <a:ea typeface="宋体"/>
              </a:rPr>
              <a:t>，电文中只含有</a:t>
            </a:r>
            <a:r>
              <a:rPr lang="en-US" altLang="zh-CN" sz="2000" b="1" kern="0" dirty="0">
                <a:solidFill>
                  <a:srgbClr val="000000"/>
                </a:solidFill>
                <a:latin typeface="Times New Roman" pitchFamily="18" charset="0"/>
                <a:ea typeface="宋体"/>
              </a:rPr>
              <a:t>A, B, C, D</a:t>
            </a:r>
            <a:r>
              <a:rPr lang="zh-CN" altLang="en-US" sz="2000" b="1" kern="0" dirty="0">
                <a:solidFill>
                  <a:srgbClr val="000000"/>
                </a:solidFill>
                <a:latin typeface="Times New Roman" pitchFamily="18" charset="0"/>
                <a:ea typeface="宋体"/>
              </a:rPr>
              <a:t>四种字符。</a:t>
            </a:r>
          </a:p>
          <a:p>
            <a:pPr marL="342900" lvl="0" indent="-342900" algn="ctr" fontAlgn="base">
              <a:lnSpc>
                <a:spcPct val="150000"/>
              </a:lnSpc>
              <a:spcBef>
                <a:spcPts val="1200"/>
              </a:spcBef>
              <a:spcAft>
                <a:spcPct val="0"/>
              </a:spcAft>
              <a:buClr>
                <a:srgbClr val="FF0000"/>
              </a:buClr>
              <a:buNone/>
              <a:defRPr/>
            </a:pPr>
            <a:r>
              <a:rPr lang="zh-CN" altLang="en-US" sz="1800" kern="0" dirty="0">
                <a:solidFill>
                  <a:srgbClr val="000000"/>
                </a:solidFill>
                <a:latin typeface="微软雅黑" panose="020B0503020204020204" pitchFamily="34" charset="-122"/>
              </a:rPr>
              <a:t>字符的四种不同的编码方案</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55</a:t>
            </a:fld>
            <a:endParaRPr lang="zh-CN" altLang="en-US" dirty="0"/>
          </a:p>
        </p:txBody>
      </p:sp>
      <p:graphicFrame>
        <p:nvGraphicFramePr>
          <p:cNvPr id="6" name="Group 156"/>
          <p:cNvGraphicFramePr>
            <a:graphicFrameLocks/>
          </p:cNvGraphicFramePr>
          <p:nvPr>
            <p:extLst>
              <p:ext uri="{D42A27DB-BD31-4B8C-83A1-F6EECF244321}">
                <p14:modId xmlns:p14="http://schemas.microsoft.com/office/powerpoint/2010/main" val="4190460981"/>
              </p:ext>
            </p:extLst>
          </p:nvPr>
        </p:nvGraphicFramePr>
        <p:xfrm>
          <a:off x="601663" y="3257238"/>
          <a:ext cx="1593850" cy="2286000"/>
        </p:xfrm>
        <a:graphic>
          <a:graphicData uri="http://schemas.openxmlformats.org/drawingml/2006/table">
            <a:tbl>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tblGrid>
              <a:tr h="128588">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字符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cs typeface="Times New Roman" pitchFamily="18" charset="0"/>
                        </a:rPr>
                        <a:t>编码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76238">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charset="-122"/>
                          <a:cs typeface="Times New Roman" pitchFamily="18" charset="0"/>
                        </a:rPr>
                        <a:t>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B</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100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charset="-122"/>
                          <a:cs typeface="Times New Roman" pitchFamily="18" charset="0"/>
                        </a:rPr>
                        <a:t>111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graphicFrame>
        <p:nvGraphicFramePr>
          <p:cNvPr id="7" name="Group 157"/>
          <p:cNvGraphicFramePr>
            <a:graphicFrameLocks/>
          </p:cNvGraphicFramePr>
          <p:nvPr>
            <p:extLst>
              <p:ext uri="{D42A27DB-BD31-4B8C-83A1-F6EECF244321}">
                <p14:modId xmlns:p14="http://schemas.microsoft.com/office/powerpoint/2010/main" val="1103578386"/>
              </p:ext>
            </p:extLst>
          </p:nvPr>
        </p:nvGraphicFramePr>
        <p:xfrm>
          <a:off x="2690813" y="3257238"/>
          <a:ext cx="1593850" cy="2303463"/>
        </p:xfrm>
        <a:graphic>
          <a:graphicData uri="http://schemas.openxmlformats.org/drawingml/2006/table">
            <a:tbl>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字符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cs typeface="Times New Roman" pitchFamily="18" charset="0"/>
                        </a:rPr>
                        <a:t>编码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461963">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B</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charset="-122"/>
                          <a:cs typeface="Times New Roman" pitchFamily="18" charset="0"/>
                        </a:rPr>
                        <a:t>11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graphicFrame>
        <p:nvGraphicFramePr>
          <p:cNvPr id="8" name="Group 158"/>
          <p:cNvGraphicFramePr>
            <a:graphicFrameLocks noGrp="1"/>
          </p:cNvGraphicFramePr>
          <p:nvPr>
            <p:extLst>
              <p:ext uri="{D42A27DB-BD31-4B8C-83A1-F6EECF244321}">
                <p14:modId xmlns:p14="http://schemas.microsoft.com/office/powerpoint/2010/main" val="3572325908"/>
              </p:ext>
            </p:extLst>
          </p:nvPr>
        </p:nvGraphicFramePr>
        <p:xfrm>
          <a:off x="4849813" y="3265175"/>
          <a:ext cx="1593850" cy="2286000"/>
        </p:xfrm>
        <a:graphic>
          <a:graphicData uri="http://schemas.openxmlformats.org/drawingml/2006/table">
            <a:tbl>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tblGrid>
              <a:tr h="128588">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字符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cs typeface="Times New Roman" pitchFamily="18" charset="0"/>
                        </a:rPr>
                        <a:t>编码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76238">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B</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110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374650">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charset="-122"/>
                          <a:cs typeface="Times New Roman" pitchFamily="18" charset="0"/>
                        </a:rPr>
                        <a:t>111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graphicFrame>
        <p:nvGraphicFramePr>
          <p:cNvPr id="9" name="Group 159"/>
          <p:cNvGraphicFramePr>
            <a:graphicFrameLocks noGrp="1"/>
          </p:cNvGraphicFramePr>
          <p:nvPr>
            <p:extLst>
              <p:ext uri="{D42A27DB-BD31-4B8C-83A1-F6EECF244321}">
                <p14:modId xmlns:p14="http://schemas.microsoft.com/office/powerpoint/2010/main" val="1743331771"/>
              </p:ext>
            </p:extLst>
          </p:nvPr>
        </p:nvGraphicFramePr>
        <p:xfrm>
          <a:off x="6865938" y="3265175"/>
          <a:ext cx="1593850" cy="2303463"/>
        </p:xfrm>
        <a:graphic>
          <a:graphicData uri="http://schemas.openxmlformats.org/drawingml/2006/table">
            <a:tbl>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字符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zh-CN" altLang="en-US" sz="2400" b="1" i="0" u="none" strike="noStrike" cap="none" normalizeH="0" baseline="0" dirty="0">
                          <a:ln>
                            <a:noFill/>
                          </a:ln>
                          <a:solidFill>
                            <a:srgbClr val="FF0000"/>
                          </a:solidFill>
                          <a:effectLst/>
                          <a:latin typeface="楷体" panose="02010609060101010101" pitchFamily="49" charset="-122"/>
                          <a:ea typeface="楷体" panose="02010609060101010101" pitchFamily="49" charset="-122"/>
                          <a:cs typeface="Times New Roman" pitchFamily="18" charset="0"/>
                        </a:rPr>
                        <a:t>编码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461963">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B</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cs typeface="Times New Roman" pitchFamily="18" charset="0"/>
                        </a:rPr>
                        <a:t>001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460375">
                <a:tc>
                  <a:txBody>
                    <a:bodyPr/>
                    <a:lstStyle/>
                    <a:p>
                      <a:pPr marL="0" marR="0" lvl="0" indent="0" algn="ct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charset="-122"/>
                        </a:rPr>
                        <a:t>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r" defTabSz="914400" rtl="0" eaLnBrk="1" fontAlgn="base" latinLnBrk="0" hangingPunct="1">
                        <a:lnSpc>
                          <a:spcPct val="100000"/>
                        </a:lnSpc>
                        <a:spcBef>
                          <a:spcPct val="20000"/>
                        </a:spcBef>
                        <a:spcAft>
                          <a:spcPct val="0"/>
                        </a:spcAft>
                        <a:buClr>
                          <a:srgbClr val="FF0000"/>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charset="-122"/>
                          <a:cs typeface="Times New Roman" pitchFamily="18"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10" name="Rectangle 160"/>
          <p:cNvSpPr>
            <a:spLocks noChangeArrowheads="1"/>
          </p:cNvSpPr>
          <p:nvPr/>
        </p:nvSpPr>
        <p:spPr bwMode="auto">
          <a:xfrm>
            <a:off x="1145993" y="5601975"/>
            <a:ext cx="497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dirty="0">
                <a:latin typeface="Arial" charset="0"/>
              </a:rPr>
              <a:t>(a)</a:t>
            </a:r>
          </a:p>
        </p:txBody>
      </p:sp>
      <p:sp>
        <p:nvSpPr>
          <p:cNvPr id="11" name="Rectangle 161"/>
          <p:cNvSpPr>
            <a:spLocks noChangeArrowheads="1"/>
          </p:cNvSpPr>
          <p:nvPr/>
        </p:nvSpPr>
        <p:spPr bwMode="auto">
          <a:xfrm>
            <a:off x="3225618" y="5601975"/>
            <a:ext cx="497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dirty="0">
                <a:latin typeface="Arial" charset="0"/>
              </a:rPr>
              <a:t>(b)</a:t>
            </a:r>
          </a:p>
        </p:txBody>
      </p:sp>
      <p:sp>
        <p:nvSpPr>
          <p:cNvPr id="12" name="Rectangle 162"/>
          <p:cNvSpPr>
            <a:spLocks noChangeArrowheads="1"/>
          </p:cNvSpPr>
          <p:nvPr/>
        </p:nvSpPr>
        <p:spPr bwMode="auto">
          <a:xfrm>
            <a:off x="5404532" y="5601975"/>
            <a:ext cx="48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2000" dirty="0">
                <a:latin typeface="Arial" charset="0"/>
              </a:rPr>
              <a:t>(c)</a:t>
            </a:r>
          </a:p>
        </p:txBody>
      </p:sp>
      <p:sp>
        <p:nvSpPr>
          <p:cNvPr id="13" name="Rectangle 163"/>
          <p:cNvSpPr>
            <a:spLocks noChangeArrowheads="1"/>
          </p:cNvSpPr>
          <p:nvPr/>
        </p:nvSpPr>
        <p:spPr bwMode="auto">
          <a:xfrm>
            <a:off x="7410268" y="5601975"/>
            <a:ext cx="497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tLang="zh-CN" sz="2000" dirty="0">
                <a:latin typeface="Arial" charset="0"/>
              </a:rPr>
              <a:t>(d)</a:t>
            </a:r>
          </a:p>
        </p:txBody>
      </p:sp>
    </p:spTree>
    <p:extLst>
      <p:ext uri="{BB962C8B-B14F-4D97-AF65-F5344CB8AC3E}">
        <p14:creationId xmlns:p14="http://schemas.microsoft.com/office/powerpoint/2010/main" val="2299021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a:xfrm>
            <a:off x="307649" y="914400"/>
            <a:ext cx="7691215" cy="5126040"/>
          </a:xfrm>
        </p:spPr>
        <p:txBody>
          <a:bodyPr>
            <a:normAutofit/>
          </a:bodyPr>
          <a:lstStyle/>
          <a:p>
            <a:pPr marL="342900" lvl="0" indent="-342900" fontAlgn="base">
              <a:lnSpc>
                <a:spcPct val="150000"/>
              </a:lnSpc>
              <a:spcBef>
                <a:spcPts val="1800"/>
              </a:spcBef>
              <a:spcAft>
                <a:spcPct val="0"/>
              </a:spcAft>
              <a:buClr>
                <a:srgbClr val="0000FF"/>
              </a:buClr>
              <a:buFont typeface="Wingdings" pitchFamily="2" charset="2"/>
              <a:buChar char="n"/>
            </a:pPr>
            <a:r>
              <a:rPr lang="zh-CN" altLang="en-US" sz="1500" kern="0" dirty="0">
                <a:solidFill>
                  <a:srgbClr val="000000"/>
                </a:solidFill>
                <a:latin typeface="微软雅黑" pitchFamily="34" charset="-122"/>
              </a:rPr>
              <a:t>传送的电文为</a:t>
            </a:r>
            <a:r>
              <a:rPr lang="en-US" altLang="zh-CN" sz="1500" b="1" kern="0" dirty="0">
                <a:solidFill>
                  <a:srgbClr val="FF0000"/>
                </a:solidFill>
                <a:latin typeface="微软雅黑" pitchFamily="34" charset="-122"/>
              </a:rPr>
              <a:t>ABACCDA</a:t>
            </a: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500" kern="0" dirty="0">
                <a:solidFill>
                  <a:srgbClr val="000000"/>
                </a:solidFill>
                <a:latin typeface="微软雅黑" pitchFamily="34" charset="-122"/>
              </a:rPr>
              <a:t>若采用表</a:t>
            </a:r>
            <a:r>
              <a:rPr lang="en-US" altLang="zh-CN" sz="1500" kern="0" dirty="0">
                <a:solidFill>
                  <a:srgbClr val="0000FF"/>
                </a:solidFill>
                <a:latin typeface="微软雅黑" pitchFamily="34" charset="-122"/>
              </a:rPr>
              <a:t>(a)</a:t>
            </a:r>
            <a:r>
              <a:rPr lang="zh-CN" altLang="en-US" sz="1500" kern="0" dirty="0">
                <a:solidFill>
                  <a:srgbClr val="000000"/>
                </a:solidFill>
                <a:latin typeface="微软雅黑" pitchFamily="34" charset="-122"/>
              </a:rPr>
              <a:t>所示的编码，则电文的代码为</a:t>
            </a:r>
            <a:r>
              <a:rPr lang="en-US" altLang="zh-CN" sz="1500" kern="0" dirty="0">
                <a:solidFill>
                  <a:srgbClr val="000000"/>
                </a:solidFill>
                <a:latin typeface="微软雅黑" pitchFamily="34" charset="-122"/>
              </a:rPr>
              <a:t>000010000100100111000</a:t>
            </a:r>
            <a:r>
              <a:rPr lang="zh-CN" altLang="en-US" sz="1500" kern="0" dirty="0">
                <a:solidFill>
                  <a:srgbClr val="000000"/>
                </a:solidFill>
                <a:latin typeface="微软雅黑" pitchFamily="34" charset="-122"/>
              </a:rPr>
              <a:t>，长度为</a:t>
            </a:r>
            <a:r>
              <a:rPr lang="en-US" altLang="zh-CN" sz="1500" b="1" kern="0" dirty="0">
                <a:solidFill>
                  <a:srgbClr val="FF0000"/>
                </a:solidFill>
                <a:latin typeface="微软雅黑" pitchFamily="34" charset="-122"/>
              </a:rPr>
              <a:t>21</a:t>
            </a:r>
            <a:r>
              <a:rPr lang="zh-CN" altLang="en-US" sz="1500" kern="0" dirty="0">
                <a:solidFill>
                  <a:srgbClr val="000000"/>
                </a:solidFill>
                <a:latin typeface="微软雅黑" pitchFamily="34" charset="-122"/>
              </a:rPr>
              <a:t>。在传送电文时，我们总是希望传送时间尽可能短，这就要求电文代码尽可能短，显然，这种编码方案产生的电文代码不够短。</a:t>
            </a: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500" kern="0" dirty="0">
                <a:solidFill>
                  <a:srgbClr val="000000"/>
                </a:solidFill>
                <a:latin typeface="微软雅黑" pitchFamily="34" charset="-122"/>
              </a:rPr>
              <a:t>若采用表</a:t>
            </a:r>
            <a:r>
              <a:rPr lang="en-US" altLang="zh-CN" sz="1500" kern="0" dirty="0">
                <a:solidFill>
                  <a:srgbClr val="0000FF"/>
                </a:solidFill>
                <a:latin typeface="微软雅黑" pitchFamily="34" charset="-122"/>
              </a:rPr>
              <a:t>(b)</a:t>
            </a:r>
            <a:r>
              <a:rPr lang="zh-CN" altLang="en-US" sz="1500" kern="0" dirty="0">
                <a:solidFill>
                  <a:srgbClr val="000000"/>
                </a:solidFill>
                <a:latin typeface="微软雅黑" pitchFamily="34" charset="-122"/>
              </a:rPr>
              <a:t>所示的编码，则电文的代码为</a:t>
            </a:r>
            <a:r>
              <a:rPr lang="en-US" altLang="zh-CN" sz="1500" kern="0" dirty="0">
                <a:solidFill>
                  <a:srgbClr val="000000"/>
                </a:solidFill>
                <a:latin typeface="微软雅黑" pitchFamily="34" charset="-122"/>
              </a:rPr>
              <a:t>00010010101100</a:t>
            </a:r>
            <a:r>
              <a:rPr lang="zh-CN" altLang="en-US" sz="1500" kern="0" dirty="0">
                <a:solidFill>
                  <a:srgbClr val="000000"/>
                </a:solidFill>
                <a:latin typeface="微软雅黑" pitchFamily="34" charset="-122"/>
              </a:rPr>
              <a:t>，长度为</a:t>
            </a:r>
            <a:r>
              <a:rPr lang="en-US" altLang="zh-CN" sz="1500" b="1" kern="0" dirty="0">
                <a:solidFill>
                  <a:srgbClr val="FF0000"/>
                </a:solidFill>
                <a:latin typeface="微软雅黑" pitchFamily="34" charset="-122"/>
              </a:rPr>
              <a:t>14</a:t>
            </a:r>
            <a:r>
              <a:rPr lang="zh-CN" altLang="en-US" sz="1500" kern="0" dirty="0">
                <a:solidFill>
                  <a:srgbClr val="000000"/>
                </a:solidFill>
                <a:latin typeface="微软雅黑" pitchFamily="34" charset="-122"/>
              </a:rPr>
              <a:t>。在这种编码方案中，四种字符的编码均为两位，是一种等长编码。如果在编码时考虑字符出现的频率，让出现频率高的字符采用尽可能短的编码，出现频率低的字符采用稍长的编码，构造一种不等长编码，则电文的代码就可能更短。</a:t>
            </a: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500" kern="0" dirty="0">
                <a:solidFill>
                  <a:srgbClr val="000000"/>
                </a:solidFill>
                <a:latin typeface="微软雅黑" pitchFamily="34" charset="-122"/>
              </a:rPr>
              <a:t>若采用表</a:t>
            </a:r>
            <a:r>
              <a:rPr lang="en-US" altLang="zh-CN" sz="1500" kern="0" dirty="0">
                <a:solidFill>
                  <a:srgbClr val="0000FF"/>
                </a:solidFill>
                <a:latin typeface="微软雅黑" pitchFamily="34" charset="-122"/>
              </a:rPr>
              <a:t>(c)</a:t>
            </a:r>
            <a:r>
              <a:rPr lang="zh-CN" altLang="en-US" sz="1500" kern="0" dirty="0">
                <a:solidFill>
                  <a:srgbClr val="000000"/>
                </a:solidFill>
                <a:latin typeface="微软雅黑" pitchFamily="34" charset="-122"/>
              </a:rPr>
              <a:t>所示的编码时，上述电文的代码为</a:t>
            </a:r>
            <a:r>
              <a:rPr lang="en-US" altLang="zh-CN" sz="1500" kern="0" dirty="0">
                <a:solidFill>
                  <a:srgbClr val="000000"/>
                </a:solidFill>
                <a:latin typeface="微软雅黑" pitchFamily="34" charset="-122"/>
              </a:rPr>
              <a:t>0110010101110</a:t>
            </a:r>
            <a:r>
              <a:rPr lang="zh-CN" altLang="en-US" sz="1500" kern="0" dirty="0">
                <a:solidFill>
                  <a:srgbClr val="000000"/>
                </a:solidFill>
                <a:latin typeface="微软雅黑" pitchFamily="34" charset="-122"/>
              </a:rPr>
              <a:t>，长度仅为</a:t>
            </a:r>
            <a:r>
              <a:rPr lang="en-US" altLang="zh-CN" sz="1500" b="1" kern="0" dirty="0">
                <a:solidFill>
                  <a:srgbClr val="FF0000"/>
                </a:solidFill>
                <a:latin typeface="微软雅黑" pitchFamily="34" charset="-122"/>
              </a:rPr>
              <a:t>13</a:t>
            </a:r>
            <a:r>
              <a:rPr lang="zh-CN" altLang="en-US" sz="1500" kern="0" dirty="0">
                <a:solidFill>
                  <a:srgbClr val="000000"/>
                </a:solidFill>
                <a:latin typeface="微软雅黑" pitchFamily="34" charset="-122"/>
              </a:rPr>
              <a:t>。</a:t>
            </a:r>
            <a:endParaRPr lang="en-US" altLang="zh-CN" sz="1500" kern="0" dirty="0">
              <a:solidFill>
                <a:srgbClr val="000000"/>
              </a:solidFill>
              <a:latin typeface="微软雅黑" pitchFamily="34" charset="-122"/>
            </a:endParaRPr>
          </a:p>
          <a:p>
            <a:pPr marL="342900" indent="-342900" fontAlgn="base">
              <a:lnSpc>
                <a:spcPct val="150000"/>
              </a:lnSpc>
              <a:spcBef>
                <a:spcPts val="1800"/>
              </a:spcBef>
              <a:spcAft>
                <a:spcPct val="0"/>
              </a:spcAft>
              <a:buClr>
                <a:srgbClr val="0000FF"/>
              </a:buClr>
              <a:buFont typeface="Wingdings" pitchFamily="2" charset="2"/>
              <a:buChar char="n"/>
            </a:pPr>
            <a:r>
              <a:rPr lang="zh-CN" altLang="en-US" sz="1500" kern="0" dirty="0">
                <a:solidFill>
                  <a:srgbClr val="000000"/>
                </a:solidFill>
                <a:latin typeface="微软雅黑" pitchFamily="34" charset="-122"/>
              </a:rPr>
              <a:t>若采用表</a:t>
            </a:r>
            <a:r>
              <a:rPr lang="en-US" altLang="zh-CN" sz="1500" kern="0" dirty="0">
                <a:solidFill>
                  <a:srgbClr val="0000FF"/>
                </a:solidFill>
                <a:latin typeface="微软雅黑" pitchFamily="34" charset="-122"/>
              </a:rPr>
              <a:t>(d)</a:t>
            </a:r>
            <a:r>
              <a:rPr lang="zh-CN" altLang="en-US" sz="1500" kern="0" dirty="0">
                <a:solidFill>
                  <a:srgbClr val="000000"/>
                </a:solidFill>
                <a:latin typeface="微软雅黑" pitchFamily="34" charset="-122"/>
              </a:rPr>
              <a:t>所示的编码时，上述电文的代码为</a:t>
            </a:r>
            <a:r>
              <a:rPr lang="en-US" altLang="zh-CN" sz="1500" kern="0" dirty="0">
                <a:solidFill>
                  <a:srgbClr val="000000"/>
                </a:solidFill>
                <a:latin typeface="微软雅黑" pitchFamily="34" charset="-122"/>
              </a:rPr>
              <a:t>01010010010011001</a:t>
            </a:r>
            <a:r>
              <a:rPr lang="zh-CN" altLang="en-US" sz="1500" kern="0" dirty="0">
                <a:solidFill>
                  <a:srgbClr val="000000"/>
                </a:solidFill>
                <a:latin typeface="微软雅黑" pitchFamily="34" charset="-122"/>
              </a:rPr>
              <a:t>，长度仅为</a:t>
            </a:r>
            <a:r>
              <a:rPr lang="en-US" altLang="zh-CN" sz="1500" b="1" kern="0" dirty="0">
                <a:solidFill>
                  <a:srgbClr val="FF0000"/>
                </a:solidFill>
                <a:latin typeface="微软雅黑" pitchFamily="34" charset="-122"/>
              </a:rPr>
              <a:t>17</a:t>
            </a:r>
            <a:r>
              <a:rPr lang="zh-CN" altLang="en-US" sz="1500" kern="0" dirty="0">
                <a:solidFill>
                  <a:srgbClr val="000000"/>
                </a:solidFill>
                <a:latin typeface="微软雅黑" pitchFamily="34" charset="-122"/>
              </a:rPr>
              <a:t>。</a:t>
            </a:r>
            <a:endParaRPr lang="en-US" altLang="zh-CN" sz="1500" kern="0" dirty="0">
              <a:solidFill>
                <a:srgbClr val="000000"/>
              </a:solidFill>
              <a:latin typeface="微软雅黑" pitchFamily="34" charset="-122"/>
            </a:endParaRPr>
          </a:p>
          <a:p>
            <a:pPr marL="342900" lvl="0" indent="-342900" fontAlgn="base">
              <a:lnSpc>
                <a:spcPct val="110000"/>
              </a:lnSpc>
              <a:spcBef>
                <a:spcPts val="1200"/>
              </a:spcBef>
              <a:spcAft>
                <a:spcPct val="0"/>
              </a:spcAft>
              <a:buClr>
                <a:srgbClr val="0000FF"/>
              </a:buClr>
              <a:buFont typeface="Wingdings" pitchFamily="2" charset="2"/>
              <a:buChar char="n"/>
            </a:pPr>
            <a:endParaRPr lang="zh-CN" altLang="en-US" sz="1800" b="1" kern="0" dirty="0">
              <a:solidFill>
                <a:srgbClr val="000000"/>
              </a:solidFill>
              <a:latin typeface="Arial"/>
              <a:ea typeface="宋体"/>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56</a:t>
            </a:fld>
            <a:endParaRPr lang="zh-CN" altLang="en-US" dirty="0"/>
          </a:p>
        </p:txBody>
      </p:sp>
      <p:sp>
        <p:nvSpPr>
          <p:cNvPr id="6" name="文本框 5"/>
          <p:cNvSpPr txBox="1"/>
          <p:nvPr/>
        </p:nvSpPr>
        <p:spPr>
          <a:xfrm>
            <a:off x="1893048" y="5485002"/>
            <a:ext cx="5357904" cy="400110"/>
          </a:xfrm>
          <a:prstGeom prst="rect">
            <a:avLst/>
          </a:prstGeom>
          <a:noFill/>
        </p:spPr>
        <p:txBody>
          <a:bodyPr wrap="square" rtlCol="0">
            <a:spAutoFit/>
          </a:bodyPr>
          <a:lstStyle/>
          <a:p>
            <a:r>
              <a:rPr kumimoji="1" lang="zh-CN" altLang="en-US" sz="2000" dirty="0">
                <a:solidFill>
                  <a:srgbClr val="FF0000"/>
                </a:solidFill>
                <a:latin typeface="Microsoft YaHei" charset="0"/>
                <a:ea typeface="Microsoft YaHei" charset="0"/>
                <a:cs typeface="Microsoft YaHei" charset="0"/>
              </a:rPr>
              <a:t>不同的编码方式产生不同的数据存储消耗</a:t>
            </a:r>
            <a:r>
              <a:rPr kumimoji="1" lang="zh-CN" altLang="en-US" sz="2000" dirty="0">
                <a:solidFill>
                  <a:srgbClr val="FF0000"/>
                </a:solidFill>
                <a:latin typeface="+mn-ea"/>
                <a:cs typeface="Microsoft YaHei" charset="0"/>
              </a:rPr>
              <a:t>！</a:t>
            </a:r>
            <a:r>
              <a:rPr kumimoji="1" lang="zh-CN" altLang="en-US" sz="2000" dirty="0">
                <a:solidFill>
                  <a:srgbClr val="FF0000"/>
                </a:solidFill>
              </a:rPr>
              <a:t>！</a:t>
            </a:r>
          </a:p>
        </p:txBody>
      </p:sp>
      <p:pic>
        <p:nvPicPr>
          <p:cNvPr id="7" name="图片 6"/>
          <p:cNvPicPr>
            <a:picLocks noChangeAspect="1"/>
          </p:cNvPicPr>
          <p:nvPr/>
        </p:nvPicPr>
        <p:blipFill>
          <a:blip r:embed="rId3"/>
          <a:stretch>
            <a:fillRect/>
          </a:stretch>
        </p:blipFill>
        <p:spPr>
          <a:xfrm>
            <a:off x="8105286" y="1424539"/>
            <a:ext cx="666299" cy="1103699"/>
          </a:xfrm>
          <a:prstGeom prst="rect">
            <a:avLst/>
          </a:prstGeom>
        </p:spPr>
      </p:pic>
      <p:pic>
        <p:nvPicPr>
          <p:cNvPr id="8" name="图片 7"/>
          <p:cNvPicPr>
            <a:picLocks noChangeAspect="1"/>
          </p:cNvPicPr>
          <p:nvPr/>
        </p:nvPicPr>
        <p:blipFill>
          <a:blip r:embed="rId4"/>
          <a:stretch>
            <a:fillRect/>
          </a:stretch>
        </p:blipFill>
        <p:spPr>
          <a:xfrm>
            <a:off x="8105286" y="2634599"/>
            <a:ext cx="666000" cy="1103204"/>
          </a:xfrm>
          <a:prstGeom prst="rect">
            <a:avLst/>
          </a:prstGeom>
        </p:spPr>
      </p:pic>
      <p:pic>
        <p:nvPicPr>
          <p:cNvPr id="9" name="图片 8"/>
          <p:cNvPicPr>
            <a:picLocks noChangeAspect="1"/>
          </p:cNvPicPr>
          <p:nvPr/>
        </p:nvPicPr>
        <p:blipFill>
          <a:blip r:embed="rId5"/>
          <a:stretch>
            <a:fillRect/>
          </a:stretch>
        </p:blipFill>
        <p:spPr>
          <a:xfrm>
            <a:off x="8105286" y="3844164"/>
            <a:ext cx="666000" cy="1103204"/>
          </a:xfrm>
          <a:prstGeom prst="rect">
            <a:avLst/>
          </a:prstGeom>
        </p:spPr>
      </p:pic>
      <p:pic>
        <p:nvPicPr>
          <p:cNvPr id="10" name="图片 9"/>
          <p:cNvPicPr>
            <a:picLocks noChangeAspect="1"/>
          </p:cNvPicPr>
          <p:nvPr/>
        </p:nvPicPr>
        <p:blipFill>
          <a:blip r:embed="rId6"/>
          <a:stretch>
            <a:fillRect/>
          </a:stretch>
        </p:blipFill>
        <p:spPr>
          <a:xfrm>
            <a:off x="8093437" y="5053729"/>
            <a:ext cx="666000" cy="1103204"/>
          </a:xfrm>
          <a:prstGeom prst="rect">
            <a:avLst/>
          </a:prstGeom>
        </p:spPr>
      </p:pic>
    </p:spTree>
    <p:extLst>
      <p:ext uri="{BB962C8B-B14F-4D97-AF65-F5344CB8AC3E}">
        <p14:creationId xmlns:p14="http://schemas.microsoft.com/office/powerpoint/2010/main" val="19534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normAutofit/>
          </a:bodyPr>
          <a:lstStyle/>
          <a:p>
            <a:pPr marL="342900" lvl="0" indent="-342900" fontAlgn="base">
              <a:lnSpc>
                <a:spcPct val="150000"/>
              </a:lnSpc>
              <a:spcBef>
                <a:spcPts val="1800"/>
              </a:spcBef>
              <a:spcAft>
                <a:spcPct val="0"/>
              </a:spcAft>
              <a:buClr>
                <a:srgbClr val="0000FF"/>
              </a:buClr>
              <a:buFont typeface="Wingdings" pitchFamily="2" charset="2"/>
              <a:buChar char="n"/>
            </a:pPr>
            <a:r>
              <a:rPr lang="zh-CN" altLang="en-US" sz="1600" kern="0" dirty="0">
                <a:solidFill>
                  <a:srgbClr val="000000"/>
                </a:solidFill>
                <a:latin typeface="微软雅黑" pitchFamily="34" charset="-122"/>
              </a:rPr>
              <a:t>哈夫曼树可用于构造使电文的编码总长最短的编码方案。</a:t>
            </a:r>
            <a:endParaRPr lang="en-US" altLang="zh-CN" sz="800" kern="0" dirty="0">
              <a:solidFill>
                <a:srgbClr val="000000"/>
              </a:solidFill>
              <a:latin typeface="微软雅黑" pitchFamily="34" charset="-122"/>
            </a:endParaRP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600" kern="0" dirty="0">
                <a:solidFill>
                  <a:srgbClr val="000000"/>
                </a:solidFill>
                <a:latin typeface="微软雅黑" pitchFamily="34" charset="-122"/>
              </a:rPr>
              <a:t>具体做法如下：设需要编码的字符集合为</a:t>
            </a:r>
            <a:r>
              <a:rPr lang="en-US" altLang="zh-CN" sz="1600" kern="0" dirty="0">
                <a:solidFill>
                  <a:srgbClr val="000000"/>
                </a:solidFill>
                <a:latin typeface="微软雅黑" pitchFamily="34" charset="-122"/>
              </a:rPr>
              <a:t>{d</a:t>
            </a:r>
            <a:r>
              <a:rPr lang="en-US" altLang="zh-CN" sz="1600" kern="0" baseline="-18000" dirty="0">
                <a:solidFill>
                  <a:srgbClr val="000000"/>
                </a:solidFill>
                <a:latin typeface="微软雅黑" pitchFamily="34" charset="-122"/>
              </a:rPr>
              <a:t>1</a:t>
            </a:r>
            <a:r>
              <a:rPr lang="en-US" altLang="zh-CN" sz="1600" kern="0" dirty="0">
                <a:solidFill>
                  <a:srgbClr val="000000"/>
                </a:solidFill>
                <a:latin typeface="微软雅黑" pitchFamily="34" charset="-122"/>
              </a:rPr>
              <a:t>,d</a:t>
            </a:r>
            <a:r>
              <a:rPr lang="en-US" altLang="zh-CN" sz="1600" kern="0" baseline="-18000" dirty="0">
                <a:solidFill>
                  <a:srgbClr val="000000"/>
                </a:solidFill>
                <a:latin typeface="微软雅黑" pitchFamily="34" charset="-122"/>
              </a:rPr>
              <a:t>2</a:t>
            </a:r>
            <a:r>
              <a:rPr lang="en-US" altLang="zh-CN" sz="1600" kern="0" dirty="0">
                <a:solidFill>
                  <a:srgbClr val="000000"/>
                </a:solidFill>
                <a:latin typeface="微软雅黑" pitchFamily="34" charset="-122"/>
              </a:rPr>
              <a:t>,…,</a:t>
            </a:r>
            <a:r>
              <a:rPr lang="en-US" altLang="zh-CN" sz="1600" kern="0" dirty="0" err="1">
                <a:solidFill>
                  <a:srgbClr val="000000"/>
                </a:solidFill>
                <a:latin typeface="微软雅黑" pitchFamily="34" charset="-122"/>
              </a:rPr>
              <a:t>d</a:t>
            </a:r>
            <a:r>
              <a:rPr lang="en-US" altLang="zh-CN" sz="1600" kern="0" baseline="-18000" dirty="0" err="1">
                <a:solidFill>
                  <a:srgbClr val="000000"/>
                </a:solidFill>
                <a:latin typeface="微软雅黑" pitchFamily="34" charset="-122"/>
              </a:rPr>
              <a:t>n</a:t>
            </a:r>
            <a:r>
              <a:rPr lang="en-US" altLang="zh-CN" sz="1600" kern="0" dirty="0">
                <a:solidFill>
                  <a:srgbClr val="000000"/>
                </a:solidFill>
                <a:latin typeface="微软雅黑" pitchFamily="34" charset="-122"/>
              </a:rPr>
              <a:t>}</a:t>
            </a:r>
            <a:r>
              <a:rPr lang="zh-CN" altLang="en-US" sz="1600" kern="0" dirty="0">
                <a:solidFill>
                  <a:srgbClr val="000000"/>
                </a:solidFill>
                <a:latin typeface="微软雅黑" pitchFamily="34" charset="-122"/>
              </a:rPr>
              <a:t>，它们在电文中出现的次数或频率集合为</a:t>
            </a:r>
            <a:r>
              <a:rPr lang="en-US" altLang="zh-CN" sz="1600" kern="0" dirty="0">
                <a:solidFill>
                  <a:srgbClr val="000000"/>
                </a:solidFill>
                <a:latin typeface="微软雅黑" pitchFamily="34" charset="-122"/>
              </a:rPr>
              <a:t>{w</a:t>
            </a:r>
            <a:r>
              <a:rPr lang="en-US" altLang="zh-CN" sz="1600" kern="0" baseline="-18000" dirty="0">
                <a:solidFill>
                  <a:srgbClr val="000000"/>
                </a:solidFill>
                <a:latin typeface="微软雅黑" pitchFamily="34" charset="-122"/>
              </a:rPr>
              <a:t>1</a:t>
            </a:r>
            <a:r>
              <a:rPr lang="en-US" altLang="zh-CN" sz="1600" kern="0" dirty="0">
                <a:solidFill>
                  <a:srgbClr val="000000"/>
                </a:solidFill>
                <a:latin typeface="微软雅黑" pitchFamily="34" charset="-122"/>
              </a:rPr>
              <a:t>,w</a:t>
            </a:r>
            <a:r>
              <a:rPr lang="en-US" altLang="zh-CN" sz="1600" kern="0" baseline="-18000" dirty="0">
                <a:solidFill>
                  <a:srgbClr val="000000"/>
                </a:solidFill>
                <a:latin typeface="微软雅黑" pitchFamily="34" charset="-122"/>
              </a:rPr>
              <a:t>2</a:t>
            </a:r>
            <a:r>
              <a:rPr lang="en-US" altLang="zh-CN" sz="1600" kern="0" dirty="0">
                <a:solidFill>
                  <a:srgbClr val="000000"/>
                </a:solidFill>
                <a:latin typeface="微软雅黑" pitchFamily="34" charset="-122"/>
              </a:rPr>
              <a:t>,…,</a:t>
            </a:r>
            <a:r>
              <a:rPr lang="en-US" altLang="zh-CN" sz="1600" kern="0" dirty="0" err="1">
                <a:solidFill>
                  <a:srgbClr val="000000"/>
                </a:solidFill>
                <a:latin typeface="微软雅黑" pitchFamily="34" charset="-122"/>
              </a:rPr>
              <a:t>w</a:t>
            </a:r>
            <a:r>
              <a:rPr lang="en-US" altLang="zh-CN" sz="1600" kern="0" baseline="-18000" dirty="0" err="1">
                <a:solidFill>
                  <a:srgbClr val="000000"/>
                </a:solidFill>
                <a:latin typeface="微软雅黑" pitchFamily="34" charset="-122"/>
              </a:rPr>
              <a:t>n</a:t>
            </a:r>
            <a:r>
              <a:rPr lang="en-US" altLang="zh-CN" sz="1600" kern="0" dirty="0">
                <a:solidFill>
                  <a:srgbClr val="000000"/>
                </a:solidFill>
                <a:latin typeface="微软雅黑" pitchFamily="34" charset="-122"/>
              </a:rPr>
              <a:t>}</a:t>
            </a:r>
            <a:r>
              <a:rPr lang="zh-CN" altLang="en-US" sz="1600" kern="0" dirty="0">
                <a:solidFill>
                  <a:srgbClr val="000000"/>
                </a:solidFill>
                <a:latin typeface="微软雅黑" pitchFamily="34" charset="-122"/>
              </a:rPr>
              <a:t>，以</a:t>
            </a:r>
            <a:r>
              <a:rPr lang="en-US" altLang="zh-CN" sz="1600" kern="0" dirty="0">
                <a:solidFill>
                  <a:srgbClr val="000000"/>
                </a:solidFill>
                <a:latin typeface="微软雅黑" pitchFamily="34" charset="-122"/>
              </a:rPr>
              <a:t>d</a:t>
            </a:r>
            <a:r>
              <a:rPr lang="en-US" altLang="zh-CN" sz="1600" kern="0" baseline="-18000" dirty="0">
                <a:solidFill>
                  <a:srgbClr val="000000"/>
                </a:solidFill>
                <a:latin typeface="微软雅黑" pitchFamily="34" charset="-122"/>
              </a:rPr>
              <a:t>1</a:t>
            </a:r>
            <a:r>
              <a:rPr lang="en-US" altLang="zh-CN" sz="1600" kern="0" dirty="0">
                <a:solidFill>
                  <a:srgbClr val="000000"/>
                </a:solidFill>
                <a:latin typeface="微软雅黑" pitchFamily="34" charset="-122"/>
              </a:rPr>
              <a:t>,d</a:t>
            </a:r>
            <a:r>
              <a:rPr lang="en-US" altLang="zh-CN" sz="1600" kern="0" baseline="-18000" dirty="0">
                <a:solidFill>
                  <a:srgbClr val="000000"/>
                </a:solidFill>
                <a:latin typeface="微软雅黑" pitchFamily="34" charset="-122"/>
              </a:rPr>
              <a:t>2</a:t>
            </a:r>
            <a:r>
              <a:rPr lang="en-US" altLang="zh-CN" sz="1600" kern="0" dirty="0">
                <a:solidFill>
                  <a:srgbClr val="000000"/>
                </a:solidFill>
                <a:latin typeface="微软雅黑" pitchFamily="34" charset="-122"/>
              </a:rPr>
              <a:t>,…,</a:t>
            </a:r>
            <a:r>
              <a:rPr lang="en-US" altLang="zh-CN" sz="1600" kern="0" dirty="0" err="1">
                <a:solidFill>
                  <a:srgbClr val="000000"/>
                </a:solidFill>
                <a:latin typeface="微软雅黑" pitchFamily="34" charset="-122"/>
              </a:rPr>
              <a:t>d</a:t>
            </a:r>
            <a:r>
              <a:rPr lang="en-US" altLang="zh-CN" sz="1600" kern="0" baseline="-18000" dirty="0" err="1">
                <a:solidFill>
                  <a:srgbClr val="000000"/>
                </a:solidFill>
                <a:latin typeface="微软雅黑" pitchFamily="34" charset="-122"/>
              </a:rPr>
              <a:t>n</a:t>
            </a:r>
            <a:r>
              <a:rPr lang="zh-CN" altLang="en-US" sz="1600" kern="0" dirty="0">
                <a:solidFill>
                  <a:srgbClr val="000000"/>
                </a:solidFill>
                <a:latin typeface="微软雅黑" pitchFamily="34" charset="-122"/>
              </a:rPr>
              <a:t>作为叶结点，</a:t>
            </a:r>
            <a:r>
              <a:rPr lang="en-US" altLang="zh-CN" sz="1600" kern="0" dirty="0">
                <a:solidFill>
                  <a:srgbClr val="000000"/>
                </a:solidFill>
                <a:latin typeface="微软雅黑" pitchFamily="34" charset="-122"/>
              </a:rPr>
              <a:t>w</a:t>
            </a:r>
            <a:r>
              <a:rPr lang="en-US" altLang="zh-CN" sz="1600" kern="0" baseline="-18000" dirty="0">
                <a:solidFill>
                  <a:srgbClr val="000000"/>
                </a:solidFill>
                <a:latin typeface="微软雅黑" pitchFamily="34" charset="-122"/>
              </a:rPr>
              <a:t>1</a:t>
            </a:r>
            <a:r>
              <a:rPr lang="en-US" altLang="zh-CN" sz="1600" kern="0" dirty="0">
                <a:solidFill>
                  <a:srgbClr val="000000"/>
                </a:solidFill>
                <a:latin typeface="微软雅黑" pitchFamily="34" charset="-122"/>
              </a:rPr>
              <a:t>,w</a:t>
            </a:r>
            <a:r>
              <a:rPr lang="en-US" altLang="zh-CN" sz="1600" kern="0" baseline="-18000" dirty="0">
                <a:solidFill>
                  <a:srgbClr val="000000"/>
                </a:solidFill>
                <a:latin typeface="微软雅黑" pitchFamily="34" charset="-122"/>
              </a:rPr>
              <a:t>2</a:t>
            </a:r>
            <a:r>
              <a:rPr lang="en-US" altLang="zh-CN" sz="1600" kern="0" dirty="0">
                <a:solidFill>
                  <a:srgbClr val="000000"/>
                </a:solidFill>
                <a:latin typeface="微软雅黑" pitchFamily="34" charset="-122"/>
              </a:rPr>
              <a:t>,…,</a:t>
            </a:r>
            <a:r>
              <a:rPr lang="en-US" altLang="zh-CN" sz="1600" kern="0" dirty="0" err="1">
                <a:solidFill>
                  <a:srgbClr val="000000"/>
                </a:solidFill>
                <a:latin typeface="微软雅黑" pitchFamily="34" charset="-122"/>
              </a:rPr>
              <a:t>w</a:t>
            </a:r>
            <a:r>
              <a:rPr lang="en-US" altLang="zh-CN" sz="1600" kern="0" baseline="-18000" dirty="0" err="1">
                <a:solidFill>
                  <a:srgbClr val="000000"/>
                </a:solidFill>
                <a:latin typeface="微软雅黑" pitchFamily="34" charset="-122"/>
              </a:rPr>
              <a:t>n</a:t>
            </a:r>
            <a:r>
              <a:rPr lang="zh-CN" altLang="en-US" sz="1600" kern="0" dirty="0">
                <a:solidFill>
                  <a:srgbClr val="000000"/>
                </a:solidFill>
                <a:latin typeface="微软雅黑" pitchFamily="34" charset="-122"/>
              </a:rPr>
              <a:t>作为它们的权值，构造一棵哈夫曼树。</a:t>
            </a:r>
            <a:endParaRPr lang="en-US" altLang="zh-CN" sz="900" kern="0" dirty="0">
              <a:solidFill>
                <a:srgbClr val="000000"/>
              </a:solidFill>
              <a:latin typeface="微软雅黑" pitchFamily="34" charset="-122"/>
            </a:endParaRP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600" kern="0" dirty="0">
                <a:solidFill>
                  <a:srgbClr val="000000"/>
                </a:solidFill>
                <a:latin typeface="微软雅黑" pitchFamily="34" charset="-122"/>
              </a:rPr>
              <a:t>规定哈夫曼树中的左分支代表</a:t>
            </a:r>
            <a:r>
              <a:rPr lang="en-US" altLang="zh-CN" sz="1600" kern="0" dirty="0">
                <a:solidFill>
                  <a:srgbClr val="000000"/>
                </a:solidFill>
                <a:latin typeface="微软雅黑" pitchFamily="34" charset="-122"/>
              </a:rPr>
              <a:t>0</a:t>
            </a:r>
            <a:r>
              <a:rPr lang="zh-CN" altLang="en-US" sz="1600" kern="0" dirty="0">
                <a:solidFill>
                  <a:srgbClr val="000000"/>
                </a:solidFill>
                <a:latin typeface="微软雅黑" pitchFamily="34" charset="-122"/>
              </a:rPr>
              <a:t>，右分支代表</a:t>
            </a:r>
            <a:r>
              <a:rPr lang="en-US" altLang="zh-CN" sz="1600" kern="0" dirty="0">
                <a:solidFill>
                  <a:srgbClr val="000000"/>
                </a:solidFill>
                <a:latin typeface="微软雅黑" pitchFamily="34" charset="-122"/>
              </a:rPr>
              <a:t>1</a:t>
            </a:r>
            <a:r>
              <a:rPr lang="zh-CN" altLang="en-US" sz="1600" kern="0" dirty="0">
                <a:solidFill>
                  <a:srgbClr val="000000"/>
                </a:solidFill>
                <a:latin typeface="微软雅黑" pitchFamily="34" charset="-122"/>
              </a:rPr>
              <a:t>，则</a:t>
            </a:r>
            <a:r>
              <a:rPr lang="zh-CN" altLang="en-US" sz="1600" kern="0" dirty="0">
                <a:latin typeface="微软雅黑" pitchFamily="34" charset="-122"/>
              </a:rPr>
              <a:t>从根结点到每个叶结点，所经过的路径分支组成的</a:t>
            </a:r>
            <a:r>
              <a:rPr lang="en-US" altLang="zh-CN" sz="1600" kern="0" dirty="0">
                <a:latin typeface="微软雅黑" pitchFamily="34" charset="-122"/>
              </a:rPr>
              <a:t>0</a:t>
            </a:r>
            <a:r>
              <a:rPr lang="zh-CN" altLang="en-US" sz="1600" kern="0" dirty="0">
                <a:latin typeface="微软雅黑" pitchFamily="34" charset="-122"/>
              </a:rPr>
              <a:t>和</a:t>
            </a:r>
            <a:r>
              <a:rPr lang="en-US" altLang="zh-CN" sz="1600" kern="0" dirty="0">
                <a:latin typeface="微软雅黑" pitchFamily="34" charset="-122"/>
              </a:rPr>
              <a:t>1</a:t>
            </a:r>
            <a:r>
              <a:rPr lang="zh-CN" altLang="en-US" sz="1600" kern="0" dirty="0">
                <a:latin typeface="微软雅黑" pitchFamily="34" charset="-122"/>
              </a:rPr>
              <a:t>的序列，便为该结点对应字符的编码</a:t>
            </a:r>
            <a:r>
              <a:rPr lang="zh-CN" altLang="en-US" sz="1600" kern="0" dirty="0">
                <a:solidFill>
                  <a:srgbClr val="000000"/>
                </a:solidFill>
                <a:latin typeface="微软雅黑" pitchFamily="34" charset="-122"/>
              </a:rPr>
              <a:t>，我们称之为</a:t>
            </a:r>
            <a:r>
              <a:rPr lang="zh-CN" altLang="en-US" sz="1600" b="1" kern="0" dirty="0">
                <a:solidFill>
                  <a:srgbClr val="0000FF"/>
                </a:solidFill>
                <a:latin typeface="微软雅黑" pitchFamily="34" charset="-122"/>
              </a:rPr>
              <a:t>哈夫曼编码</a:t>
            </a:r>
            <a:r>
              <a:rPr lang="zh-CN" altLang="en-US" sz="1600" kern="0" dirty="0">
                <a:solidFill>
                  <a:srgbClr val="000000"/>
                </a:solidFill>
                <a:latin typeface="微软雅黑" pitchFamily="34" charset="-122"/>
              </a:rPr>
              <a:t>。</a:t>
            </a:r>
            <a:endParaRPr lang="en-US" altLang="zh-CN" sz="1600" kern="0" dirty="0">
              <a:solidFill>
                <a:srgbClr val="000000"/>
              </a:solidFill>
              <a:latin typeface="微软雅黑" pitchFamily="34" charset="-122"/>
            </a:endParaRPr>
          </a:p>
          <a:p>
            <a:pPr marL="342900" lvl="0" indent="-342900" fontAlgn="base">
              <a:lnSpc>
                <a:spcPct val="150000"/>
              </a:lnSpc>
              <a:spcBef>
                <a:spcPts val="1800"/>
              </a:spcBef>
              <a:spcAft>
                <a:spcPct val="0"/>
              </a:spcAft>
              <a:buClr>
                <a:srgbClr val="0000FF"/>
              </a:buClr>
              <a:buFont typeface="Wingdings" pitchFamily="2" charset="2"/>
              <a:buChar char="n"/>
            </a:pPr>
            <a:r>
              <a:rPr lang="zh-CN" altLang="en-US" sz="1600" kern="0" dirty="0">
                <a:solidFill>
                  <a:srgbClr val="000000"/>
                </a:solidFill>
                <a:latin typeface="微软雅黑" pitchFamily="34" charset="-122"/>
              </a:rPr>
              <a:t>在哈夫曼编码树中，树的带权路径长度的含义是各个字符的码长与其出现次数的乘积之和，也就是电文的代码总长，所以采用哈夫曼树构造的编码是一种能使电文代码总长最短的不等长编码。</a:t>
            </a:r>
          </a:p>
          <a:p>
            <a:pPr marL="342900" lvl="0" indent="-342900" fontAlgn="base">
              <a:lnSpc>
                <a:spcPct val="150000"/>
              </a:lnSpc>
              <a:spcBef>
                <a:spcPts val="1200"/>
              </a:spcBef>
              <a:spcAft>
                <a:spcPct val="0"/>
              </a:spcAft>
              <a:buClr>
                <a:srgbClr val="0000FF"/>
              </a:buClr>
              <a:buFont typeface="Wingdings" pitchFamily="2" charset="2"/>
              <a:buChar char="n"/>
            </a:pPr>
            <a:endParaRPr lang="zh-CN" altLang="en-US" sz="1600" kern="0" dirty="0">
              <a:solidFill>
                <a:srgbClr val="000000"/>
              </a:solidFill>
              <a:latin typeface="微软雅黑" pitchFamily="34" charset="-122"/>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57</a:t>
            </a:fld>
            <a:endParaRPr lang="zh-CN" altLang="en-US" dirty="0"/>
          </a:p>
        </p:txBody>
      </p:sp>
    </p:spTree>
    <p:extLst>
      <p:ext uri="{BB962C8B-B14F-4D97-AF65-F5344CB8AC3E}">
        <p14:creationId xmlns:p14="http://schemas.microsoft.com/office/powerpoint/2010/main" val="328822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58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Rectangle 2"/>
          <p:cNvSpPr txBox="1">
            <a:spLocks noChangeArrowheads="1"/>
          </p:cNvSpPr>
          <p:nvPr/>
        </p:nvSpPr>
        <p:spPr>
          <a:xfrm>
            <a:off x="357809" y="910741"/>
            <a:ext cx="8763000" cy="11704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itchFamily="2" charset="2"/>
              <a:buNone/>
            </a:pPr>
            <a:r>
              <a:rPr lang="zh-CN" altLang="en-US" sz="1800" dirty="0">
                <a:latin typeface="宋体" pitchFamily="2" charset="-122"/>
              </a:rPr>
              <a:t>下图</a:t>
            </a:r>
            <a:r>
              <a:rPr lang="zh-CN" altLang="en-US" sz="1800" dirty="0"/>
              <a:t>是权值集合 </a:t>
            </a:r>
            <a:r>
              <a:rPr lang="en-US" sz="1800" dirty="0"/>
              <a:t>W={8, 3, 4, 6, 5, 5}</a:t>
            </a:r>
            <a:r>
              <a:rPr lang="zh-CN" altLang="en-US" sz="1800" dirty="0"/>
              <a:t> </a:t>
            </a:r>
            <a:r>
              <a:rPr lang="zh-CN" altLang="en-US" sz="1800" dirty="0">
                <a:latin typeface="宋体" pitchFamily="2" charset="-122"/>
              </a:rPr>
              <a:t>构造</a:t>
            </a:r>
            <a:r>
              <a:rPr lang="en-US" sz="1800" dirty="0"/>
              <a:t>Huffman</a:t>
            </a:r>
            <a:r>
              <a:rPr lang="zh-CN" altLang="en-US" sz="1800" dirty="0"/>
              <a:t>树的过程</a:t>
            </a:r>
            <a:r>
              <a:rPr lang="zh-CN" altLang="en-US" sz="1800" dirty="0">
                <a:latin typeface="宋体" pitchFamily="2" charset="-122"/>
              </a:rPr>
              <a:t>。</a:t>
            </a:r>
          </a:p>
          <a:p>
            <a:pPr marL="0" indent="0">
              <a:lnSpc>
                <a:spcPct val="110000"/>
              </a:lnSpc>
              <a:buFont typeface="Wingdings" pitchFamily="2" charset="2"/>
              <a:buNone/>
            </a:pPr>
            <a:r>
              <a:rPr lang="zh-CN" altLang="en-US" sz="1800" dirty="0"/>
              <a:t>所构造的</a:t>
            </a:r>
            <a:r>
              <a:rPr lang="en-US" sz="1800" dirty="0"/>
              <a:t>Huffman</a:t>
            </a:r>
            <a:r>
              <a:rPr lang="zh-CN" altLang="en-US" sz="1800" dirty="0"/>
              <a:t>树的</a:t>
            </a:r>
            <a:r>
              <a:rPr lang="en-US" sz="1800" dirty="0"/>
              <a:t>WPL</a:t>
            </a:r>
            <a:r>
              <a:rPr lang="zh-CN" altLang="en-US" sz="1800" dirty="0"/>
              <a:t>是</a:t>
            </a:r>
            <a:r>
              <a:rPr lang="zh-CN" altLang="en-US" sz="1800" dirty="0">
                <a:latin typeface="宋体" pitchFamily="2" charset="-122"/>
              </a:rPr>
              <a:t>：</a:t>
            </a:r>
            <a:r>
              <a:rPr lang="zh-CN" altLang="en-US" sz="1800" dirty="0"/>
              <a:t> </a:t>
            </a:r>
            <a:r>
              <a:rPr lang="en-US" sz="1800" dirty="0"/>
              <a:t>WPL=6</a:t>
            </a:r>
            <a:r>
              <a:rPr lang="en-US" sz="1800" dirty="0">
                <a:sym typeface="Symbol" pitchFamily="18" charset="2"/>
              </a:rPr>
              <a:t></a:t>
            </a:r>
            <a:r>
              <a:rPr lang="en-US" sz="1800" dirty="0"/>
              <a:t>2+3</a:t>
            </a:r>
            <a:r>
              <a:rPr lang="en-US" sz="1800" dirty="0">
                <a:sym typeface="Symbol" pitchFamily="18" charset="2"/>
              </a:rPr>
              <a:t></a:t>
            </a:r>
            <a:r>
              <a:rPr lang="en-US" sz="1800" dirty="0"/>
              <a:t>3+4</a:t>
            </a:r>
            <a:r>
              <a:rPr lang="en-US" sz="1800" dirty="0">
                <a:sym typeface="Symbol" pitchFamily="18" charset="2"/>
              </a:rPr>
              <a:t></a:t>
            </a:r>
            <a:r>
              <a:rPr lang="en-US" sz="1800" dirty="0"/>
              <a:t>3+8</a:t>
            </a:r>
            <a:r>
              <a:rPr lang="en-US" sz="1800" dirty="0">
                <a:sym typeface="Symbol" pitchFamily="18" charset="2"/>
              </a:rPr>
              <a:t></a:t>
            </a:r>
            <a:r>
              <a:rPr lang="en-US" sz="1800" dirty="0"/>
              <a:t>2+5</a:t>
            </a:r>
            <a:r>
              <a:rPr lang="en-US" sz="1800" dirty="0">
                <a:sym typeface="Symbol" pitchFamily="18" charset="2"/>
              </a:rPr>
              <a:t></a:t>
            </a:r>
            <a:r>
              <a:rPr lang="en-US" sz="1800" dirty="0"/>
              <a:t>3+5</a:t>
            </a:r>
            <a:r>
              <a:rPr lang="en-US" sz="1800" dirty="0">
                <a:sym typeface="Symbol" pitchFamily="18" charset="2"/>
              </a:rPr>
              <a:t></a:t>
            </a:r>
            <a:r>
              <a:rPr lang="en-US" sz="1800" dirty="0"/>
              <a:t>3 =79</a:t>
            </a:r>
          </a:p>
        </p:txBody>
      </p:sp>
      <p:grpSp>
        <p:nvGrpSpPr>
          <p:cNvPr id="354" name="Group 4"/>
          <p:cNvGrpSpPr>
            <a:grpSpLocks/>
          </p:cNvGrpSpPr>
          <p:nvPr/>
        </p:nvGrpSpPr>
        <p:grpSpPr bwMode="auto">
          <a:xfrm>
            <a:off x="115956" y="1921568"/>
            <a:ext cx="2951163" cy="817563"/>
            <a:chOff x="0" y="0"/>
            <a:chExt cx="1920" cy="515"/>
          </a:xfrm>
        </p:grpSpPr>
        <p:grpSp>
          <p:nvGrpSpPr>
            <p:cNvPr id="460" name="Group 5"/>
            <p:cNvGrpSpPr>
              <a:grpSpLocks/>
            </p:cNvGrpSpPr>
            <p:nvPr/>
          </p:nvGrpSpPr>
          <p:grpSpPr bwMode="auto">
            <a:xfrm>
              <a:off x="0" y="0"/>
              <a:ext cx="1920" cy="232"/>
              <a:chOff x="0" y="0"/>
              <a:chExt cx="1920" cy="232"/>
            </a:xfrm>
          </p:grpSpPr>
          <p:sp>
            <p:nvSpPr>
              <p:cNvPr id="462" name="Oval 6"/>
              <p:cNvSpPr>
                <a:spLocks noChangeArrowheads="1"/>
              </p:cNvSpPr>
              <p:nvPr/>
            </p:nvSpPr>
            <p:spPr bwMode="auto">
              <a:xfrm>
                <a:off x="0" y="0"/>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463" name="Oval 7"/>
              <p:cNvSpPr>
                <a:spLocks noChangeArrowheads="1"/>
              </p:cNvSpPr>
              <p:nvPr/>
            </p:nvSpPr>
            <p:spPr bwMode="auto">
              <a:xfrm>
                <a:off x="327" y="0"/>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4</a:t>
                </a:r>
              </a:p>
            </p:txBody>
          </p:sp>
          <p:sp>
            <p:nvSpPr>
              <p:cNvPr id="464" name="Oval 8"/>
              <p:cNvSpPr>
                <a:spLocks noChangeArrowheads="1"/>
              </p:cNvSpPr>
              <p:nvPr/>
            </p:nvSpPr>
            <p:spPr bwMode="auto">
              <a:xfrm>
                <a:off x="1008" y="0"/>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65" name="Oval 9"/>
              <p:cNvSpPr>
                <a:spLocks noChangeArrowheads="1"/>
              </p:cNvSpPr>
              <p:nvPr/>
            </p:nvSpPr>
            <p:spPr bwMode="auto">
              <a:xfrm>
                <a:off x="663" y="0"/>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66" name="Oval 10"/>
              <p:cNvSpPr>
                <a:spLocks noChangeArrowheads="1"/>
              </p:cNvSpPr>
              <p:nvPr/>
            </p:nvSpPr>
            <p:spPr bwMode="auto">
              <a:xfrm>
                <a:off x="1344" y="5"/>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dirty="0"/>
                  <a:t>6</a:t>
                </a:r>
              </a:p>
            </p:txBody>
          </p:sp>
          <p:sp>
            <p:nvSpPr>
              <p:cNvPr id="467" name="Oval 11"/>
              <p:cNvSpPr>
                <a:spLocks noChangeArrowheads="1"/>
              </p:cNvSpPr>
              <p:nvPr/>
            </p:nvSpPr>
            <p:spPr bwMode="auto">
              <a:xfrm>
                <a:off x="1671" y="0"/>
                <a:ext cx="249"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grpSp>
        <p:sp>
          <p:nvSpPr>
            <p:cNvPr id="461" name="Rectangle 12"/>
            <p:cNvSpPr>
              <a:spLocks noChangeArrowheads="1"/>
            </p:cNvSpPr>
            <p:nvPr/>
          </p:nvSpPr>
          <p:spPr bwMode="auto">
            <a:xfrm>
              <a:off x="624" y="288"/>
              <a:ext cx="56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第一步</a:t>
              </a:r>
            </a:p>
          </p:txBody>
        </p:sp>
      </p:grpSp>
      <p:grpSp>
        <p:nvGrpSpPr>
          <p:cNvPr id="355" name="Group 13"/>
          <p:cNvGrpSpPr>
            <a:grpSpLocks/>
          </p:cNvGrpSpPr>
          <p:nvPr/>
        </p:nvGrpSpPr>
        <p:grpSpPr bwMode="auto">
          <a:xfrm>
            <a:off x="3276600" y="1895064"/>
            <a:ext cx="2698750" cy="1447800"/>
            <a:chOff x="0" y="0"/>
            <a:chExt cx="1700" cy="912"/>
          </a:xfrm>
        </p:grpSpPr>
        <p:sp>
          <p:nvSpPr>
            <p:cNvPr id="449" name="Oval 14"/>
            <p:cNvSpPr>
              <a:spLocks noChangeArrowheads="1"/>
            </p:cNvSpPr>
            <p:nvPr/>
          </p:nvSpPr>
          <p:spPr bwMode="auto">
            <a:xfrm>
              <a:off x="339" y="13"/>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50" name="Oval 15"/>
            <p:cNvSpPr>
              <a:spLocks noChangeArrowheads="1"/>
            </p:cNvSpPr>
            <p:nvPr/>
          </p:nvSpPr>
          <p:spPr bwMode="auto">
            <a:xfrm>
              <a:off x="0" y="13"/>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51" name="Oval 16"/>
            <p:cNvSpPr>
              <a:spLocks noChangeArrowheads="1"/>
            </p:cNvSpPr>
            <p:nvPr/>
          </p:nvSpPr>
          <p:spPr bwMode="auto">
            <a:xfrm>
              <a:off x="670" y="18"/>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6</a:t>
              </a:r>
            </a:p>
          </p:txBody>
        </p:sp>
        <p:sp>
          <p:nvSpPr>
            <p:cNvPr id="452" name="Oval 17"/>
            <p:cNvSpPr>
              <a:spLocks noChangeArrowheads="1"/>
            </p:cNvSpPr>
            <p:nvPr/>
          </p:nvSpPr>
          <p:spPr bwMode="auto">
            <a:xfrm>
              <a:off x="1455" y="13"/>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sp>
          <p:nvSpPr>
            <p:cNvPr id="453" name="Rectangle 18"/>
            <p:cNvSpPr>
              <a:spLocks noChangeArrowheads="1"/>
            </p:cNvSpPr>
            <p:nvPr/>
          </p:nvSpPr>
          <p:spPr bwMode="auto">
            <a:xfrm>
              <a:off x="567" y="685"/>
              <a:ext cx="55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第二步</a:t>
              </a:r>
            </a:p>
          </p:txBody>
        </p:sp>
        <p:grpSp>
          <p:nvGrpSpPr>
            <p:cNvPr id="454" name="Group 19"/>
            <p:cNvGrpSpPr>
              <a:grpSpLocks/>
            </p:cNvGrpSpPr>
            <p:nvPr/>
          </p:nvGrpSpPr>
          <p:grpSpPr bwMode="auto">
            <a:xfrm>
              <a:off x="850" y="0"/>
              <a:ext cx="631" cy="632"/>
              <a:chOff x="0" y="0"/>
              <a:chExt cx="631" cy="632"/>
            </a:xfrm>
          </p:grpSpPr>
          <p:sp>
            <p:nvSpPr>
              <p:cNvPr id="455" name="Oval 20"/>
              <p:cNvSpPr>
                <a:spLocks noChangeArrowheads="1"/>
              </p:cNvSpPr>
              <p:nvPr/>
            </p:nvSpPr>
            <p:spPr bwMode="auto">
              <a:xfrm>
                <a:off x="0" y="405"/>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456" name="Oval 21"/>
              <p:cNvSpPr>
                <a:spLocks noChangeArrowheads="1"/>
              </p:cNvSpPr>
              <p:nvPr/>
            </p:nvSpPr>
            <p:spPr bwMode="auto">
              <a:xfrm>
                <a:off x="386" y="405"/>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4</a:t>
                </a:r>
              </a:p>
            </p:txBody>
          </p:sp>
          <p:sp>
            <p:nvSpPr>
              <p:cNvPr id="457" name="Oval 22"/>
              <p:cNvSpPr>
                <a:spLocks noChangeArrowheads="1"/>
              </p:cNvSpPr>
              <p:nvPr/>
            </p:nvSpPr>
            <p:spPr bwMode="auto">
              <a:xfrm>
                <a:off x="198" y="0"/>
                <a:ext cx="24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7</a:t>
                </a:r>
              </a:p>
            </p:txBody>
          </p:sp>
          <p:sp>
            <p:nvSpPr>
              <p:cNvPr id="458" name="Line 23"/>
              <p:cNvSpPr>
                <a:spLocks noChangeShapeType="1"/>
              </p:cNvSpPr>
              <p:nvPr/>
            </p:nvSpPr>
            <p:spPr bwMode="auto">
              <a:xfrm flipH="1">
                <a:off x="135" y="216"/>
                <a:ext cx="134"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59" name="Line 24"/>
              <p:cNvSpPr>
                <a:spLocks noChangeShapeType="1"/>
              </p:cNvSpPr>
              <p:nvPr/>
            </p:nvSpPr>
            <p:spPr bwMode="auto">
              <a:xfrm>
                <a:off x="371" y="216"/>
                <a:ext cx="134"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grpSp>
        <p:nvGrpSpPr>
          <p:cNvPr id="356" name="Group 25"/>
          <p:cNvGrpSpPr>
            <a:grpSpLocks/>
          </p:cNvGrpSpPr>
          <p:nvPr/>
        </p:nvGrpSpPr>
        <p:grpSpPr bwMode="auto">
          <a:xfrm>
            <a:off x="6332538" y="1895064"/>
            <a:ext cx="2735263" cy="1447800"/>
            <a:chOff x="0" y="0"/>
            <a:chExt cx="1723" cy="912"/>
          </a:xfrm>
        </p:grpSpPr>
        <p:sp>
          <p:nvSpPr>
            <p:cNvPr id="434" name="Oval 26"/>
            <p:cNvSpPr>
              <a:spLocks noChangeArrowheads="1"/>
            </p:cNvSpPr>
            <p:nvPr/>
          </p:nvSpPr>
          <p:spPr bwMode="auto">
            <a:xfrm>
              <a:off x="0" y="13"/>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6</a:t>
              </a:r>
            </a:p>
          </p:txBody>
        </p:sp>
        <p:sp>
          <p:nvSpPr>
            <p:cNvPr id="435" name="Oval 27"/>
            <p:cNvSpPr>
              <a:spLocks noChangeArrowheads="1"/>
            </p:cNvSpPr>
            <p:nvPr/>
          </p:nvSpPr>
          <p:spPr bwMode="auto">
            <a:xfrm>
              <a:off x="822" y="13"/>
              <a:ext cx="241"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sp>
          <p:nvSpPr>
            <p:cNvPr id="436" name="Rectangle 28"/>
            <p:cNvSpPr>
              <a:spLocks noChangeArrowheads="1"/>
            </p:cNvSpPr>
            <p:nvPr/>
          </p:nvSpPr>
          <p:spPr bwMode="auto">
            <a:xfrm>
              <a:off x="559" y="685"/>
              <a:ext cx="550"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第三步</a:t>
              </a:r>
            </a:p>
          </p:txBody>
        </p:sp>
        <p:grpSp>
          <p:nvGrpSpPr>
            <p:cNvPr id="437" name="Group 29"/>
            <p:cNvGrpSpPr>
              <a:grpSpLocks/>
            </p:cNvGrpSpPr>
            <p:nvPr/>
          </p:nvGrpSpPr>
          <p:grpSpPr bwMode="auto">
            <a:xfrm>
              <a:off x="216" y="0"/>
              <a:ext cx="622" cy="632"/>
              <a:chOff x="0" y="0"/>
              <a:chExt cx="622" cy="632"/>
            </a:xfrm>
          </p:grpSpPr>
          <p:sp>
            <p:nvSpPr>
              <p:cNvPr id="444" name="Oval 30"/>
              <p:cNvSpPr>
                <a:spLocks noChangeArrowheads="1"/>
              </p:cNvSpPr>
              <p:nvPr/>
            </p:nvSpPr>
            <p:spPr bwMode="auto">
              <a:xfrm>
                <a:off x="0" y="405"/>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445" name="Oval 31"/>
              <p:cNvSpPr>
                <a:spLocks noChangeArrowheads="1"/>
              </p:cNvSpPr>
              <p:nvPr/>
            </p:nvSpPr>
            <p:spPr bwMode="auto">
              <a:xfrm>
                <a:off x="380" y="405"/>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4</a:t>
                </a:r>
              </a:p>
            </p:txBody>
          </p:sp>
          <p:sp>
            <p:nvSpPr>
              <p:cNvPr id="446" name="Oval 32"/>
              <p:cNvSpPr>
                <a:spLocks noChangeArrowheads="1"/>
              </p:cNvSpPr>
              <p:nvPr/>
            </p:nvSpPr>
            <p:spPr bwMode="auto">
              <a:xfrm>
                <a:off x="195" y="0"/>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7</a:t>
                </a:r>
              </a:p>
            </p:txBody>
          </p:sp>
          <p:sp>
            <p:nvSpPr>
              <p:cNvPr id="447" name="Line 33"/>
              <p:cNvSpPr>
                <a:spLocks noChangeShapeType="1"/>
              </p:cNvSpPr>
              <p:nvPr/>
            </p:nvSpPr>
            <p:spPr bwMode="auto">
              <a:xfrm flipH="1">
                <a:off x="133" y="216"/>
                <a:ext cx="132"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48" name="Line 34"/>
              <p:cNvSpPr>
                <a:spLocks noChangeShapeType="1"/>
              </p:cNvSpPr>
              <p:nvPr/>
            </p:nvSpPr>
            <p:spPr bwMode="auto">
              <a:xfrm>
                <a:off x="366" y="216"/>
                <a:ext cx="132"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nvGrpSpPr>
            <p:cNvPr id="438" name="Group 35"/>
            <p:cNvGrpSpPr>
              <a:grpSpLocks/>
            </p:cNvGrpSpPr>
            <p:nvPr/>
          </p:nvGrpSpPr>
          <p:grpSpPr bwMode="auto">
            <a:xfrm>
              <a:off x="1101" y="0"/>
              <a:ext cx="622" cy="632"/>
              <a:chOff x="0" y="0"/>
              <a:chExt cx="622" cy="632"/>
            </a:xfrm>
          </p:grpSpPr>
          <p:sp>
            <p:nvSpPr>
              <p:cNvPr id="439" name="Oval 36"/>
              <p:cNvSpPr>
                <a:spLocks noChangeArrowheads="1"/>
              </p:cNvSpPr>
              <p:nvPr/>
            </p:nvSpPr>
            <p:spPr bwMode="auto">
              <a:xfrm>
                <a:off x="0" y="405"/>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40" name="Oval 37"/>
              <p:cNvSpPr>
                <a:spLocks noChangeArrowheads="1"/>
              </p:cNvSpPr>
              <p:nvPr/>
            </p:nvSpPr>
            <p:spPr bwMode="auto">
              <a:xfrm>
                <a:off x="380" y="405"/>
                <a:ext cx="242"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41" name="Oval 38"/>
              <p:cNvSpPr>
                <a:spLocks noChangeArrowheads="1"/>
              </p:cNvSpPr>
              <p:nvPr/>
            </p:nvSpPr>
            <p:spPr bwMode="auto">
              <a:xfrm>
                <a:off x="195"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10</a:t>
                </a:r>
              </a:p>
            </p:txBody>
          </p:sp>
          <p:sp>
            <p:nvSpPr>
              <p:cNvPr id="442" name="Line 39"/>
              <p:cNvSpPr>
                <a:spLocks noChangeShapeType="1"/>
              </p:cNvSpPr>
              <p:nvPr/>
            </p:nvSpPr>
            <p:spPr bwMode="auto">
              <a:xfrm flipH="1">
                <a:off x="133" y="216"/>
                <a:ext cx="132"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43" name="Line 40"/>
              <p:cNvSpPr>
                <a:spLocks noChangeShapeType="1"/>
              </p:cNvSpPr>
              <p:nvPr/>
            </p:nvSpPr>
            <p:spPr bwMode="auto">
              <a:xfrm>
                <a:off x="366" y="216"/>
                <a:ext cx="132" cy="181"/>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grpSp>
        <p:nvGrpSpPr>
          <p:cNvPr id="357" name="Group 41"/>
          <p:cNvGrpSpPr>
            <a:grpSpLocks/>
          </p:cNvGrpSpPr>
          <p:nvPr/>
        </p:nvGrpSpPr>
        <p:grpSpPr bwMode="auto">
          <a:xfrm>
            <a:off x="201613" y="3546064"/>
            <a:ext cx="2884488" cy="1854200"/>
            <a:chOff x="0" y="0"/>
            <a:chExt cx="1817" cy="1168"/>
          </a:xfrm>
        </p:grpSpPr>
        <p:sp>
          <p:nvSpPr>
            <p:cNvPr id="416" name="Oval 42"/>
            <p:cNvSpPr>
              <a:spLocks noChangeArrowheads="1"/>
            </p:cNvSpPr>
            <p:nvPr/>
          </p:nvSpPr>
          <p:spPr bwMode="auto">
            <a:xfrm>
              <a:off x="0" y="13"/>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sp>
          <p:nvSpPr>
            <p:cNvPr id="417" name="Rectangle 43"/>
            <p:cNvSpPr>
              <a:spLocks noChangeArrowheads="1"/>
            </p:cNvSpPr>
            <p:nvPr/>
          </p:nvSpPr>
          <p:spPr bwMode="auto">
            <a:xfrm>
              <a:off x="530" y="947"/>
              <a:ext cx="55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第四步</a:t>
              </a:r>
            </a:p>
          </p:txBody>
        </p:sp>
        <p:grpSp>
          <p:nvGrpSpPr>
            <p:cNvPr id="418" name="Group 44"/>
            <p:cNvGrpSpPr>
              <a:grpSpLocks/>
            </p:cNvGrpSpPr>
            <p:nvPr/>
          </p:nvGrpSpPr>
          <p:grpSpPr bwMode="auto">
            <a:xfrm>
              <a:off x="280" y="0"/>
              <a:ext cx="623" cy="614"/>
              <a:chOff x="0" y="0"/>
              <a:chExt cx="623" cy="614"/>
            </a:xfrm>
          </p:grpSpPr>
          <p:sp>
            <p:nvSpPr>
              <p:cNvPr id="429" name="Oval 45"/>
              <p:cNvSpPr>
                <a:spLocks noChangeArrowheads="1"/>
              </p:cNvSpPr>
              <p:nvPr/>
            </p:nvSpPr>
            <p:spPr bwMode="auto">
              <a:xfrm>
                <a:off x="0" y="393"/>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30" name="Oval 46"/>
              <p:cNvSpPr>
                <a:spLocks noChangeArrowheads="1"/>
              </p:cNvSpPr>
              <p:nvPr/>
            </p:nvSpPr>
            <p:spPr bwMode="auto">
              <a:xfrm>
                <a:off x="381" y="393"/>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31" name="Oval 47"/>
              <p:cNvSpPr>
                <a:spLocks noChangeArrowheads="1"/>
              </p:cNvSpPr>
              <p:nvPr/>
            </p:nvSpPr>
            <p:spPr bwMode="auto">
              <a:xfrm>
                <a:off x="195" y="0"/>
                <a:ext cx="295"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10</a:t>
                </a:r>
              </a:p>
            </p:txBody>
          </p:sp>
          <p:sp>
            <p:nvSpPr>
              <p:cNvPr id="432" name="Line 48"/>
              <p:cNvSpPr>
                <a:spLocks noChangeShapeType="1"/>
              </p:cNvSpPr>
              <p:nvPr/>
            </p:nvSpPr>
            <p:spPr bwMode="auto">
              <a:xfrm flipH="1">
                <a:off x="133" y="210"/>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33" name="Line 49"/>
              <p:cNvSpPr>
                <a:spLocks noChangeShapeType="1"/>
              </p:cNvSpPr>
              <p:nvPr/>
            </p:nvSpPr>
            <p:spPr bwMode="auto">
              <a:xfrm>
                <a:off x="366" y="210"/>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nvGrpSpPr>
            <p:cNvPr id="419" name="Group 50"/>
            <p:cNvGrpSpPr>
              <a:grpSpLocks/>
            </p:cNvGrpSpPr>
            <p:nvPr/>
          </p:nvGrpSpPr>
          <p:grpSpPr bwMode="auto">
            <a:xfrm>
              <a:off x="977" y="7"/>
              <a:ext cx="840" cy="1019"/>
              <a:chOff x="0" y="0"/>
              <a:chExt cx="840" cy="1019"/>
            </a:xfrm>
          </p:grpSpPr>
          <p:sp>
            <p:nvSpPr>
              <p:cNvPr id="420" name="Oval 51"/>
              <p:cNvSpPr>
                <a:spLocks noChangeArrowheads="1"/>
              </p:cNvSpPr>
              <p:nvPr/>
            </p:nvSpPr>
            <p:spPr bwMode="auto">
              <a:xfrm>
                <a:off x="0" y="402"/>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6</a:t>
                </a:r>
              </a:p>
            </p:txBody>
          </p:sp>
          <p:sp>
            <p:nvSpPr>
              <p:cNvPr id="421" name="Oval 52"/>
              <p:cNvSpPr>
                <a:spLocks noChangeArrowheads="1"/>
              </p:cNvSpPr>
              <p:nvPr/>
            </p:nvSpPr>
            <p:spPr bwMode="auto">
              <a:xfrm>
                <a:off x="217"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422" name="Oval 53"/>
              <p:cNvSpPr>
                <a:spLocks noChangeArrowheads="1"/>
              </p:cNvSpPr>
              <p:nvPr/>
            </p:nvSpPr>
            <p:spPr bwMode="auto">
              <a:xfrm>
                <a:off x="598"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4</a:t>
                </a:r>
              </a:p>
            </p:txBody>
          </p:sp>
          <p:sp>
            <p:nvSpPr>
              <p:cNvPr id="423" name="Oval 54"/>
              <p:cNvSpPr>
                <a:spLocks noChangeArrowheads="1"/>
              </p:cNvSpPr>
              <p:nvPr/>
            </p:nvSpPr>
            <p:spPr bwMode="auto">
              <a:xfrm>
                <a:off x="412" y="405"/>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7</a:t>
                </a:r>
              </a:p>
            </p:txBody>
          </p:sp>
          <p:sp>
            <p:nvSpPr>
              <p:cNvPr id="424" name="Line 55"/>
              <p:cNvSpPr>
                <a:spLocks noChangeShapeType="1"/>
              </p:cNvSpPr>
              <p:nvPr/>
            </p:nvSpPr>
            <p:spPr bwMode="auto">
              <a:xfrm flipH="1">
                <a:off x="350" y="615"/>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25" name="Line 56"/>
              <p:cNvSpPr>
                <a:spLocks noChangeShapeType="1"/>
              </p:cNvSpPr>
              <p:nvPr/>
            </p:nvSpPr>
            <p:spPr bwMode="auto">
              <a:xfrm>
                <a:off x="583" y="615"/>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26" name="Oval 57"/>
              <p:cNvSpPr>
                <a:spLocks noChangeArrowheads="1"/>
              </p:cNvSpPr>
              <p:nvPr/>
            </p:nvSpPr>
            <p:spPr bwMode="auto">
              <a:xfrm>
                <a:off x="202"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13</a:t>
                </a:r>
              </a:p>
            </p:txBody>
          </p:sp>
          <p:sp>
            <p:nvSpPr>
              <p:cNvPr id="427" name="Line 58"/>
              <p:cNvSpPr>
                <a:spLocks noChangeShapeType="1"/>
              </p:cNvSpPr>
              <p:nvPr/>
            </p:nvSpPr>
            <p:spPr bwMode="auto">
              <a:xfrm flipH="1">
                <a:off x="148" y="218"/>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28" name="Line 59"/>
              <p:cNvSpPr>
                <a:spLocks noChangeShapeType="1"/>
              </p:cNvSpPr>
              <p:nvPr/>
            </p:nvSpPr>
            <p:spPr bwMode="auto">
              <a:xfrm>
                <a:off x="404" y="218"/>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sp>
        <p:nvSpPr>
          <p:cNvPr id="358" name="Rectangle 60"/>
          <p:cNvSpPr>
            <a:spLocks noChangeArrowheads="1"/>
          </p:cNvSpPr>
          <p:nvPr/>
        </p:nvSpPr>
        <p:spPr bwMode="auto">
          <a:xfrm>
            <a:off x="7431088" y="5811427"/>
            <a:ext cx="874713"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第六步</a:t>
            </a:r>
          </a:p>
        </p:txBody>
      </p:sp>
      <p:grpSp>
        <p:nvGrpSpPr>
          <p:cNvPr id="359" name="Group 61"/>
          <p:cNvGrpSpPr>
            <a:grpSpLocks/>
          </p:cNvGrpSpPr>
          <p:nvPr/>
        </p:nvGrpSpPr>
        <p:grpSpPr bwMode="auto">
          <a:xfrm>
            <a:off x="6438900" y="3495264"/>
            <a:ext cx="2514600" cy="2273300"/>
            <a:chOff x="0" y="0"/>
            <a:chExt cx="1584" cy="1432"/>
          </a:xfrm>
        </p:grpSpPr>
        <p:sp>
          <p:nvSpPr>
            <p:cNvPr id="383" name="Rectangle 62"/>
            <p:cNvSpPr>
              <a:spLocks noChangeArrowheads="1"/>
            </p:cNvSpPr>
            <p:nvPr/>
          </p:nvSpPr>
          <p:spPr bwMode="auto">
            <a:xfrm>
              <a:off x="1376" y="992"/>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1</a:t>
              </a:r>
            </a:p>
          </p:txBody>
        </p:sp>
        <p:sp>
          <p:nvSpPr>
            <p:cNvPr id="384" name="Rectangle 63"/>
            <p:cNvSpPr>
              <a:spLocks noChangeArrowheads="1"/>
            </p:cNvSpPr>
            <p:nvPr/>
          </p:nvSpPr>
          <p:spPr bwMode="auto">
            <a:xfrm>
              <a:off x="1208" y="592"/>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1</a:t>
              </a:r>
            </a:p>
          </p:txBody>
        </p:sp>
        <p:sp>
          <p:nvSpPr>
            <p:cNvPr id="385" name="Rectangle 64"/>
            <p:cNvSpPr>
              <a:spLocks noChangeArrowheads="1"/>
            </p:cNvSpPr>
            <p:nvPr/>
          </p:nvSpPr>
          <p:spPr bwMode="auto">
            <a:xfrm>
              <a:off x="920" y="144"/>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1</a:t>
              </a:r>
            </a:p>
          </p:txBody>
        </p:sp>
        <p:sp>
          <p:nvSpPr>
            <p:cNvPr id="386" name="Rectangle 65"/>
            <p:cNvSpPr>
              <a:spLocks noChangeArrowheads="1"/>
            </p:cNvSpPr>
            <p:nvPr/>
          </p:nvSpPr>
          <p:spPr bwMode="auto">
            <a:xfrm>
              <a:off x="640" y="1008"/>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1</a:t>
              </a:r>
            </a:p>
          </p:txBody>
        </p:sp>
        <p:sp>
          <p:nvSpPr>
            <p:cNvPr id="387" name="Rectangle 66"/>
            <p:cNvSpPr>
              <a:spLocks noChangeArrowheads="1"/>
            </p:cNvSpPr>
            <p:nvPr/>
          </p:nvSpPr>
          <p:spPr bwMode="auto">
            <a:xfrm>
              <a:off x="464" y="608"/>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1</a:t>
              </a:r>
            </a:p>
          </p:txBody>
        </p:sp>
        <p:sp>
          <p:nvSpPr>
            <p:cNvPr id="388" name="Rectangle 67"/>
            <p:cNvSpPr>
              <a:spLocks noChangeArrowheads="1"/>
            </p:cNvSpPr>
            <p:nvPr/>
          </p:nvSpPr>
          <p:spPr bwMode="auto">
            <a:xfrm>
              <a:off x="1003" y="984"/>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0</a:t>
              </a:r>
            </a:p>
          </p:txBody>
        </p:sp>
        <p:sp>
          <p:nvSpPr>
            <p:cNvPr id="389" name="Rectangle 68"/>
            <p:cNvSpPr>
              <a:spLocks noChangeArrowheads="1"/>
            </p:cNvSpPr>
            <p:nvPr/>
          </p:nvSpPr>
          <p:spPr bwMode="auto">
            <a:xfrm>
              <a:off x="795" y="576"/>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0</a:t>
              </a:r>
            </a:p>
          </p:txBody>
        </p:sp>
        <p:sp>
          <p:nvSpPr>
            <p:cNvPr id="390" name="Rectangle 69"/>
            <p:cNvSpPr>
              <a:spLocks noChangeArrowheads="1"/>
            </p:cNvSpPr>
            <p:nvPr/>
          </p:nvSpPr>
          <p:spPr bwMode="auto">
            <a:xfrm>
              <a:off x="264" y="968"/>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0</a:t>
              </a:r>
            </a:p>
          </p:txBody>
        </p:sp>
        <p:sp>
          <p:nvSpPr>
            <p:cNvPr id="391" name="Rectangle 70"/>
            <p:cNvSpPr>
              <a:spLocks noChangeArrowheads="1"/>
            </p:cNvSpPr>
            <p:nvPr/>
          </p:nvSpPr>
          <p:spPr bwMode="auto">
            <a:xfrm>
              <a:off x="48" y="600"/>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0</a:t>
              </a:r>
            </a:p>
          </p:txBody>
        </p:sp>
        <p:sp>
          <p:nvSpPr>
            <p:cNvPr id="392" name="Rectangle 71"/>
            <p:cNvSpPr>
              <a:spLocks noChangeArrowheads="1"/>
            </p:cNvSpPr>
            <p:nvPr/>
          </p:nvSpPr>
          <p:spPr bwMode="auto">
            <a:xfrm>
              <a:off x="344" y="152"/>
              <a:ext cx="18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0</a:t>
              </a:r>
            </a:p>
          </p:txBody>
        </p:sp>
        <p:grpSp>
          <p:nvGrpSpPr>
            <p:cNvPr id="393" name="Group 72"/>
            <p:cNvGrpSpPr>
              <a:grpSpLocks/>
            </p:cNvGrpSpPr>
            <p:nvPr/>
          </p:nvGrpSpPr>
          <p:grpSpPr bwMode="auto">
            <a:xfrm>
              <a:off x="744" y="405"/>
              <a:ext cx="840" cy="1019"/>
              <a:chOff x="0" y="0"/>
              <a:chExt cx="840" cy="1019"/>
            </a:xfrm>
          </p:grpSpPr>
          <p:sp>
            <p:nvSpPr>
              <p:cNvPr id="407" name="Oval 73"/>
              <p:cNvSpPr>
                <a:spLocks noChangeArrowheads="1"/>
              </p:cNvSpPr>
              <p:nvPr/>
            </p:nvSpPr>
            <p:spPr bwMode="auto">
              <a:xfrm>
                <a:off x="0" y="402"/>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sp>
            <p:nvSpPr>
              <p:cNvPr id="408" name="Oval 74"/>
              <p:cNvSpPr>
                <a:spLocks noChangeArrowheads="1"/>
              </p:cNvSpPr>
              <p:nvPr/>
            </p:nvSpPr>
            <p:spPr bwMode="auto">
              <a:xfrm>
                <a:off x="217"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09" name="Oval 75"/>
              <p:cNvSpPr>
                <a:spLocks noChangeArrowheads="1"/>
              </p:cNvSpPr>
              <p:nvPr/>
            </p:nvSpPr>
            <p:spPr bwMode="auto">
              <a:xfrm>
                <a:off x="598"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410" name="Oval 76"/>
              <p:cNvSpPr>
                <a:spLocks noChangeArrowheads="1"/>
              </p:cNvSpPr>
              <p:nvPr/>
            </p:nvSpPr>
            <p:spPr bwMode="auto">
              <a:xfrm>
                <a:off x="396" y="397"/>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10</a:t>
                </a:r>
              </a:p>
            </p:txBody>
          </p:sp>
          <p:sp>
            <p:nvSpPr>
              <p:cNvPr id="411" name="Line 77"/>
              <p:cNvSpPr>
                <a:spLocks noChangeShapeType="1"/>
              </p:cNvSpPr>
              <p:nvPr/>
            </p:nvSpPr>
            <p:spPr bwMode="auto">
              <a:xfrm flipH="1">
                <a:off x="350" y="615"/>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12" name="Line 78"/>
              <p:cNvSpPr>
                <a:spLocks noChangeShapeType="1"/>
              </p:cNvSpPr>
              <p:nvPr/>
            </p:nvSpPr>
            <p:spPr bwMode="auto">
              <a:xfrm>
                <a:off x="583" y="615"/>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13" name="Oval 79"/>
              <p:cNvSpPr>
                <a:spLocks noChangeArrowheads="1"/>
              </p:cNvSpPr>
              <p:nvPr/>
            </p:nvSpPr>
            <p:spPr bwMode="auto">
              <a:xfrm>
                <a:off x="202"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18</a:t>
                </a:r>
              </a:p>
            </p:txBody>
          </p:sp>
          <p:sp>
            <p:nvSpPr>
              <p:cNvPr id="414" name="Line 80"/>
              <p:cNvSpPr>
                <a:spLocks noChangeShapeType="1"/>
              </p:cNvSpPr>
              <p:nvPr/>
            </p:nvSpPr>
            <p:spPr bwMode="auto">
              <a:xfrm flipH="1">
                <a:off x="148" y="218"/>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15" name="Line 81"/>
              <p:cNvSpPr>
                <a:spLocks noChangeShapeType="1"/>
              </p:cNvSpPr>
              <p:nvPr/>
            </p:nvSpPr>
            <p:spPr bwMode="auto">
              <a:xfrm>
                <a:off x="404" y="218"/>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nvGrpSpPr>
            <p:cNvPr id="394" name="Group 82"/>
            <p:cNvGrpSpPr>
              <a:grpSpLocks/>
            </p:cNvGrpSpPr>
            <p:nvPr/>
          </p:nvGrpSpPr>
          <p:grpSpPr bwMode="auto">
            <a:xfrm>
              <a:off x="0" y="413"/>
              <a:ext cx="840" cy="1019"/>
              <a:chOff x="0" y="0"/>
              <a:chExt cx="840" cy="1019"/>
            </a:xfrm>
          </p:grpSpPr>
          <p:sp>
            <p:nvSpPr>
              <p:cNvPr id="398" name="Oval 83"/>
              <p:cNvSpPr>
                <a:spLocks noChangeArrowheads="1"/>
              </p:cNvSpPr>
              <p:nvPr/>
            </p:nvSpPr>
            <p:spPr bwMode="auto">
              <a:xfrm>
                <a:off x="0" y="402"/>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6</a:t>
                </a:r>
              </a:p>
            </p:txBody>
          </p:sp>
          <p:sp>
            <p:nvSpPr>
              <p:cNvPr id="399" name="Oval 84"/>
              <p:cNvSpPr>
                <a:spLocks noChangeArrowheads="1"/>
              </p:cNvSpPr>
              <p:nvPr/>
            </p:nvSpPr>
            <p:spPr bwMode="auto">
              <a:xfrm>
                <a:off x="217"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400" name="Oval 85"/>
              <p:cNvSpPr>
                <a:spLocks noChangeArrowheads="1"/>
              </p:cNvSpPr>
              <p:nvPr/>
            </p:nvSpPr>
            <p:spPr bwMode="auto">
              <a:xfrm>
                <a:off x="598"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4</a:t>
                </a:r>
              </a:p>
            </p:txBody>
          </p:sp>
          <p:sp>
            <p:nvSpPr>
              <p:cNvPr id="401" name="Oval 86"/>
              <p:cNvSpPr>
                <a:spLocks noChangeArrowheads="1"/>
              </p:cNvSpPr>
              <p:nvPr/>
            </p:nvSpPr>
            <p:spPr bwMode="auto">
              <a:xfrm>
                <a:off x="412" y="405"/>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7</a:t>
                </a:r>
              </a:p>
            </p:txBody>
          </p:sp>
          <p:sp>
            <p:nvSpPr>
              <p:cNvPr id="402" name="Line 87"/>
              <p:cNvSpPr>
                <a:spLocks noChangeShapeType="1"/>
              </p:cNvSpPr>
              <p:nvPr/>
            </p:nvSpPr>
            <p:spPr bwMode="auto">
              <a:xfrm flipH="1">
                <a:off x="350" y="615"/>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03" name="Line 88"/>
              <p:cNvSpPr>
                <a:spLocks noChangeShapeType="1"/>
              </p:cNvSpPr>
              <p:nvPr/>
            </p:nvSpPr>
            <p:spPr bwMode="auto">
              <a:xfrm>
                <a:off x="583" y="615"/>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04" name="Oval 89"/>
              <p:cNvSpPr>
                <a:spLocks noChangeArrowheads="1"/>
              </p:cNvSpPr>
              <p:nvPr/>
            </p:nvSpPr>
            <p:spPr bwMode="auto">
              <a:xfrm>
                <a:off x="202"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13</a:t>
                </a:r>
              </a:p>
            </p:txBody>
          </p:sp>
          <p:sp>
            <p:nvSpPr>
              <p:cNvPr id="405" name="Line 90"/>
              <p:cNvSpPr>
                <a:spLocks noChangeShapeType="1"/>
              </p:cNvSpPr>
              <p:nvPr/>
            </p:nvSpPr>
            <p:spPr bwMode="auto">
              <a:xfrm flipH="1">
                <a:off x="148" y="218"/>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406" name="Line 91"/>
              <p:cNvSpPr>
                <a:spLocks noChangeShapeType="1"/>
              </p:cNvSpPr>
              <p:nvPr/>
            </p:nvSpPr>
            <p:spPr bwMode="auto">
              <a:xfrm>
                <a:off x="404" y="218"/>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sp>
          <p:nvSpPr>
            <p:cNvPr id="395" name="Oval 92"/>
            <p:cNvSpPr>
              <a:spLocks noChangeArrowheads="1"/>
            </p:cNvSpPr>
            <p:nvPr/>
          </p:nvSpPr>
          <p:spPr bwMode="auto">
            <a:xfrm>
              <a:off x="571" y="0"/>
              <a:ext cx="317"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31</a:t>
              </a:r>
            </a:p>
          </p:txBody>
        </p:sp>
        <p:sp>
          <p:nvSpPr>
            <p:cNvPr id="396" name="Line 93"/>
            <p:cNvSpPr>
              <a:spLocks noChangeShapeType="1"/>
            </p:cNvSpPr>
            <p:nvPr/>
          </p:nvSpPr>
          <p:spPr bwMode="auto">
            <a:xfrm flipH="1">
              <a:off x="360" y="208"/>
              <a:ext cx="272" cy="204"/>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97" name="Line 94"/>
            <p:cNvSpPr>
              <a:spLocks noChangeShapeType="1"/>
            </p:cNvSpPr>
            <p:nvPr/>
          </p:nvSpPr>
          <p:spPr bwMode="auto">
            <a:xfrm>
              <a:off x="800" y="208"/>
              <a:ext cx="272" cy="204"/>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sp>
        <p:nvSpPr>
          <p:cNvPr id="360" name="Rectangle 95"/>
          <p:cNvSpPr>
            <a:spLocks noChangeArrowheads="1"/>
          </p:cNvSpPr>
          <p:nvPr/>
        </p:nvSpPr>
        <p:spPr bwMode="auto">
          <a:xfrm>
            <a:off x="2057400" y="5705064"/>
            <a:ext cx="34544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sz="2000" b="1" dirty="0"/>
              <a:t>Huffman</a:t>
            </a:r>
            <a:r>
              <a:rPr lang="zh-CN" altLang="en-US" sz="2000" b="1" dirty="0"/>
              <a:t>树的构造过程</a:t>
            </a:r>
          </a:p>
        </p:txBody>
      </p:sp>
      <p:grpSp>
        <p:nvGrpSpPr>
          <p:cNvPr id="361" name="Group 96"/>
          <p:cNvGrpSpPr>
            <a:grpSpLocks/>
          </p:cNvGrpSpPr>
          <p:nvPr/>
        </p:nvGrpSpPr>
        <p:grpSpPr bwMode="auto">
          <a:xfrm>
            <a:off x="3429000" y="3528602"/>
            <a:ext cx="2514600" cy="2024063"/>
            <a:chOff x="0" y="0"/>
            <a:chExt cx="1584" cy="1275"/>
          </a:xfrm>
        </p:grpSpPr>
        <p:sp>
          <p:nvSpPr>
            <p:cNvPr id="362" name="Rectangle 97"/>
            <p:cNvSpPr>
              <a:spLocks noChangeArrowheads="1"/>
            </p:cNvSpPr>
            <p:nvPr/>
          </p:nvSpPr>
          <p:spPr bwMode="auto">
            <a:xfrm>
              <a:off x="625" y="1054"/>
              <a:ext cx="55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zh-CN" altLang="en-US"/>
                <a:t>第五步</a:t>
              </a:r>
            </a:p>
          </p:txBody>
        </p:sp>
        <p:grpSp>
          <p:nvGrpSpPr>
            <p:cNvPr id="363" name="Group 98"/>
            <p:cNvGrpSpPr>
              <a:grpSpLocks/>
            </p:cNvGrpSpPr>
            <p:nvPr/>
          </p:nvGrpSpPr>
          <p:grpSpPr bwMode="auto">
            <a:xfrm>
              <a:off x="744" y="0"/>
              <a:ext cx="840" cy="1019"/>
              <a:chOff x="0" y="0"/>
              <a:chExt cx="840" cy="1019"/>
            </a:xfrm>
          </p:grpSpPr>
          <p:sp>
            <p:nvSpPr>
              <p:cNvPr id="374" name="Oval 99"/>
              <p:cNvSpPr>
                <a:spLocks noChangeArrowheads="1"/>
              </p:cNvSpPr>
              <p:nvPr/>
            </p:nvSpPr>
            <p:spPr bwMode="auto">
              <a:xfrm>
                <a:off x="0" y="402"/>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8</a:t>
                </a:r>
              </a:p>
            </p:txBody>
          </p:sp>
          <p:sp>
            <p:nvSpPr>
              <p:cNvPr id="375" name="Oval 100"/>
              <p:cNvSpPr>
                <a:spLocks noChangeArrowheads="1"/>
              </p:cNvSpPr>
              <p:nvPr/>
            </p:nvSpPr>
            <p:spPr bwMode="auto">
              <a:xfrm>
                <a:off x="217"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376" name="Oval 101"/>
              <p:cNvSpPr>
                <a:spLocks noChangeArrowheads="1"/>
              </p:cNvSpPr>
              <p:nvPr/>
            </p:nvSpPr>
            <p:spPr bwMode="auto">
              <a:xfrm>
                <a:off x="598"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5</a:t>
                </a:r>
              </a:p>
            </p:txBody>
          </p:sp>
          <p:sp>
            <p:nvSpPr>
              <p:cNvPr id="377" name="Oval 102"/>
              <p:cNvSpPr>
                <a:spLocks noChangeArrowheads="1"/>
              </p:cNvSpPr>
              <p:nvPr/>
            </p:nvSpPr>
            <p:spPr bwMode="auto">
              <a:xfrm>
                <a:off x="396" y="397"/>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10</a:t>
                </a:r>
              </a:p>
            </p:txBody>
          </p:sp>
          <p:sp>
            <p:nvSpPr>
              <p:cNvPr id="378" name="Line 103"/>
              <p:cNvSpPr>
                <a:spLocks noChangeShapeType="1"/>
              </p:cNvSpPr>
              <p:nvPr/>
            </p:nvSpPr>
            <p:spPr bwMode="auto">
              <a:xfrm flipH="1">
                <a:off x="350" y="615"/>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79" name="Line 104"/>
              <p:cNvSpPr>
                <a:spLocks noChangeShapeType="1"/>
              </p:cNvSpPr>
              <p:nvPr/>
            </p:nvSpPr>
            <p:spPr bwMode="auto">
              <a:xfrm>
                <a:off x="583" y="615"/>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80" name="Oval 105"/>
              <p:cNvSpPr>
                <a:spLocks noChangeArrowheads="1"/>
              </p:cNvSpPr>
              <p:nvPr/>
            </p:nvSpPr>
            <p:spPr bwMode="auto">
              <a:xfrm>
                <a:off x="202"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18</a:t>
                </a:r>
              </a:p>
            </p:txBody>
          </p:sp>
          <p:sp>
            <p:nvSpPr>
              <p:cNvPr id="381" name="Line 106"/>
              <p:cNvSpPr>
                <a:spLocks noChangeShapeType="1"/>
              </p:cNvSpPr>
              <p:nvPr/>
            </p:nvSpPr>
            <p:spPr bwMode="auto">
              <a:xfrm flipH="1">
                <a:off x="148" y="218"/>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82" name="Line 107"/>
              <p:cNvSpPr>
                <a:spLocks noChangeShapeType="1"/>
              </p:cNvSpPr>
              <p:nvPr/>
            </p:nvSpPr>
            <p:spPr bwMode="auto">
              <a:xfrm>
                <a:off x="404" y="218"/>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nvGrpSpPr>
            <p:cNvPr id="364" name="Group 108"/>
            <p:cNvGrpSpPr>
              <a:grpSpLocks/>
            </p:cNvGrpSpPr>
            <p:nvPr/>
          </p:nvGrpSpPr>
          <p:grpSpPr bwMode="auto">
            <a:xfrm>
              <a:off x="0" y="8"/>
              <a:ext cx="840" cy="1019"/>
              <a:chOff x="0" y="0"/>
              <a:chExt cx="840" cy="1019"/>
            </a:xfrm>
          </p:grpSpPr>
          <p:sp>
            <p:nvSpPr>
              <p:cNvPr id="365" name="Oval 109"/>
              <p:cNvSpPr>
                <a:spLocks noChangeArrowheads="1"/>
              </p:cNvSpPr>
              <p:nvPr/>
            </p:nvSpPr>
            <p:spPr bwMode="auto">
              <a:xfrm>
                <a:off x="0" y="402"/>
                <a:ext cx="242" cy="220"/>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6</a:t>
                </a:r>
              </a:p>
            </p:txBody>
          </p:sp>
          <p:sp>
            <p:nvSpPr>
              <p:cNvPr id="366" name="Oval 110"/>
              <p:cNvSpPr>
                <a:spLocks noChangeArrowheads="1"/>
              </p:cNvSpPr>
              <p:nvPr/>
            </p:nvSpPr>
            <p:spPr bwMode="auto">
              <a:xfrm>
                <a:off x="217"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a:t>3</a:t>
                </a:r>
              </a:p>
            </p:txBody>
          </p:sp>
          <p:sp>
            <p:nvSpPr>
              <p:cNvPr id="367" name="Oval 111"/>
              <p:cNvSpPr>
                <a:spLocks noChangeArrowheads="1"/>
              </p:cNvSpPr>
              <p:nvPr/>
            </p:nvSpPr>
            <p:spPr bwMode="auto">
              <a:xfrm>
                <a:off x="598" y="798"/>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dirty="0"/>
                  <a:t>4</a:t>
                </a:r>
              </a:p>
            </p:txBody>
          </p:sp>
          <p:sp>
            <p:nvSpPr>
              <p:cNvPr id="368" name="Oval 112"/>
              <p:cNvSpPr>
                <a:spLocks noChangeArrowheads="1"/>
              </p:cNvSpPr>
              <p:nvPr/>
            </p:nvSpPr>
            <p:spPr bwMode="auto">
              <a:xfrm>
                <a:off x="412" y="405"/>
                <a:ext cx="242" cy="221"/>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7</a:t>
                </a:r>
              </a:p>
            </p:txBody>
          </p:sp>
          <p:sp>
            <p:nvSpPr>
              <p:cNvPr id="369" name="Line 113"/>
              <p:cNvSpPr>
                <a:spLocks noChangeShapeType="1"/>
              </p:cNvSpPr>
              <p:nvPr/>
            </p:nvSpPr>
            <p:spPr bwMode="auto">
              <a:xfrm flipH="1">
                <a:off x="350" y="615"/>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70" name="Line 114"/>
              <p:cNvSpPr>
                <a:spLocks noChangeShapeType="1"/>
              </p:cNvSpPr>
              <p:nvPr/>
            </p:nvSpPr>
            <p:spPr bwMode="auto">
              <a:xfrm>
                <a:off x="583" y="615"/>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71" name="Oval 115"/>
              <p:cNvSpPr>
                <a:spLocks noChangeArrowheads="1"/>
              </p:cNvSpPr>
              <p:nvPr/>
            </p:nvSpPr>
            <p:spPr bwMode="auto">
              <a:xfrm>
                <a:off x="202" y="0"/>
                <a:ext cx="295" cy="227"/>
              </a:xfrm>
              <a:prstGeom prst="ellipse">
                <a:avLst/>
              </a:pr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Font typeface="Arial" pitchFamily="34" charset="0"/>
                  <a:buNone/>
                </a:pPr>
                <a:r>
                  <a:rPr lang="en-US" b="1" dirty="0">
                    <a:solidFill>
                      <a:srgbClr val="C00000"/>
                    </a:solidFill>
                  </a:rPr>
                  <a:t>13</a:t>
                </a:r>
              </a:p>
            </p:txBody>
          </p:sp>
          <p:sp>
            <p:nvSpPr>
              <p:cNvPr id="372" name="Line 116"/>
              <p:cNvSpPr>
                <a:spLocks noChangeShapeType="1"/>
              </p:cNvSpPr>
              <p:nvPr/>
            </p:nvSpPr>
            <p:spPr bwMode="auto">
              <a:xfrm flipH="1">
                <a:off x="148" y="218"/>
                <a:ext cx="132"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sp>
            <p:nvSpPr>
              <p:cNvPr id="373" name="Line 117"/>
              <p:cNvSpPr>
                <a:spLocks noChangeShapeType="1"/>
              </p:cNvSpPr>
              <p:nvPr/>
            </p:nvSpPr>
            <p:spPr bwMode="auto">
              <a:xfrm>
                <a:off x="404" y="218"/>
                <a:ext cx="133" cy="17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buFont typeface="Arial" pitchFamily="34" charset="0"/>
                  <a:buNone/>
                </a:pPr>
                <a:endParaRPr lang="zh-CN" altLang="en-US"/>
              </a:p>
            </p:txBody>
          </p:sp>
        </p:grpSp>
      </p:grpSp>
      <p:cxnSp>
        <p:nvCxnSpPr>
          <p:cNvPr id="469" name="直线连接符 468"/>
          <p:cNvCxnSpPr/>
          <p:nvPr/>
        </p:nvCxnSpPr>
        <p:spPr>
          <a:xfrm>
            <a:off x="3197088" y="1831055"/>
            <a:ext cx="0" cy="3780000"/>
          </a:xfrm>
          <a:prstGeom prst="line">
            <a:avLst/>
          </a:prstGeom>
          <a:ln w="25400">
            <a:solidFill>
              <a:srgbClr val="005825"/>
            </a:solidFill>
            <a:prstDash val="lgDash"/>
          </a:ln>
        </p:spPr>
        <p:style>
          <a:lnRef idx="1">
            <a:schemeClr val="accent1"/>
          </a:lnRef>
          <a:fillRef idx="0">
            <a:schemeClr val="accent1"/>
          </a:fillRef>
          <a:effectRef idx="0">
            <a:schemeClr val="accent1"/>
          </a:effectRef>
          <a:fontRef idx="minor">
            <a:schemeClr val="tx1"/>
          </a:fontRef>
        </p:style>
      </p:cxnSp>
      <p:cxnSp>
        <p:nvCxnSpPr>
          <p:cNvPr id="472" name="直线连接符 471"/>
          <p:cNvCxnSpPr/>
          <p:nvPr/>
        </p:nvCxnSpPr>
        <p:spPr>
          <a:xfrm>
            <a:off x="6158949" y="1831055"/>
            <a:ext cx="0" cy="3780000"/>
          </a:xfrm>
          <a:prstGeom prst="line">
            <a:avLst/>
          </a:prstGeom>
          <a:ln w="25400">
            <a:solidFill>
              <a:srgbClr val="00582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9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a:lnSpc>
                <a:spcPct val="150000"/>
              </a:lnSpc>
              <a:spcBef>
                <a:spcPts val="1800"/>
              </a:spcBef>
            </a:pPr>
            <a:r>
              <a:rPr lang="zh-CN" altLang="en-US" sz="1600" dirty="0"/>
              <a:t>实现哈夫曼编码的算法可分为两大部分：</a:t>
            </a:r>
          </a:p>
          <a:p>
            <a:pPr marL="0" indent="0">
              <a:lnSpc>
                <a:spcPct val="150000"/>
              </a:lnSpc>
              <a:spcBef>
                <a:spcPts val="1800"/>
              </a:spcBef>
              <a:buNone/>
            </a:pPr>
            <a:r>
              <a:rPr lang="en-US" altLang="zh-CN" sz="1600" dirty="0"/>
              <a:t>        (1) </a:t>
            </a:r>
            <a:r>
              <a:rPr lang="zh-CN" altLang="en-US" sz="1600" dirty="0"/>
              <a:t>构造哈夫曼树；</a:t>
            </a:r>
          </a:p>
          <a:p>
            <a:pPr marL="0" indent="0">
              <a:lnSpc>
                <a:spcPct val="150000"/>
              </a:lnSpc>
              <a:spcBef>
                <a:spcPts val="1800"/>
              </a:spcBef>
              <a:buNone/>
            </a:pPr>
            <a:r>
              <a:rPr lang="en-US" altLang="zh-CN" sz="1600" dirty="0"/>
              <a:t>        (2) </a:t>
            </a:r>
            <a:r>
              <a:rPr lang="zh-CN" altLang="en-US" sz="1600" dirty="0"/>
              <a:t>在哈夫曼树上求叶结点的编码。</a:t>
            </a:r>
          </a:p>
          <a:p>
            <a:pPr>
              <a:lnSpc>
                <a:spcPct val="150000"/>
              </a:lnSpc>
              <a:spcBef>
                <a:spcPts val="1800"/>
              </a:spcBef>
            </a:pPr>
            <a:r>
              <a:rPr lang="zh-CN" altLang="en-US" sz="1600" dirty="0"/>
              <a:t>求哈夫曼编码，实质上就是在已建立的哈夫曼树中，</a:t>
            </a:r>
            <a:r>
              <a:rPr lang="zh-CN" altLang="en-US" sz="1600" dirty="0">
                <a:solidFill>
                  <a:srgbClr val="FF0000"/>
                </a:solidFill>
              </a:rPr>
              <a:t>从叶结点开始，沿结点的双亲链域回退到根结点</a:t>
            </a:r>
            <a:r>
              <a:rPr lang="zh-CN" altLang="en-US" sz="1600" dirty="0"/>
              <a:t>，每回退一步，就走过了哈夫曼树的一个分支，从而得到一位哈夫曼码值。</a:t>
            </a:r>
            <a:endParaRPr lang="en-US" altLang="zh-CN" sz="1600" dirty="0"/>
          </a:p>
          <a:p>
            <a:pPr>
              <a:lnSpc>
                <a:spcPct val="150000"/>
              </a:lnSpc>
              <a:spcBef>
                <a:spcPts val="1800"/>
              </a:spcBef>
            </a:pPr>
            <a:r>
              <a:rPr lang="zh-CN" altLang="en-US" sz="1600" dirty="0"/>
              <a:t>由于一个字符的哈夫曼编码是从根结点到相应叶结点所经过的路径上各分支所组成的</a:t>
            </a:r>
            <a:r>
              <a:rPr lang="en-US" altLang="zh-CN" sz="1600" dirty="0"/>
              <a:t>0</a:t>
            </a:r>
            <a:r>
              <a:rPr lang="zh-CN" altLang="en-US" sz="1600" dirty="0"/>
              <a:t>，</a:t>
            </a:r>
            <a:r>
              <a:rPr lang="en-US" altLang="zh-CN" sz="1600" dirty="0"/>
              <a:t>1</a:t>
            </a:r>
            <a:r>
              <a:rPr lang="zh-CN" altLang="en-US" sz="1600" dirty="0"/>
              <a:t>序列，因此先得到的分支代码为所求编码的低位码，后得到的分支代码为所求编码的高位码。</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59</a:t>
            </a:fld>
            <a:endParaRPr lang="zh-CN" altLang="en-US" dirty="0"/>
          </a:p>
        </p:txBody>
      </p:sp>
    </p:spTree>
    <p:extLst>
      <p:ext uri="{BB962C8B-B14F-4D97-AF65-F5344CB8AC3E}">
        <p14:creationId xmlns:p14="http://schemas.microsoft.com/office/powerpoint/2010/main" val="1544190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a:t>
            </a:fld>
            <a:endParaRPr lang="zh-CN" altLang="en-US" dirty="0"/>
          </a:p>
        </p:txBody>
      </p:sp>
      <p:sp>
        <p:nvSpPr>
          <p:cNvPr id="6" name="内容占位符 2"/>
          <p:cNvSpPr>
            <a:spLocks noGrp="1"/>
          </p:cNvSpPr>
          <p:nvPr>
            <p:ph idx="1"/>
          </p:nvPr>
        </p:nvSpPr>
        <p:spPr>
          <a:xfrm>
            <a:off x="432000" y="3822970"/>
            <a:ext cx="8280000" cy="2217470"/>
          </a:xfrm>
        </p:spPr>
        <p:txBody>
          <a:bodyPr>
            <a:normAutofit/>
          </a:bodyPr>
          <a:lstStyle/>
          <a:p>
            <a:pPr marL="342900" lvl="0" indent="-342900" algn="just" fontAlgn="base">
              <a:lnSpc>
                <a:spcPct val="150000"/>
              </a:lnSpc>
              <a:spcBef>
                <a:spcPts val="1200"/>
              </a:spcBef>
              <a:spcAft>
                <a:spcPct val="0"/>
              </a:spcAft>
              <a:buClr>
                <a:srgbClr val="005825"/>
              </a:buClr>
              <a:buFont typeface="Wingdings" pitchFamily="2" charset="2"/>
              <a:buChar char="n"/>
            </a:pPr>
            <a:r>
              <a:rPr lang="zh-CN" altLang="en-US" sz="2000" b="1" kern="0" dirty="0">
                <a:solidFill>
                  <a:srgbClr val="000000"/>
                </a:solidFill>
                <a:latin typeface="Times New Roman" pitchFamily="18" charset="0"/>
                <a:ea typeface="宋体"/>
              </a:rPr>
              <a:t>在这一过程中，返回结点的顺序与深入结点的顺序相反，即</a:t>
            </a:r>
            <a:r>
              <a:rPr lang="zh-CN" altLang="en-US" sz="2000" b="1" kern="0" dirty="0">
                <a:solidFill>
                  <a:srgbClr val="FF0000"/>
                </a:solidFill>
                <a:latin typeface="Times New Roman" pitchFamily="18" charset="0"/>
                <a:ea typeface="宋体"/>
              </a:rPr>
              <a:t>后深入先返回</a:t>
            </a:r>
            <a:r>
              <a:rPr lang="zh-CN" altLang="en-US" sz="2000" b="1" kern="0" dirty="0">
                <a:solidFill>
                  <a:srgbClr val="000000"/>
                </a:solidFill>
                <a:latin typeface="Times New Roman" pitchFamily="18" charset="0"/>
                <a:ea typeface="宋体"/>
              </a:rPr>
              <a:t>，正好符合</a:t>
            </a:r>
            <a:r>
              <a:rPr lang="zh-CN" altLang="en-US" sz="2000" b="1" kern="0" dirty="0">
                <a:solidFill>
                  <a:srgbClr val="FF0000"/>
                </a:solidFill>
                <a:latin typeface="Times New Roman" pitchFamily="18" charset="0"/>
                <a:ea typeface="宋体"/>
              </a:rPr>
              <a:t>栈</a:t>
            </a:r>
            <a:r>
              <a:rPr lang="zh-CN" altLang="en-US" sz="2000" b="1" kern="0" dirty="0">
                <a:latin typeface="Times New Roman" pitchFamily="18" charset="0"/>
                <a:ea typeface="宋体"/>
              </a:rPr>
              <a:t>结构</a:t>
            </a:r>
            <a:r>
              <a:rPr lang="zh-CN" altLang="en-US" sz="2000" b="1" kern="0" dirty="0">
                <a:solidFill>
                  <a:srgbClr val="FF0000"/>
                </a:solidFill>
                <a:latin typeface="Times New Roman" pitchFamily="18" charset="0"/>
                <a:ea typeface="宋体"/>
              </a:rPr>
              <a:t>后进先出</a:t>
            </a:r>
            <a:r>
              <a:rPr lang="zh-CN" altLang="en-US" sz="2000" b="1" kern="0" dirty="0">
                <a:solidFill>
                  <a:srgbClr val="000000"/>
                </a:solidFill>
                <a:latin typeface="Times New Roman" pitchFamily="18" charset="0"/>
                <a:ea typeface="宋体"/>
              </a:rPr>
              <a:t>的特点。</a:t>
            </a:r>
            <a:endParaRPr lang="en-US" altLang="zh-CN" sz="2000" b="1" kern="0" dirty="0">
              <a:solidFill>
                <a:srgbClr val="000000"/>
              </a:solidFill>
              <a:latin typeface="Times New Roman" pitchFamily="18" charset="0"/>
              <a:ea typeface="宋体"/>
            </a:endParaRPr>
          </a:p>
          <a:p>
            <a:pPr marL="342900" lvl="0" indent="-342900" algn="just" fontAlgn="base">
              <a:lnSpc>
                <a:spcPct val="150000"/>
              </a:lnSpc>
              <a:spcBef>
                <a:spcPts val="1200"/>
              </a:spcBef>
              <a:spcAft>
                <a:spcPct val="0"/>
              </a:spcAft>
              <a:buClr>
                <a:srgbClr val="005825"/>
              </a:buClr>
              <a:buFont typeface="Wingdings" pitchFamily="2" charset="2"/>
              <a:buChar char="n"/>
            </a:pPr>
            <a:r>
              <a:rPr lang="zh-CN" altLang="en-US" sz="2000" b="1" kern="0" dirty="0">
                <a:solidFill>
                  <a:srgbClr val="000000"/>
                </a:solidFill>
                <a:latin typeface="Times New Roman" pitchFamily="18" charset="0"/>
                <a:ea typeface="宋体"/>
              </a:rPr>
              <a:t>因此，可以</a:t>
            </a:r>
            <a:r>
              <a:rPr lang="zh-CN" altLang="en-US" sz="2000" b="1" kern="0" dirty="0">
                <a:latin typeface="宋体" panose="02010600030101010101" pitchFamily="2" charset="-122"/>
                <a:ea typeface="宋体" panose="02010600030101010101" pitchFamily="2" charset="-122"/>
              </a:rPr>
              <a:t>用</a:t>
            </a:r>
            <a:r>
              <a:rPr lang="zh-CN" altLang="en-US" sz="2000" b="1" kern="0" dirty="0">
                <a:solidFill>
                  <a:srgbClr val="FF0000"/>
                </a:solidFill>
                <a:latin typeface="宋体" panose="02010600030101010101" pitchFamily="2" charset="-122"/>
                <a:ea typeface="宋体" panose="02010600030101010101" pitchFamily="2" charset="-122"/>
              </a:rPr>
              <a:t>栈</a:t>
            </a:r>
            <a:r>
              <a:rPr lang="zh-CN" altLang="en-US" sz="2000" b="1" kern="0" dirty="0">
                <a:latin typeface="宋体" panose="02010600030101010101" pitchFamily="2" charset="-122"/>
                <a:ea typeface="宋体" panose="02010600030101010101" pitchFamily="2" charset="-122"/>
              </a:rPr>
              <a:t>来帮助实现</a:t>
            </a:r>
            <a:r>
              <a:rPr lang="zh-CN" altLang="en-US" sz="2000" b="1" kern="0" dirty="0">
                <a:solidFill>
                  <a:srgbClr val="000000"/>
                </a:solidFill>
                <a:latin typeface="Times New Roman" pitchFamily="18" charset="0"/>
                <a:ea typeface="宋体"/>
              </a:rPr>
              <a:t>这一遍历路线。</a:t>
            </a:r>
            <a:endParaRPr lang="zh-CN" altLang="en-US" sz="2000" b="1" kern="0" dirty="0">
              <a:solidFill>
                <a:srgbClr val="000000"/>
              </a:solidFill>
              <a:latin typeface="Arial"/>
              <a:ea typeface="宋体"/>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170" y="913667"/>
            <a:ext cx="4939659" cy="241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440920" y="3337152"/>
            <a:ext cx="2262158" cy="369332"/>
          </a:xfrm>
          <a:prstGeom prst="rect">
            <a:avLst/>
          </a:prstGeom>
        </p:spPr>
        <p:txBody>
          <a:bodyPr wrap="none">
            <a:spAutoFit/>
          </a:bodyPr>
          <a:lstStyle/>
          <a:p>
            <a:r>
              <a:rPr lang="zh-CN" altLang="en-US"/>
              <a:t>遍</a:t>
            </a:r>
            <a:r>
              <a:rPr lang="zh-CN" altLang="en-US" dirty="0"/>
              <a:t>历图的路线示意图</a:t>
            </a:r>
          </a:p>
        </p:txBody>
      </p:sp>
    </p:spTree>
    <p:extLst>
      <p:ext uri="{BB962C8B-B14F-4D97-AF65-F5344CB8AC3E}">
        <p14:creationId xmlns:p14="http://schemas.microsoft.com/office/powerpoint/2010/main" val="3973416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pPr>
              <a:lnSpc>
                <a:spcPct val="150000"/>
              </a:lnSpc>
              <a:spcBef>
                <a:spcPts val="1200"/>
              </a:spcBef>
            </a:pPr>
            <a:r>
              <a:rPr lang="zh-CN" altLang="en-US" sz="2000" dirty="0">
                <a:solidFill>
                  <a:srgbClr val="FF0000"/>
                </a:solidFill>
              </a:rPr>
              <a:t>在建立不等长编码时，必须使任何一个字符的编码都不是另一个字符编码的前缀，这样才能保证译码的唯一性。</a:t>
            </a:r>
            <a:endParaRPr lang="en-US" altLang="zh-CN" sz="2000" dirty="0">
              <a:solidFill>
                <a:srgbClr val="FF0000"/>
              </a:solidFill>
            </a:endParaRPr>
          </a:p>
          <a:p>
            <a:pPr>
              <a:lnSpc>
                <a:spcPct val="150000"/>
              </a:lnSpc>
              <a:spcBef>
                <a:spcPts val="1200"/>
              </a:spcBef>
            </a:pPr>
            <a:r>
              <a:rPr lang="zh-CN" altLang="en-US" sz="2000" dirty="0"/>
              <a:t>存在前缀编码，称之为具有二义性的译码。</a:t>
            </a:r>
            <a:endParaRPr lang="en-US" altLang="zh-CN" sz="2000" dirty="0"/>
          </a:p>
          <a:p>
            <a:pPr>
              <a:lnSpc>
                <a:spcPct val="150000"/>
              </a:lnSpc>
              <a:spcBef>
                <a:spcPts val="1200"/>
              </a:spcBef>
            </a:pPr>
            <a:endParaRPr lang="zh-CN" altLang="en-US" sz="1400" dirty="0"/>
          </a:p>
          <a:p>
            <a:pPr>
              <a:lnSpc>
                <a:spcPct val="150000"/>
              </a:lnSpc>
              <a:spcBef>
                <a:spcPts val="1200"/>
              </a:spcBef>
            </a:pPr>
            <a:r>
              <a:rPr lang="zh-CN" altLang="en-US" sz="2000" dirty="0"/>
              <a:t>采用哈夫曼树进行编码，则不会产生上述二义性问题。</a:t>
            </a:r>
            <a:endParaRPr lang="en-US" altLang="zh-CN" sz="2000" dirty="0"/>
          </a:p>
          <a:p>
            <a:pPr>
              <a:lnSpc>
                <a:spcPct val="150000"/>
              </a:lnSpc>
              <a:spcBef>
                <a:spcPts val="1200"/>
              </a:spcBef>
            </a:pPr>
            <a:r>
              <a:rPr lang="zh-CN" altLang="en-US" sz="2000" dirty="0"/>
              <a:t>因为，在哈夫曼树中，</a:t>
            </a:r>
            <a:r>
              <a:rPr lang="zh-CN" altLang="en-US" sz="2000" dirty="0">
                <a:solidFill>
                  <a:srgbClr val="0000FF"/>
                </a:solidFill>
              </a:rPr>
              <a:t>每个字符结点都是叶结点，它们不可能在根结点到其它字符结点的路径上</a:t>
            </a:r>
            <a:r>
              <a:rPr lang="zh-CN" altLang="en-US" sz="2000" dirty="0"/>
              <a:t>，所以一个字符的哈夫曼编码不可能是另一个字符的哈夫曼编码的前缀，从而保证了译码的非二义性。</a:t>
            </a: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60</a:t>
            </a:fld>
            <a:endParaRPr lang="zh-CN" altLang="en-US" dirty="0"/>
          </a:p>
        </p:txBody>
      </p:sp>
    </p:spTree>
    <p:extLst>
      <p:ext uri="{BB962C8B-B14F-4D97-AF65-F5344CB8AC3E}">
        <p14:creationId xmlns:p14="http://schemas.microsoft.com/office/powerpoint/2010/main" val="2347692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normAutofit/>
          </a:bodyPr>
          <a:lstStyle/>
          <a:p>
            <a:pPr marL="0" lvl="0" indent="0" fontAlgn="base">
              <a:lnSpc>
                <a:spcPct val="150000"/>
              </a:lnSpc>
              <a:spcBef>
                <a:spcPts val="1800"/>
              </a:spcBef>
              <a:spcAft>
                <a:spcPct val="0"/>
              </a:spcAft>
              <a:buClr>
                <a:srgbClr val="FF0000"/>
              </a:buClr>
              <a:buNone/>
            </a:pPr>
            <a:r>
              <a:rPr kumimoji="1" lang="zh-CN" altLang="en-US" sz="2000" kern="0" dirty="0">
                <a:solidFill>
                  <a:srgbClr val="FF0000"/>
                </a:solidFill>
                <a:latin typeface="微软雅黑" pitchFamily="34" charset="-122"/>
              </a:rPr>
              <a:t>例：</a:t>
            </a:r>
            <a:r>
              <a:rPr kumimoji="1" lang="en-US" altLang="zh-CN" sz="2000" kern="0" dirty="0">
                <a:solidFill>
                  <a:srgbClr val="FF0000"/>
                </a:solidFill>
                <a:latin typeface="微软雅黑" pitchFamily="34" charset="-122"/>
              </a:rPr>
              <a:t> </a:t>
            </a:r>
            <a:r>
              <a:rPr lang="zh-CN" altLang="en-US" sz="2000" kern="0" dirty="0">
                <a:solidFill>
                  <a:srgbClr val="000000"/>
                </a:solidFill>
                <a:latin typeface="微软雅黑" pitchFamily="34" charset="-122"/>
                <a:cs typeface="Tahoma" pitchFamily="34" charset="0"/>
              </a:rPr>
              <a:t>假设有一个电文字符集中有</a:t>
            </a:r>
            <a:r>
              <a:rPr lang="en-US" altLang="zh-CN" sz="2000" kern="0" dirty="0">
                <a:solidFill>
                  <a:srgbClr val="000000"/>
                </a:solidFill>
                <a:latin typeface="微软雅黑" pitchFamily="34" charset="-122"/>
                <a:cs typeface="Tahoma" pitchFamily="34" charset="0"/>
              </a:rPr>
              <a:t>8</a:t>
            </a:r>
            <a:r>
              <a:rPr lang="zh-CN" altLang="en-US" sz="2000" kern="0" dirty="0">
                <a:solidFill>
                  <a:srgbClr val="000000"/>
                </a:solidFill>
                <a:latin typeface="微软雅黑" pitchFamily="34" charset="-122"/>
                <a:cs typeface="Tahoma" pitchFamily="34" charset="0"/>
              </a:rPr>
              <a:t>个字符，每个字符的使用频率分别为</a:t>
            </a:r>
            <a:r>
              <a:rPr lang="en-US" altLang="zh-CN" sz="2000" kern="0" dirty="0">
                <a:solidFill>
                  <a:srgbClr val="0000FF"/>
                </a:solidFill>
                <a:latin typeface="微软雅黑" pitchFamily="34" charset="-122"/>
                <a:cs typeface="Tahoma" pitchFamily="34" charset="0"/>
              </a:rPr>
              <a:t>{0.05, 0.29, 0.07, 0.08, 0.14, 0.23, 0.03, 0.11}</a:t>
            </a:r>
            <a:r>
              <a:rPr lang="zh-CN" altLang="en-US" sz="2000" kern="0" dirty="0">
                <a:solidFill>
                  <a:srgbClr val="000000"/>
                </a:solidFill>
                <a:latin typeface="微软雅黑" pitchFamily="34" charset="-122"/>
                <a:cs typeface="Tahoma" pitchFamily="34" charset="0"/>
              </a:rPr>
              <a:t>，</a:t>
            </a:r>
            <a:r>
              <a:rPr lang="zh-CN" altLang="en-US" sz="2000" kern="0" dirty="0">
                <a:solidFill>
                  <a:srgbClr val="000000"/>
                </a:solidFill>
                <a:latin typeface="微软雅黑" pitchFamily="34" charset="-122"/>
              </a:rPr>
              <a:t>现以此为例设计哈夫曼编码。</a:t>
            </a:r>
          </a:p>
          <a:p>
            <a:pPr marL="342900" lvl="0" indent="-342900" fontAlgn="base">
              <a:lnSpc>
                <a:spcPct val="150000"/>
              </a:lnSpc>
              <a:spcBef>
                <a:spcPts val="18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为方便计算，将所有字符的频度乘以</a:t>
            </a:r>
            <a:r>
              <a:rPr lang="en-US" altLang="zh-CN" sz="2000" kern="0" dirty="0">
                <a:solidFill>
                  <a:srgbClr val="000000"/>
                </a:solidFill>
                <a:latin typeface="微软雅黑" pitchFamily="34" charset="-122"/>
              </a:rPr>
              <a:t>100</a:t>
            </a:r>
            <a:r>
              <a:rPr lang="zh-CN" altLang="en-US" sz="2000" kern="0" dirty="0">
                <a:solidFill>
                  <a:srgbClr val="000000"/>
                </a:solidFill>
                <a:latin typeface="微软雅黑" pitchFamily="34" charset="-122"/>
              </a:rPr>
              <a:t>，使其转换成整型数值集合，得到</a:t>
            </a:r>
            <a:r>
              <a:rPr lang="en-US" altLang="zh-CN" sz="2000" kern="0" dirty="0">
                <a:solidFill>
                  <a:srgbClr val="000000"/>
                </a:solidFill>
                <a:latin typeface="微软雅黑" pitchFamily="34" charset="-122"/>
              </a:rPr>
              <a:t>{</a:t>
            </a:r>
            <a:r>
              <a:rPr lang="en-US" altLang="zh-CN" sz="2000" kern="0" dirty="0">
                <a:solidFill>
                  <a:srgbClr val="0000FF"/>
                </a:solidFill>
                <a:latin typeface="微软雅黑" pitchFamily="34" charset="-122"/>
              </a:rPr>
              <a:t>5, 29, 7, 8, 14, 23, 3, 11</a:t>
            </a:r>
            <a:r>
              <a:rPr lang="en-US" altLang="zh-CN" sz="2000" kern="0" dirty="0">
                <a:solidFill>
                  <a:srgbClr val="000000"/>
                </a:solidFill>
                <a:latin typeface="微软雅黑" pitchFamily="34" charset="-122"/>
              </a:rPr>
              <a:t>}</a:t>
            </a:r>
            <a:r>
              <a:rPr lang="zh-CN" altLang="en-US" sz="2000" kern="0" dirty="0">
                <a:solidFill>
                  <a:srgbClr val="000000"/>
                </a:solidFill>
                <a:latin typeface="微软雅黑" pitchFamily="34" charset="-122"/>
              </a:rPr>
              <a:t>；</a:t>
            </a:r>
          </a:p>
          <a:p>
            <a:pPr marL="342900" lvl="0" indent="-342900" fontAlgn="base">
              <a:lnSpc>
                <a:spcPct val="150000"/>
              </a:lnSpc>
              <a:spcBef>
                <a:spcPts val="1800"/>
              </a:spcBef>
              <a:spcAft>
                <a:spcPct val="0"/>
              </a:spcAft>
              <a:buClr>
                <a:srgbClr val="0000FF"/>
              </a:buClr>
              <a:buFont typeface="Wingdings" pitchFamily="2" charset="2"/>
              <a:buChar char="n"/>
            </a:pPr>
            <a:r>
              <a:rPr lang="zh-CN" altLang="en-US" sz="2000" kern="0" dirty="0">
                <a:solidFill>
                  <a:srgbClr val="000000"/>
                </a:solidFill>
                <a:latin typeface="微软雅黑" pitchFamily="34" charset="-122"/>
              </a:rPr>
              <a:t>哈夫曼编码设计如下图。</a:t>
            </a:r>
            <a:endParaRPr lang="zh-CN" altLang="en-US" sz="2000"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61</a:t>
            </a:fld>
            <a:endParaRPr lang="zh-CN" altLang="en-US" dirty="0"/>
          </a:p>
        </p:txBody>
      </p:sp>
    </p:spTree>
    <p:extLst>
      <p:ext uri="{BB962C8B-B14F-4D97-AF65-F5344CB8AC3E}">
        <p14:creationId xmlns:p14="http://schemas.microsoft.com/office/powerpoint/2010/main" val="332507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62</a:t>
            </a:fld>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16" y="1004938"/>
            <a:ext cx="7485169" cy="498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793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normAutofit/>
          </a:bodyPr>
          <a:lstStyle/>
          <a:p>
            <a:pPr marL="261938" lvl="0" indent="-261938" fontAlgn="base">
              <a:lnSpc>
                <a:spcPct val="105000"/>
              </a:lnSpc>
              <a:spcBef>
                <a:spcPts val="600"/>
              </a:spcBef>
              <a:spcAft>
                <a:spcPct val="0"/>
              </a:spcAft>
              <a:buClr>
                <a:srgbClr val="FF0000"/>
              </a:buClr>
              <a:buNone/>
            </a:pPr>
            <a:r>
              <a:rPr lang="zh-CN" altLang="en-US" sz="1600" kern="0" dirty="0">
                <a:solidFill>
                  <a:srgbClr val="CC3300"/>
                </a:solidFill>
                <a:latin typeface="微软雅黑" panose="020B0503020204020204" pitchFamily="34" charset="-122"/>
              </a:rPr>
              <a:t>哈夫曼编码的实现算法</a:t>
            </a:r>
            <a:endParaRPr lang="en-US" altLang="zh-CN" sz="1600" kern="0" dirty="0">
              <a:solidFill>
                <a:srgbClr val="CC3300"/>
              </a:solidFill>
              <a:latin typeface="微软雅黑" panose="020B0503020204020204" pitchFamily="34" charset="-122"/>
            </a:endParaRPr>
          </a:p>
          <a:p>
            <a:pPr marL="261938" lvl="0" indent="-261938" fontAlgn="base">
              <a:lnSpc>
                <a:spcPct val="150000"/>
              </a:lnSpc>
              <a:spcBef>
                <a:spcPts val="600"/>
              </a:spcBef>
              <a:spcAft>
                <a:spcPct val="0"/>
              </a:spcAft>
              <a:buClr>
                <a:srgbClr val="FF0000"/>
              </a:buClr>
              <a:buFont typeface="Wingdings" pitchFamily="2" charset="2"/>
              <a:buChar char="n"/>
            </a:pPr>
            <a:r>
              <a:rPr lang="zh-CN" altLang="en-US" sz="1600" kern="0" dirty="0">
                <a:solidFill>
                  <a:srgbClr val="0000FF"/>
                </a:solidFill>
                <a:latin typeface="微软雅黑" panose="020B0503020204020204" pitchFamily="34" charset="-122"/>
              </a:rPr>
              <a:t>首先根据字符的权值构建哈夫曼树，然后从每个叶结点开始不断的</a:t>
            </a:r>
            <a:r>
              <a:rPr lang="zh-CN" altLang="en-US" sz="1600" kern="0" dirty="0">
                <a:solidFill>
                  <a:srgbClr val="FF0000"/>
                </a:solidFill>
                <a:latin typeface="微软雅黑" panose="020B0503020204020204" pitchFamily="34" charset="-122"/>
              </a:rPr>
              <a:t>向上搜索双亲结点</a:t>
            </a:r>
            <a:r>
              <a:rPr lang="zh-CN" altLang="en-US" sz="1600" kern="0" dirty="0">
                <a:solidFill>
                  <a:srgbClr val="0000FF"/>
                </a:solidFill>
                <a:latin typeface="微软雅黑" panose="020B0503020204020204" pitchFamily="34" charset="-122"/>
              </a:rPr>
              <a:t>，直到根点为止，得出字符的哈夫曼编码。</a:t>
            </a:r>
          </a:p>
          <a:p>
            <a:pPr marL="261938" lvl="0" indent="-261938" fontAlgn="base">
              <a:lnSpc>
                <a:spcPct val="150000"/>
              </a:lnSpc>
              <a:spcBef>
                <a:spcPts val="600"/>
              </a:spcBef>
              <a:spcAft>
                <a:spcPct val="0"/>
              </a:spcAft>
              <a:buClr>
                <a:srgbClr val="FF0000"/>
              </a:buClr>
              <a:buFont typeface="Wingdings" pitchFamily="2" charset="2"/>
              <a:buChar char="n"/>
            </a:pPr>
            <a:r>
              <a:rPr lang="zh-CN" altLang="en-US" sz="1600" kern="0" dirty="0">
                <a:solidFill>
                  <a:srgbClr val="000000"/>
                </a:solidFill>
                <a:latin typeface="微软雅黑" panose="020B0503020204020204" pitchFamily="34" charset="-122"/>
              </a:rPr>
              <a:t>编码的存储结构：</a:t>
            </a:r>
          </a:p>
          <a:p>
            <a:pPr marL="661988" lvl="1" indent="-261938" fontAlgn="base">
              <a:lnSpc>
                <a:spcPct val="150000"/>
              </a:lnSpc>
              <a:spcBef>
                <a:spcPts val="600"/>
              </a:spcBef>
              <a:spcAft>
                <a:spcPct val="0"/>
              </a:spcAft>
              <a:buClr>
                <a:srgbClr val="009900"/>
              </a:buClr>
              <a:buNone/>
            </a:pPr>
            <a:r>
              <a:rPr lang="en-US" altLang="zh-CN" sz="1600" kern="0" dirty="0" err="1">
                <a:solidFill>
                  <a:srgbClr val="000000"/>
                </a:solidFill>
                <a:latin typeface="微软雅黑" panose="020B0503020204020204" pitchFamily="34" charset="-122"/>
              </a:rPr>
              <a:t>typedef</a:t>
            </a:r>
            <a:r>
              <a:rPr lang="en-US" altLang="zh-CN" sz="1600" kern="0" dirty="0">
                <a:solidFill>
                  <a:srgbClr val="000000"/>
                </a:solidFill>
                <a:latin typeface="微软雅黑" panose="020B0503020204020204" pitchFamily="34" charset="-122"/>
              </a:rPr>
              <a:t> </a:t>
            </a:r>
            <a:r>
              <a:rPr lang="en-US" altLang="zh-CN" sz="1600" kern="0" dirty="0" err="1">
                <a:solidFill>
                  <a:srgbClr val="000000"/>
                </a:solidFill>
                <a:latin typeface="微软雅黑" panose="020B0503020204020204" pitchFamily="34" charset="-122"/>
              </a:rPr>
              <a:t>struct</a:t>
            </a:r>
            <a:r>
              <a:rPr lang="en-US" altLang="zh-CN" sz="1600" kern="0" dirty="0">
                <a:solidFill>
                  <a:srgbClr val="000000"/>
                </a:solidFill>
                <a:latin typeface="微软雅黑" panose="020B0503020204020204" pitchFamily="34" charset="-122"/>
              </a:rPr>
              <a:t>		</a:t>
            </a:r>
            <a:r>
              <a:rPr lang="en-US" altLang="zh-CN" sz="1600" kern="0" dirty="0">
                <a:solidFill>
                  <a:srgbClr val="0000FF"/>
                </a:solidFill>
                <a:latin typeface="微软雅黑" panose="020B0503020204020204" pitchFamily="34" charset="-122"/>
              </a:rPr>
              <a:t>//</a:t>
            </a:r>
            <a:r>
              <a:rPr lang="zh-CN" altLang="en-US" sz="1600" kern="0" dirty="0">
                <a:solidFill>
                  <a:srgbClr val="0000FF"/>
                </a:solidFill>
                <a:latin typeface="微软雅黑" panose="020B0503020204020204" pitchFamily="34" charset="-122"/>
              </a:rPr>
              <a:t>哈夫曼编码的存储结构</a:t>
            </a:r>
            <a:endParaRPr lang="en-US" altLang="zh-CN" sz="1600" kern="0" dirty="0">
              <a:solidFill>
                <a:srgbClr val="0000FF"/>
              </a:solidFill>
              <a:latin typeface="微软雅黑" panose="020B0503020204020204" pitchFamily="34" charset="-122"/>
            </a:endParaRPr>
          </a:p>
          <a:p>
            <a:pPr marL="661988" lvl="1" indent="-261938" fontAlgn="base">
              <a:lnSpc>
                <a:spcPct val="150000"/>
              </a:lnSpc>
              <a:spcBef>
                <a:spcPts val="600"/>
              </a:spcBef>
              <a:spcAft>
                <a:spcPct val="0"/>
              </a:spcAft>
              <a:buClr>
                <a:srgbClr val="009900"/>
              </a:buClr>
              <a:buNone/>
            </a:pPr>
            <a:r>
              <a:rPr lang="en-US" altLang="zh-CN" sz="1600" kern="0" dirty="0">
                <a:solidFill>
                  <a:srgbClr val="000000"/>
                </a:solidFill>
                <a:latin typeface="微软雅黑" panose="020B0503020204020204" pitchFamily="34" charset="-122"/>
              </a:rPr>
              <a:t>{   char bits[N];	</a:t>
            </a:r>
            <a:r>
              <a:rPr lang="en-US" altLang="zh-CN" sz="1600" kern="0" dirty="0">
                <a:solidFill>
                  <a:srgbClr val="0000FF"/>
                </a:solidFill>
                <a:latin typeface="微软雅黑" panose="020B0503020204020204" pitchFamily="34" charset="-122"/>
              </a:rPr>
              <a:t>//</a:t>
            </a:r>
            <a:r>
              <a:rPr lang="zh-CN" altLang="en-US" sz="1600" kern="0" dirty="0">
                <a:solidFill>
                  <a:srgbClr val="0000FF"/>
                </a:solidFill>
                <a:latin typeface="微软雅黑" panose="020B0503020204020204" pitchFamily="34" charset="-122"/>
              </a:rPr>
              <a:t>保存编码的数组</a:t>
            </a:r>
            <a:endParaRPr lang="en-US" altLang="zh-CN" sz="1600" kern="0" dirty="0">
              <a:solidFill>
                <a:srgbClr val="0000FF"/>
              </a:solidFill>
              <a:latin typeface="微软雅黑" panose="020B0503020204020204" pitchFamily="34" charset="-122"/>
            </a:endParaRPr>
          </a:p>
          <a:p>
            <a:pPr marL="661988" lvl="1" indent="-261938" fontAlgn="base">
              <a:lnSpc>
                <a:spcPct val="150000"/>
              </a:lnSpc>
              <a:spcBef>
                <a:spcPts val="600"/>
              </a:spcBef>
              <a:spcAft>
                <a:spcPct val="0"/>
              </a:spcAft>
              <a:buClr>
                <a:srgbClr val="009900"/>
              </a:buClr>
              <a:buNone/>
            </a:pPr>
            <a:r>
              <a:rPr lang="en-US" altLang="zh-CN" sz="1600" kern="0" dirty="0">
                <a:solidFill>
                  <a:srgbClr val="000000"/>
                </a:solidFill>
                <a:latin typeface="微软雅黑" panose="020B0503020204020204" pitchFamily="34" charset="-122"/>
              </a:rPr>
              <a:t>    </a:t>
            </a:r>
            <a:r>
              <a:rPr lang="en-US" altLang="zh-CN" sz="1600" kern="0" dirty="0" err="1">
                <a:solidFill>
                  <a:srgbClr val="000000"/>
                </a:solidFill>
                <a:latin typeface="微软雅黑" panose="020B0503020204020204" pitchFamily="34" charset="-122"/>
              </a:rPr>
              <a:t>int</a:t>
            </a:r>
            <a:r>
              <a:rPr lang="en-US" altLang="zh-CN" sz="1600" kern="0" dirty="0">
                <a:solidFill>
                  <a:srgbClr val="000000"/>
                </a:solidFill>
                <a:latin typeface="微软雅黑" panose="020B0503020204020204" pitchFamily="34" charset="-122"/>
              </a:rPr>
              <a:t> start;  		</a:t>
            </a:r>
            <a:r>
              <a:rPr lang="en-US" altLang="zh-CN" sz="1600" kern="0" dirty="0">
                <a:solidFill>
                  <a:srgbClr val="0000FF"/>
                </a:solidFill>
                <a:latin typeface="微软雅黑" panose="020B0503020204020204" pitchFamily="34" charset="-122"/>
              </a:rPr>
              <a:t>//</a:t>
            </a:r>
            <a:r>
              <a:rPr lang="zh-CN" altLang="en-US" sz="1600" kern="0" dirty="0">
                <a:solidFill>
                  <a:srgbClr val="0000FF"/>
                </a:solidFill>
                <a:latin typeface="微软雅黑" panose="020B0503020204020204" pitchFamily="34" charset="-122"/>
              </a:rPr>
              <a:t>编码有效起始位置，该位置之后的</a:t>
            </a:r>
            <a:r>
              <a:rPr lang="en-US" altLang="zh-CN" sz="1600" kern="0" dirty="0">
                <a:solidFill>
                  <a:srgbClr val="0000FF"/>
                </a:solidFill>
                <a:latin typeface="微软雅黑" panose="020B0503020204020204" pitchFamily="34" charset="-122"/>
              </a:rPr>
              <a:t>01</a:t>
            </a:r>
            <a:r>
              <a:rPr lang="zh-CN" altLang="en-US" sz="1600" kern="0" dirty="0">
                <a:solidFill>
                  <a:srgbClr val="0000FF"/>
                </a:solidFill>
                <a:latin typeface="微软雅黑" panose="020B0503020204020204" pitchFamily="34" charset="-122"/>
              </a:rPr>
              <a:t>串为字符的编码</a:t>
            </a:r>
            <a:endParaRPr lang="en-US" altLang="zh-CN" sz="1600" kern="0" dirty="0">
              <a:solidFill>
                <a:srgbClr val="0000FF"/>
              </a:solidFill>
              <a:latin typeface="微软雅黑" panose="020B0503020204020204" pitchFamily="34" charset="-122"/>
            </a:endParaRPr>
          </a:p>
          <a:p>
            <a:pPr marL="661988" lvl="1" indent="-261938" fontAlgn="base">
              <a:lnSpc>
                <a:spcPct val="150000"/>
              </a:lnSpc>
              <a:spcBef>
                <a:spcPts val="600"/>
              </a:spcBef>
              <a:spcAft>
                <a:spcPct val="0"/>
              </a:spcAft>
              <a:buClr>
                <a:srgbClr val="009900"/>
              </a:buClr>
              <a:buNone/>
            </a:pPr>
            <a:r>
              <a:rPr lang="en-US" altLang="zh-CN" sz="1600" kern="0" dirty="0">
                <a:solidFill>
                  <a:srgbClr val="000000"/>
                </a:solidFill>
                <a:latin typeface="微软雅黑" panose="020B0503020204020204" pitchFamily="34" charset="-122"/>
              </a:rPr>
              <a:t>    char </a:t>
            </a:r>
            <a:r>
              <a:rPr lang="en-US" altLang="zh-CN" sz="1600" kern="0" dirty="0" err="1">
                <a:solidFill>
                  <a:srgbClr val="000000"/>
                </a:solidFill>
                <a:latin typeface="微软雅黑" panose="020B0503020204020204" pitchFamily="34" charset="-122"/>
              </a:rPr>
              <a:t>ch</a:t>
            </a:r>
            <a:r>
              <a:rPr lang="en-US" altLang="zh-CN" sz="1600" kern="0" dirty="0">
                <a:solidFill>
                  <a:srgbClr val="000000"/>
                </a:solidFill>
                <a:latin typeface="微软雅黑" panose="020B0503020204020204" pitchFamily="34" charset="-122"/>
              </a:rPr>
              <a:t>;     		</a:t>
            </a:r>
            <a:r>
              <a:rPr lang="en-US" altLang="zh-CN" sz="1600" kern="0" dirty="0">
                <a:solidFill>
                  <a:srgbClr val="0000FF"/>
                </a:solidFill>
                <a:latin typeface="微软雅黑" panose="020B0503020204020204" pitchFamily="34" charset="-122"/>
              </a:rPr>
              <a:t>//</a:t>
            </a:r>
            <a:r>
              <a:rPr lang="zh-CN" altLang="en-US" sz="1600" kern="0" dirty="0">
                <a:solidFill>
                  <a:srgbClr val="0000FF"/>
                </a:solidFill>
                <a:latin typeface="微软雅黑" panose="020B0503020204020204" pitchFamily="34" charset="-122"/>
              </a:rPr>
              <a:t>字符</a:t>
            </a:r>
            <a:endParaRPr lang="en-US" altLang="zh-CN" sz="1600" kern="0" dirty="0">
              <a:solidFill>
                <a:srgbClr val="0000FF"/>
              </a:solidFill>
              <a:latin typeface="微软雅黑" panose="020B0503020204020204" pitchFamily="34" charset="-122"/>
            </a:endParaRPr>
          </a:p>
          <a:p>
            <a:pPr marL="661988" lvl="1" indent="-261938" fontAlgn="base">
              <a:lnSpc>
                <a:spcPct val="150000"/>
              </a:lnSpc>
              <a:spcBef>
                <a:spcPts val="600"/>
              </a:spcBef>
              <a:spcAft>
                <a:spcPct val="0"/>
              </a:spcAft>
              <a:buClr>
                <a:srgbClr val="009900"/>
              </a:buClr>
              <a:buNone/>
            </a:pPr>
            <a:r>
              <a:rPr lang="en-US" altLang="zh-CN" sz="1600" kern="0" dirty="0">
                <a:solidFill>
                  <a:srgbClr val="000000"/>
                </a:solidFill>
                <a:latin typeface="微软雅黑" panose="020B0503020204020204" pitchFamily="34" charset="-122"/>
              </a:rPr>
              <a:t>}  </a:t>
            </a:r>
            <a:r>
              <a:rPr lang="en-US" altLang="zh-CN" sz="1600" kern="0" dirty="0" err="1">
                <a:solidFill>
                  <a:srgbClr val="000000"/>
                </a:solidFill>
                <a:latin typeface="微软雅黑" panose="020B0503020204020204" pitchFamily="34" charset="-122"/>
              </a:rPr>
              <a:t>CodeType</a:t>
            </a:r>
            <a:r>
              <a:rPr lang="en-US" altLang="zh-CN" sz="1600" kern="0" dirty="0">
                <a:solidFill>
                  <a:srgbClr val="000000"/>
                </a:solidFill>
                <a:latin typeface="微软雅黑" panose="020B0503020204020204" pitchFamily="34" charset="-122"/>
              </a:rPr>
              <a:t> ;</a:t>
            </a:r>
          </a:p>
          <a:p>
            <a:pPr marL="661988" lvl="1" indent="-261938" fontAlgn="base">
              <a:lnSpc>
                <a:spcPct val="150000"/>
              </a:lnSpc>
              <a:spcBef>
                <a:spcPts val="600"/>
              </a:spcBef>
              <a:spcAft>
                <a:spcPct val="0"/>
              </a:spcAft>
              <a:buClr>
                <a:srgbClr val="009900"/>
              </a:buClr>
              <a:buNone/>
            </a:pPr>
            <a:r>
              <a:rPr lang="en-US" altLang="zh-CN" sz="1600" kern="0" dirty="0" err="1">
                <a:solidFill>
                  <a:srgbClr val="000000"/>
                </a:solidFill>
                <a:latin typeface="微软雅黑" panose="020B0503020204020204" pitchFamily="34" charset="-122"/>
              </a:rPr>
              <a:t>CodeType</a:t>
            </a:r>
            <a:r>
              <a:rPr lang="en-US" altLang="zh-CN" sz="1600" kern="0" dirty="0">
                <a:solidFill>
                  <a:srgbClr val="000000"/>
                </a:solidFill>
                <a:latin typeface="微软雅黑" panose="020B0503020204020204" pitchFamily="34" charset="-122"/>
              </a:rPr>
              <a:t>  code[N+1]; </a:t>
            </a:r>
            <a:r>
              <a:rPr lang="en-US" altLang="zh-CN" sz="1600" kern="0" dirty="0">
                <a:solidFill>
                  <a:srgbClr val="0000FF"/>
                </a:solidFill>
                <a:latin typeface="微软雅黑" panose="020B0503020204020204" pitchFamily="34" charset="-122"/>
              </a:rPr>
              <a:t>//</a:t>
            </a:r>
            <a:r>
              <a:rPr lang="zh-CN" altLang="en-US" sz="1600" kern="0" dirty="0">
                <a:solidFill>
                  <a:srgbClr val="0000FF"/>
                </a:solidFill>
                <a:latin typeface="微软雅黑" panose="020B0503020204020204" pitchFamily="34" charset="-122"/>
              </a:rPr>
              <a:t>字符编码数组，下标为</a:t>
            </a:r>
            <a:r>
              <a:rPr lang="en-US" altLang="zh-CN" sz="1600" kern="0" dirty="0">
                <a:solidFill>
                  <a:srgbClr val="0000FF"/>
                </a:solidFill>
                <a:latin typeface="微软雅黑" panose="020B0503020204020204" pitchFamily="34" charset="-122"/>
              </a:rPr>
              <a:t>0</a:t>
            </a:r>
            <a:r>
              <a:rPr lang="zh-CN" altLang="en-US" sz="1600" kern="0" dirty="0">
                <a:solidFill>
                  <a:srgbClr val="0000FF"/>
                </a:solidFill>
                <a:latin typeface="微软雅黑" panose="020B0503020204020204" pitchFamily="34" charset="-122"/>
              </a:rPr>
              <a:t>的单元空出</a:t>
            </a:r>
            <a:endParaRPr lang="zh-CN" altLang="en-US" sz="1600" kern="0" dirty="0">
              <a:solidFill>
                <a:srgbClr val="CC3300"/>
              </a:solidFill>
              <a:latin typeface="微软雅黑" panose="020B0503020204020204" pitchFamily="34" charset="-122"/>
            </a:endParaRPr>
          </a:p>
          <a:p>
            <a:endParaRPr lang="zh-CN" altLang="en-US" sz="1600" dirty="0">
              <a:latin typeface="微软雅黑" panose="020B0503020204020204" pitchFamily="34" charset="-122"/>
            </a:endParaRP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63</a:t>
            </a:fld>
            <a:endParaRPr lang="zh-CN" altLang="en-US" dirty="0"/>
          </a:p>
        </p:txBody>
      </p:sp>
    </p:spTree>
    <p:extLst>
      <p:ext uri="{BB962C8B-B14F-4D97-AF65-F5344CB8AC3E}">
        <p14:creationId xmlns:p14="http://schemas.microsoft.com/office/powerpoint/2010/main" val="249670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a:xfrm>
            <a:off x="432000" y="897308"/>
            <a:ext cx="8280000" cy="5143132"/>
          </a:xfrm>
        </p:spPr>
        <p:txBody>
          <a:bodyPr>
            <a:noAutofit/>
          </a:bodyPr>
          <a:lstStyle/>
          <a:p>
            <a:pPr marL="0" lvl="0" indent="0" fontAlgn="base">
              <a:lnSpc>
                <a:spcPct val="100000"/>
              </a:lnSpc>
              <a:spcBef>
                <a:spcPts val="1200"/>
              </a:spcBef>
              <a:spcAft>
                <a:spcPct val="0"/>
              </a:spcAft>
              <a:buClr>
                <a:srgbClr val="FF0000"/>
              </a:buClr>
              <a:buNone/>
            </a:pPr>
            <a:r>
              <a:rPr lang="en-US" altLang="zh-CN" sz="1200" kern="0" dirty="0" err="1">
                <a:solidFill>
                  <a:srgbClr val="000000"/>
                </a:solidFill>
                <a:latin typeface="微软雅黑" panose="020B0503020204020204" pitchFamily="34" charset="-122"/>
              </a:rPr>
              <a:t>huffmanCode</a:t>
            </a:r>
            <a:r>
              <a:rPr lang="en-US" altLang="zh-CN" sz="1200" kern="0" dirty="0">
                <a:solidFill>
                  <a:srgbClr val="000000"/>
                </a:solidFill>
                <a:latin typeface="微软雅黑" panose="020B0503020204020204" pitchFamily="34" charset="-122"/>
              </a:rPr>
              <a:t>(</a:t>
            </a:r>
            <a:r>
              <a:rPr lang="en-US" altLang="zh-CN" sz="1200" kern="0" dirty="0" err="1">
                <a:solidFill>
                  <a:srgbClr val="000000"/>
                </a:solidFill>
                <a:latin typeface="微软雅黑" panose="020B0503020204020204" pitchFamily="34" charset="-122"/>
              </a:rPr>
              <a:t>HufmTree</a:t>
            </a:r>
            <a:r>
              <a:rPr lang="en-US" altLang="zh-CN" sz="1200" kern="0" dirty="0">
                <a:solidFill>
                  <a:srgbClr val="000000"/>
                </a:solidFill>
                <a:latin typeface="微软雅黑" panose="020B0503020204020204" pitchFamily="34" charset="-122"/>
              </a:rPr>
              <a:t>  tree[],</a:t>
            </a:r>
            <a:r>
              <a:rPr lang="en-US" altLang="zh-CN" sz="1200" kern="0" dirty="0" err="1">
                <a:solidFill>
                  <a:srgbClr val="000000"/>
                </a:solidFill>
                <a:latin typeface="微软雅黑" panose="020B0503020204020204" pitchFamily="34" charset="-122"/>
              </a:rPr>
              <a:t>CodeType</a:t>
            </a:r>
            <a:r>
              <a:rPr lang="en-US" altLang="zh-CN" sz="1200" kern="0" dirty="0">
                <a:solidFill>
                  <a:srgbClr val="000000"/>
                </a:solidFill>
                <a:latin typeface="微软雅黑" panose="020B0503020204020204" pitchFamily="34" charset="-122"/>
              </a:rPr>
              <a:t>  code[])	</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a:t>
            </a:r>
            <a:r>
              <a:rPr lang="zh-CN" altLang="en-US" sz="1200" kern="0" dirty="0">
                <a:solidFill>
                  <a:srgbClr val="000000"/>
                </a:solidFill>
                <a:latin typeface="微软雅黑" panose="020B0503020204020204" pitchFamily="34" charset="-122"/>
              </a:rPr>
              <a:t>利用哈夫曼树求字符的哈夫曼编码*</a:t>
            </a:r>
            <a:r>
              <a:rPr lang="en-US" altLang="zh-CN" sz="1200" kern="0" dirty="0">
                <a:solidFill>
                  <a:srgbClr val="000000"/>
                </a:solidFill>
                <a:latin typeface="微软雅黑" panose="020B0503020204020204" pitchFamily="34" charset="-122"/>
              </a:rPr>
              <a:t>/</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r>
              <a:rPr lang="en-US" altLang="zh-CN" sz="1200" kern="0" dirty="0" err="1">
                <a:solidFill>
                  <a:srgbClr val="000000"/>
                </a:solidFill>
                <a:latin typeface="微软雅黑" panose="020B0503020204020204" pitchFamily="34" charset="-122"/>
              </a:rPr>
              <a:t>int</a:t>
            </a:r>
            <a:r>
              <a:rPr lang="en-US" altLang="zh-CN" sz="1200" kern="0" dirty="0">
                <a:solidFill>
                  <a:srgbClr val="000000"/>
                </a:solidFill>
                <a:latin typeface="微软雅黑" panose="020B0503020204020204" pitchFamily="34" charset="-122"/>
              </a:rPr>
              <a:t> </a:t>
            </a:r>
            <a:r>
              <a:rPr lang="en-US" altLang="zh-CN" sz="1200" kern="0" dirty="0" err="1">
                <a:solidFill>
                  <a:srgbClr val="000000"/>
                </a:solidFill>
                <a:latin typeface="微软雅黑" panose="020B0503020204020204" pitchFamily="34" charset="-122"/>
              </a:rPr>
              <a:t>i,c,p</a:t>
            </a:r>
            <a:r>
              <a:rPr lang="en-US" altLang="zh-CN" sz="1200" kern="0" dirty="0">
                <a:solidFill>
                  <a:srgbClr val="000000"/>
                </a:solidFill>
                <a:latin typeface="微软雅黑" panose="020B0503020204020204" pitchFamily="34" charset="-122"/>
              </a:rPr>
              <a:t>;</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r>
              <a:rPr lang="en-US" altLang="zh-CN" sz="1200" kern="0" dirty="0">
                <a:solidFill>
                  <a:srgbClr val="0000FF"/>
                </a:solidFill>
                <a:latin typeface="微软雅黑" panose="020B0503020204020204" pitchFamily="34" charset="-122"/>
              </a:rPr>
              <a:t>for(</a:t>
            </a:r>
            <a:r>
              <a:rPr lang="en-US" altLang="zh-CN" sz="1200" kern="0" dirty="0" err="1">
                <a:solidFill>
                  <a:srgbClr val="0000FF"/>
                </a:solidFill>
                <a:latin typeface="微软雅黑" panose="020B0503020204020204" pitchFamily="34" charset="-122"/>
              </a:rPr>
              <a:t>i</a:t>
            </a:r>
            <a:r>
              <a:rPr lang="en-US" altLang="zh-CN" sz="1200" kern="0" dirty="0">
                <a:solidFill>
                  <a:srgbClr val="0000FF"/>
                </a:solidFill>
                <a:latin typeface="微软雅黑" panose="020B0503020204020204" pitchFamily="34" charset="-122"/>
              </a:rPr>
              <a:t> = 1; </a:t>
            </a:r>
            <a:r>
              <a:rPr lang="en-US" altLang="zh-CN" sz="1200" kern="0" dirty="0" err="1">
                <a:solidFill>
                  <a:srgbClr val="0000FF"/>
                </a:solidFill>
                <a:latin typeface="微软雅黑" panose="020B0503020204020204" pitchFamily="34" charset="-122"/>
              </a:rPr>
              <a:t>i</a:t>
            </a:r>
            <a:r>
              <a:rPr lang="en-US" altLang="zh-CN" sz="1200" kern="0" dirty="0">
                <a:solidFill>
                  <a:srgbClr val="0000FF"/>
                </a:solidFill>
                <a:latin typeface="微软雅黑" panose="020B0503020204020204" pitchFamily="34" charset="-122"/>
              </a:rPr>
              <a:t>&lt;=N; </a:t>
            </a:r>
            <a:r>
              <a:rPr lang="en-US" altLang="zh-CN" sz="1200" kern="0" dirty="0" err="1">
                <a:solidFill>
                  <a:srgbClr val="0000FF"/>
                </a:solidFill>
                <a:latin typeface="微软雅黑" panose="020B0503020204020204" pitchFamily="34" charset="-122"/>
              </a:rPr>
              <a:t>i</a:t>
            </a:r>
            <a:r>
              <a:rPr lang="en-US" altLang="zh-CN" sz="1200" kern="0" dirty="0">
                <a:solidFill>
                  <a:srgbClr val="0000FF"/>
                </a:solidFill>
                <a:latin typeface="微软雅黑" panose="020B0503020204020204" pitchFamily="34" charset="-122"/>
              </a:rPr>
              <a:t>++)		// N</a:t>
            </a:r>
            <a:r>
              <a:rPr lang="zh-CN" altLang="en-US" sz="1200" kern="0" dirty="0">
                <a:solidFill>
                  <a:srgbClr val="0000FF"/>
                </a:solidFill>
                <a:latin typeface="微软雅黑" panose="020B0503020204020204" pitchFamily="34" charset="-122"/>
              </a:rPr>
              <a:t>次循环，分别得到</a:t>
            </a:r>
            <a:r>
              <a:rPr lang="en-US" altLang="zh-CN" sz="1200" kern="0" dirty="0">
                <a:solidFill>
                  <a:srgbClr val="0000FF"/>
                </a:solidFill>
                <a:latin typeface="微软雅黑" panose="020B0503020204020204" pitchFamily="34" charset="-122"/>
              </a:rPr>
              <a:t>N</a:t>
            </a:r>
            <a:r>
              <a:rPr lang="zh-CN" altLang="en-US" sz="1200" kern="0" dirty="0">
                <a:solidFill>
                  <a:srgbClr val="0000FF"/>
                </a:solidFill>
                <a:latin typeface="微软雅黑" panose="020B0503020204020204" pitchFamily="34" charset="-122"/>
              </a:rPr>
              <a:t>个字符的编码</a:t>
            </a:r>
            <a:endParaRPr lang="en-US" altLang="zh-CN" sz="1200" kern="0" dirty="0">
              <a:solidFill>
                <a:srgbClr val="0000FF"/>
              </a:solidFill>
              <a:latin typeface="微软雅黑" panose="020B0503020204020204" pitchFamily="34" charset="-122"/>
            </a:endParaRP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    code[i].start = N;</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c = </a:t>
            </a:r>
            <a:r>
              <a:rPr lang="en-US" altLang="zh-CN" sz="1200" kern="0" dirty="0" err="1">
                <a:solidFill>
                  <a:srgbClr val="000000"/>
                </a:solidFill>
                <a:latin typeface="微软雅黑" panose="020B0503020204020204" pitchFamily="34" charset="-122"/>
              </a:rPr>
              <a:t>i</a:t>
            </a:r>
            <a:r>
              <a:rPr lang="en-US" altLang="zh-CN" sz="1200" kern="0" dirty="0">
                <a:solidFill>
                  <a:srgbClr val="000000"/>
                </a:solidFill>
                <a:latin typeface="微软雅黑" panose="020B0503020204020204" pitchFamily="34" charset="-122"/>
              </a:rPr>
              <a:t>;</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r>
              <a:rPr lang="en-US" altLang="zh-CN" sz="1200" kern="0" dirty="0">
                <a:solidFill>
                  <a:srgbClr val="0000FF"/>
                </a:solidFill>
                <a:latin typeface="微软雅黑" panose="020B0503020204020204" pitchFamily="34" charset="-122"/>
              </a:rPr>
              <a:t>p = tree[</a:t>
            </a:r>
            <a:r>
              <a:rPr lang="en-US" altLang="zh-CN" sz="1200" kern="0" dirty="0" err="1">
                <a:solidFill>
                  <a:srgbClr val="0000FF"/>
                </a:solidFill>
                <a:latin typeface="微软雅黑" panose="020B0503020204020204" pitchFamily="34" charset="-122"/>
              </a:rPr>
              <a:t>i</a:t>
            </a:r>
            <a:r>
              <a:rPr lang="en-US" altLang="zh-CN" sz="1200" kern="0" dirty="0">
                <a:solidFill>
                  <a:srgbClr val="0000FF"/>
                </a:solidFill>
                <a:latin typeface="微软雅黑" panose="020B0503020204020204" pitchFamily="34" charset="-122"/>
              </a:rPr>
              <a:t>].parent;		// </a:t>
            </a:r>
            <a:r>
              <a:rPr lang="zh-CN" altLang="en-US" sz="1200" kern="0" dirty="0">
                <a:solidFill>
                  <a:srgbClr val="0000FF"/>
                </a:solidFill>
                <a:latin typeface="微软雅黑" panose="020B0503020204020204" pitchFamily="34" charset="-122"/>
              </a:rPr>
              <a:t>获取字符的双亲</a:t>
            </a:r>
            <a:endParaRPr lang="en-US" altLang="zh-CN" sz="1200" kern="0" dirty="0">
              <a:solidFill>
                <a:srgbClr val="0000FF"/>
              </a:solidFill>
              <a:latin typeface="微软雅黑" panose="020B0503020204020204" pitchFamily="34" charset="-122"/>
            </a:endParaRP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r>
              <a:rPr lang="en-US" altLang="zh-CN" sz="1200" kern="0" dirty="0">
                <a:solidFill>
                  <a:srgbClr val="0000FF"/>
                </a:solidFill>
                <a:latin typeface="微软雅黑" panose="020B0503020204020204" pitchFamily="34" charset="-122"/>
              </a:rPr>
              <a:t>while (p != 0)		// </a:t>
            </a:r>
            <a:r>
              <a:rPr lang="zh-CN" altLang="en-US" sz="1200" kern="0" dirty="0">
                <a:solidFill>
                  <a:srgbClr val="0000FF"/>
                </a:solidFill>
                <a:latin typeface="微软雅黑" panose="020B0503020204020204" pitchFamily="34" charset="-122"/>
              </a:rPr>
              <a:t>一直往上层查找，直到根结束</a:t>
            </a:r>
            <a:endParaRPr lang="en-US" altLang="zh-CN" sz="1200" kern="0" dirty="0">
              <a:solidFill>
                <a:srgbClr val="0000FF"/>
              </a:solidFill>
              <a:latin typeface="微软雅黑" panose="020B0503020204020204" pitchFamily="34" charset="-122"/>
            </a:endParaRP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   code[i].start--;</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if ( tree[p].</a:t>
            </a:r>
            <a:r>
              <a:rPr lang="en-US" altLang="zh-CN" sz="1200" kern="0" dirty="0" err="1">
                <a:solidFill>
                  <a:srgbClr val="000000"/>
                </a:solidFill>
                <a:latin typeface="微软雅黑" panose="020B0503020204020204" pitchFamily="34" charset="-122"/>
              </a:rPr>
              <a:t>lchild</a:t>
            </a:r>
            <a:r>
              <a:rPr lang="en-US" altLang="zh-CN" sz="1200" kern="0" dirty="0">
                <a:solidFill>
                  <a:srgbClr val="000000"/>
                </a:solidFill>
                <a:latin typeface="微软雅黑" panose="020B0503020204020204" pitchFamily="34" charset="-122"/>
              </a:rPr>
              <a:t> ==c )  code[i].bits[code[i].start] = '0';</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else  code[i].bits[code[i].start] = '1';</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c = p;</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p = tree[p].parent;</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     }</a:t>
            </a:r>
          </a:p>
          <a:p>
            <a:pPr marL="0" lvl="0" indent="0" fontAlgn="base">
              <a:lnSpc>
                <a:spcPct val="100000"/>
              </a:lnSpc>
              <a:spcBef>
                <a:spcPts val="1200"/>
              </a:spcBef>
              <a:spcAft>
                <a:spcPct val="0"/>
              </a:spcAft>
              <a:buClr>
                <a:srgbClr val="FF0000"/>
              </a:buClr>
              <a:buNone/>
            </a:pPr>
            <a:r>
              <a:rPr lang="en-US" altLang="zh-CN" sz="1200" kern="0" dirty="0">
                <a:solidFill>
                  <a:srgbClr val="000000"/>
                </a:solidFill>
                <a:latin typeface="微软雅黑" panose="020B0503020204020204" pitchFamily="34" charset="-122"/>
              </a:rPr>
              <a: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64</a:t>
            </a:fld>
            <a:endParaRPr lang="zh-CN" altLang="en-US" dirty="0"/>
          </a:p>
        </p:txBody>
      </p:sp>
    </p:spTree>
    <p:extLst>
      <p:ext uri="{BB962C8B-B14F-4D97-AF65-F5344CB8AC3E}">
        <p14:creationId xmlns:p14="http://schemas.microsoft.com/office/powerpoint/2010/main" val="3205008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Decision Problem</a:t>
            </a:r>
          </a:p>
          <a:p>
            <a:pPr marL="342900" lvl="0" indent="-342900" eaLnBrk="0" fontAlgn="base" hangingPunct="0">
              <a:lnSpc>
                <a:spcPct val="105000"/>
              </a:lnSpc>
              <a:spcBef>
                <a:spcPct val="20000"/>
              </a:spcBef>
              <a:spcAft>
                <a:spcPct val="0"/>
              </a:spcAft>
              <a:buClr>
                <a:srgbClr val="FF0000"/>
              </a:buClr>
              <a:buNone/>
            </a:pPr>
            <a:r>
              <a:rPr kumimoji="1" lang="zh-CN" altLang="en-US" sz="1800" b="1" kern="0" dirty="0">
                <a:latin typeface="Tahoma" pitchFamily="34" charset="0"/>
                <a:ea typeface="宋体"/>
              </a:rPr>
              <a:t>例：</a:t>
            </a:r>
            <a:r>
              <a:rPr lang="zh-CN" altLang="en-US" sz="1800" b="1" kern="0" dirty="0">
                <a:solidFill>
                  <a:srgbClr val="000000"/>
                </a:solidFill>
                <a:latin typeface="Tahoma" pitchFamily="34" charset="0"/>
                <a:ea typeface="宋体"/>
              </a:rPr>
              <a:t>编制一个将百分制转换为五级分制的程序。只要用条件语句便可完成。</a:t>
            </a:r>
            <a:endParaRPr lang="en-US" altLang="zh-CN" sz="1800" b="1" kern="0" dirty="0">
              <a:solidFill>
                <a:srgbClr val="000000"/>
              </a:solidFill>
              <a:latin typeface="Tahoma" pitchFamily="34" charset="0"/>
              <a:ea typeface="宋体"/>
            </a:endParaRPr>
          </a:p>
          <a:p>
            <a:pPr marL="742950" lvl="1" indent="-285750" algn="just" fontAlgn="base">
              <a:lnSpc>
                <a:spcPct val="100000"/>
              </a:lnSpc>
              <a:spcBef>
                <a:spcPct val="20000"/>
              </a:spcBef>
              <a:spcAft>
                <a:spcPct val="0"/>
              </a:spcAft>
              <a:buClr>
                <a:srgbClr val="009900"/>
              </a:buClr>
              <a:buNone/>
            </a:pPr>
            <a:r>
              <a:rPr lang="zh-CN" altLang="en-US" sz="1800" kern="0" dirty="0">
                <a:solidFill>
                  <a:srgbClr val="0000FF"/>
                </a:solidFill>
                <a:latin typeface="Tahoma" pitchFamily="34" charset="0"/>
                <a:ea typeface="宋体"/>
              </a:rPr>
              <a:t> </a:t>
            </a:r>
            <a:r>
              <a:rPr lang="en-US" altLang="zh-CN" sz="1800" kern="0" dirty="0">
                <a:solidFill>
                  <a:srgbClr val="0000FF"/>
                </a:solidFill>
                <a:latin typeface="Tahoma" pitchFamily="34" charset="0"/>
                <a:ea typeface="宋体"/>
              </a:rPr>
              <a:t>if ( a&lt;60 ) b = ”E”;</a:t>
            </a:r>
          </a:p>
          <a:p>
            <a:pPr marL="742950" lvl="1" indent="-285750" algn="just" fontAlgn="base">
              <a:lnSpc>
                <a:spcPct val="100000"/>
              </a:lnSpc>
              <a:spcBef>
                <a:spcPct val="20000"/>
              </a:spcBef>
              <a:spcAft>
                <a:spcPct val="0"/>
              </a:spcAft>
              <a:buClr>
                <a:srgbClr val="009900"/>
              </a:buClr>
              <a:buNone/>
            </a:pPr>
            <a:r>
              <a:rPr lang="en-US" altLang="zh-CN" sz="1800" kern="0" dirty="0">
                <a:solidFill>
                  <a:srgbClr val="0000FF"/>
                </a:solidFill>
                <a:latin typeface="Tahoma" pitchFamily="34" charset="0"/>
                <a:ea typeface="宋体"/>
              </a:rPr>
              <a:t>     else if ( a&lt;70 ) b = ”D”</a:t>
            </a:r>
          </a:p>
          <a:p>
            <a:pPr marL="742950" lvl="1" indent="-285750" algn="just" fontAlgn="base">
              <a:lnSpc>
                <a:spcPct val="100000"/>
              </a:lnSpc>
              <a:spcBef>
                <a:spcPct val="20000"/>
              </a:spcBef>
              <a:spcAft>
                <a:spcPct val="0"/>
              </a:spcAft>
              <a:buClr>
                <a:srgbClr val="009900"/>
              </a:buClr>
              <a:buNone/>
            </a:pPr>
            <a:r>
              <a:rPr lang="en-US" altLang="zh-CN" sz="1800" kern="0" dirty="0">
                <a:solidFill>
                  <a:srgbClr val="0000FF"/>
                </a:solidFill>
                <a:latin typeface="Tahoma" pitchFamily="34" charset="0"/>
                <a:ea typeface="宋体"/>
              </a:rPr>
              <a:t>             else if ( a&lt;80 ) b = ”C”</a:t>
            </a:r>
          </a:p>
          <a:p>
            <a:pPr marL="742950" lvl="1" indent="-285750" algn="just" fontAlgn="base">
              <a:lnSpc>
                <a:spcPct val="100000"/>
              </a:lnSpc>
              <a:spcBef>
                <a:spcPct val="20000"/>
              </a:spcBef>
              <a:spcAft>
                <a:spcPct val="0"/>
              </a:spcAft>
              <a:buClr>
                <a:srgbClr val="009900"/>
              </a:buClr>
              <a:buNone/>
            </a:pPr>
            <a:r>
              <a:rPr lang="en-US" altLang="zh-CN" sz="1800" kern="0" dirty="0">
                <a:solidFill>
                  <a:srgbClr val="0000FF"/>
                </a:solidFill>
                <a:latin typeface="Tahoma" pitchFamily="34" charset="0"/>
                <a:ea typeface="宋体"/>
              </a:rPr>
              <a:t>                     else if ( a&lt;90 ) b = ”B”</a:t>
            </a:r>
          </a:p>
          <a:p>
            <a:pPr marL="742950" lvl="1" indent="-285750" algn="just" fontAlgn="base">
              <a:lnSpc>
                <a:spcPct val="100000"/>
              </a:lnSpc>
              <a:spcBef>
                <a:spcPct val="20000"/>
              </a:spcBef>
              <a:spcAft>
                <a:spcPct val="0"/>
              </a:spcAft>
              <a:buClr>
                <a:srgbClr val="009900"/>
              </a:buClr>
              <a:buNone/>
            </a:pPr>
            <a:r>
              <a:rPr lang="en-US" altLang="zh-CN" sz="1800" kern="0" dirty="0">
                <a:solidFill>
                  <a:srgbClr val="0000FF"/>
                </a:solidFill>
                <a:latin typeface="Tahoma" pitchFamily="34" charset="0"/>
                <a:ea typeface="宋体"/>
              </a:rPr>
              <a:t>                             else b = ”A”;</a:t>
            </a:r>
            <a:endParaRPr lang="zh-CN" altLang="en-US" sz="1800" kern="0" dirty="0">
              <a:solidFill>
                <a:srgbClr val="0000FF"/>
              </a:solidFill>
              <a:latin typeface="Times New Roman" pitchFamily="18" charset="0"/>
              <a:ea typeface="仿宋_GB2312" pitchFamily="49" charset="-122"/>
            </a:endParaRPr>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65</a:t>
            </a:fld>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69" y="3936799"/>
            <a:ext cx="5237061" cy="143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645303" y="3497096"/>
            <a:ext cx="1853392" cy="369332"/>
          </a:xfrm>
          <a:prstGeom prst="rect">
            <a:avLst/>
          </a:prstGeom>
        </p:spPr>
        <p:txBody>
          <a:bodyPr wrap="none">
            <a:spAutoFit/>
          </a:bodyPr>
          <a:lstStyle/>
          <a:p>
            <a:r>
              <a:rPr lang="zh-CN" altLang="en-US" b="1" dirty="0"/>
              <a:t>考试成绩分布表 </a:t>
            </a:r>
          </a:p>
        </p:txBody>
      </p:sp>
      <p:sp>
        <p:nvSpPr>
          <p:cNvPr id="7" name="矩形 6"/>
          <p:cNvSpPr/>
          <p:nvPr/>
        </p:nvSpPr>
        <p:spPr>
          <a:xfrm>
            <a:off x="710119" y="5241257"/>
            <a:ext cx="7723762" cy="400110"/>
          </a:xfrm>
          <a:prstGeom prst="rect">
            <a:avLst/>
          </a:prstGeom>
        </p:spPr>
        <p:txBody>
          <a:bodyPr wrap="square">
            <a:spAutoFit/>
          </a:bodyPr>
          <a:lstStyle/>
          <a:p>
            <a:pPr algn="ctr"/>
            <a:r>
              <a:rPr lang="en-US" altLang="zh-CN" sz="2000" b="1" dirty="0"/>
              <a:t>80</a:t>
            </a:r>
            <a:r>
              <a:rPr lang="zh-CN" altLang="en-US" sz="2000" b="1" dirty="0"/>
              <a:t>％以上的数据需进行三次或三次以上的比较才能得出结果。</a:t>
            </a:r>
          </a:p>
        </p:txBody>
      </p:sp>
    </p:spTree>
    <p:extLst>
      <p:ext uri="{BB962C8B-B14F-4D97-AF65-F5344CB8AC3E}">
        <p14:creationId xmlns:p14="http://schemas.microsoft.com/office/powerpoint/2010/main" val="666765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66</a:t>
            </a:fld>
            <a:endParaRPr lang="zh-CN" altLang="en-US" dirty="0"/>
          </a:p>
        </p:txBody>
      </p:sp>
      <p:sp>
        <p:nvSpPr>
          <p:cNvPr id="6" name="Text Box 9"/>
          <p:cNvSpPr txBox="1">
            <a:spLocks noChangeArrowheads="1"/>
          </p:cNvSpPr>
          <p:nvPr/>
        </p:nvSpPr>
        <p:spPr bwMode="auto">
          <a:xfrm>
            <a:off x="3863975" y="777745"/>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a:solidFill>
                  <a:srgbClr val="006600"/>
                </a:solidFill>
                <a:latin typeface="Times New Roman" pitchFamily="18" charset="0"/>
                <a:ea typeface="华文新魏" pitchFamily="2" charset="-122"/>
              </a:rPr>
              <a:t>判定树</a:t>
            </a:r>
          </a:p>
        </p:txBody>
      </p:sp>
      <p:grpSp>
        <p:nvGrpSpPr>
          <p:cNvPr id="7" name="组合 54"/>
          <p:cNvGrpSpPr>
            <a:grpSpLocks/>
          </p:cNvGrpSpPr>
          <p:nvPr/>
        </p:nvGrpSpPr>
        <p:grpSpPr bwMode="auto">
          <a:xfrm>
            <a:off x="914400" y="1417508"/>
            <a:ext cx="7239000" cy="3738562"/>
            <a:chOff x="914400" y="1271588"/>
            <a:chExt cx="7239000" cy="3737908"/>
          </a:xfrm>
        </p:grpSpPr>
        <p:sp>
          <p:nvSpPr>
            <p:cNvPr id="8" name="Line 2"/>
            <p:cNvSpPr>
              <a:spLocks noChangeShapeType="1"/>
            </p:cNvSpPr>
            <p:nvPr/>
          </p:nvSpPr>
          <p:spPr bwMode="auto">
            <a:xfrm flipH="1">
              <a:off x="5181600" y="37099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Line 3"/>
            <p:cNvSpPr>
              <a:spLocks noChangeShapeType="1"/>
            </p:cNvSpPr>
            <p:nvPr/>
          </p:nvSpPr>
          <p:spPr bwMode="auto">
            <a:xfrm flipH="1">
              <a:off x="5943600" y="31003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Line 4"/>
            <p:cNvSpPr>
              <a:spLocks noChangeShapeType="1"/>
            </p:cNvSpPr>
            <p:nvPr/>
          </p:nvSpPr>
          <p:spPr bwMode="auto">
            <a:xfrm>
              <a:off x="6400800" y="3090863"/>
              <a:ext cx="0" cy="301625"/>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Line 5"/>
            <p:cNvSpPr>
              <a:spLocks noChangeShapeType="1"/>
            </p:cNvSpPr>
            <p:nvPr/>
          </p:nvSpPr>
          <p:spPr bwMode="auto">
            <a:xfrm flipH="1">
              <a:off x="3962400" y="31003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Line 6"/>
            <p:cNvSpPr>
              <a:spLocks noChangeShapeType="1"/>
            </p:cNvSpPr>
            <p:nvPr/>
          </p:nvSpPr>
          <p:spPr bwMode="auto">
            <a:xfrm flipH="1">
              <a:off x="2743200" y="24907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Line 7"/>
            <p:cNvSpPr>
              <a:spLocks noChangeShapeType="1"/>
            </p:cNvSpPr>
            <p:nvPr/>
          </p:nvSpPr>
          <p:spPr bwMode="auto">
            <a:xfrm flipH="1">
              <a:off x="3505200" y="18811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Line 8"/>
            <p:cNvSpPr>
              <a:spLocks noChangeShapeType="1"/>
            </p:cNvSpPr>
            <p:nvPr/>
          </p:nvSpPr>
          <p:spPr bwMode="auto">
            <a:xfrm flipH="1">
              <a:off x="1524000" y="18811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AutoShape 10" descr="羊皮纸"/>
            <p:cNvSpPr>
              <a:spLocks noChangeArrowheads="1"/>
            </p:cNvSpPr>
            <p:nvPr/>
          </p:nvSpPr>
          <p:spPr bwMode="auto">
            <a:xfrm>
              <a:off x="1905000" y="1576388"/>
              <a:ext cx="1676400" cy="609600"/>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6" name="AutoShape 11" descr="羊皮纸"/>
            <p:cNvSpPr>
              <a:spLocks noChangeArrowheads="1"/>
            </p:cNvSpPr>
            <p:nvPr/>
          </p:nvSpPr>
          <p:spPr bwMode="auto">
            <a:xfrm>
              <a:off x="3124200" y="2185988"/>
              <a:ext cx="1676400" cy="609600"/>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7" name="AutoShape 12" descr="羊皮纸"/>
            <p:cNvSpPr>
              <a:spLocks noChangeArrowheads="1"/>
            </p:cNvSpPr>
            <p:nvPr/>
          </p:nvSpPr>
          <p:spPr bwMode="auto">
            <a:xfrm>
              <a:off x="4343400" y="2795588"/>
              <a:ext cx="1676400" cy="609600"/>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8" name="AutoShape 13" descr="羊皮纸"/>
            <p:cNvSpPr>
              <a:spLocks noChangeArrowheads="1"/>
            </p:cNvSpPr>
            <p:nvPr/>
          </p:nvSpPr>
          <p:spPr bwMode="auto">
            <a:xfrm>
              <a:off x="5562600" y="3405188"/>
              <a:ext cx="1676400" cy="609600"/>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9" name="Line 14"/>
            <p:cNvSpPr>
              <a:spLocks noChangeShapeType="1"/>
            </p:cNvSpPr>
            <p:nvPr/>
          </p:nvSpPr>
          <p:spPr bwMode="auto">
            <a:xfrm>
              <a:off x="2743200" y="1271588"/>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15"/>
            <p:cNvSpPr>
              <a:spLocks noChangeShapeType="1"/>
            </p:cNvSpPr>
            <p:nvPr/>
          </p:nvSpPr>
          <p:spPr bwMode="auto">
            <a:xfrm>
              <a:off x="1524000" y="1863726"/>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Rectangle 16"/>
            <p:cNvSpPr>
              <a:spLocks noChangeArrowheads="1"/>
            </p:cNvSpPr>
            <p:nvPr/>
          </p:nvSpPr>
          <p:spPr bwMode="auto">
            <a:xfrm>
              <a:off x="914400" y="2185828"/>
              <a:ext cx="1143000" cy="533307"/>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a typeface="宋体" pitchFamily="2" charset="-122"/>
              </a:endParaRPr>
            </a:p>
          </p:txBody>
        </p:sp>
        <p:sp>
          <p:nvSpPr>
            <p:cNvPr id="22" name="Text Box 17"/>
            <p:cNvSpPr txBox="1">
              <a:spLocks noChangeArrowheads="1"/>
            </p:cNvSpPr>
            <p:nvPr/>
          </p:nvSpPr>
          <p:spPr bwMode="auto">
            <a:xfrm>
              <a:off x="950913" y="2185828"/>
              <a:ext cx="1112837" cy="461881"/>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不及格</a:t>
              </a:r>
              <a:endParaRPr kumimoji="1" lang="zh-CN" altLang="en-US" sz="2400" b="0" i="0" u="none" strike="noStrike" kern="0" cap="none" spc="0" normalizeH="0" baseline="0" noProof="0" dirty="0">
                <a:ln>
                  <a:noFill/>
                </a:ln>
                <a:solidFill>
                  <a:srgbClr val="000099"/>
                </a:solidFill>
                <a:effectLst/>
                <a:uLnTx/>
                <a:uFillTx/>
                <a:latin typeface="Times New Roman" pitchFamily="18" charset="0"/>
                <a:ea typeface="宋体" pitchFamily="2" charset="-122"/>
              </a:endParaRPr>
            </a:p>
          </p:txBody>
        </p:sp>
        <p:sp>
          <p:nvSpPr>
            <p:cNvPr id="23" name="Line 18"/>
            <p:cNvSpPr>
              <a:spLocks noChangeShapeType="1"/>
            </p:cNvSpPr>
            <p:nvPr/>
          </p:nvSpPr>
          <p:spPr bwMode="auto">
            <a:xfrm>
              <a:off x="3962400" y="1863726"/>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Line 19"/>
            <p:cNvSpPr>
              <a:spLocks noChangeShapeType="1"/>
            </p:cNvSpPr>
            <p:nvPr/>
          </p:nvSpPr>
          <p:spPr bwMode="auto">
            <a:xfrm>
              <a:off x="2743200" y="2481263"/>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Rectangle 20"/>
            <p:cNvSpPr>
              <a:spLocks noChangeArrowheads="1"/>
            </p:cNvSpPr>
            <p:nvPr/>
          </p:nvSpPr>
          <p:spPr bwMode="auto">
            <a:xfrm>
              <a:off x="2133600" y="2795321"/>
              <a:ext cx="1143000" cy="533307"/>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a typeface="宋体" pitchFamily="2" charset="-122"/>
              </a:endParaRPr>
            </a:p>
          </p:txBody>
        </p:sp>
        <p:sp>
          <p:nvSpPr>
            <p:cNvPr id="26" name="Text Box 21"/>
            <p:cNvSpPr txBox="1">
              <a:spLocks noChangeArrowheads="1"/>
            </p:cNvSpPr>
            <p:nvPr/>
          </p:nvSpPr>
          <p:spPr bwMode="auto">
            <a:xfrm>
              <a:off x="2322513" y="2795321"/>
              <a:ext cx="803275" cy="461881"/>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及格</a:t>
              </a:r>
              <a:endParaRPr kumimoji="1" lang="zh-CN" altLang="en-US" sz="2400" b="0" i="0" u="none" strike="noStrike" kern="0" cap="none" spc="0" normalizeH="0" baseline="0" noProof="0" dirty="0">
                <a:ln>
                  <a:noFill/>
                </a:ln>
                <a:solidFill>
                  <a:srgbClr val="000099"/>
                </a:solidFill>
                <a:effectLst/>
                <a:uLnTx/>
                <a:uFillTx/>
                <a:latin typeface="Times New Roman" pitchFamily="18" charset="0"/>
                <a:ea typeface="宋体" pitchFamily="2" charset="-122"/>
              </a:endParaRPr>
            </a:p>
          </p:txBody>
        </p:sp>
        <p:sp>
          <p:nvSpPr>
            <p:cNvPr id="27" name="Line 22"/>
            <p:cNvSpPr>
              <a:spLocks noChangeShapeType="1"/>
            </p:cNvSpPr>
            <p:nvPr/>
          </p:nvSpPr>
          <p:spPr bwMode="auto">
            <a:xfrm flipH="1">
              <a:off x="4724400" y="24907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Line 23"/>
            <p:cNvSpPr>
              <a:spLocks noChangeShapeType="1"/>
            </p:cNvSpPr>
            <p:nvPr/>
          </p:nvSpPr>
          <p:spPr bwMode="auto">
            <a:xfrm>
              <a:off x="5181600" y="2481263"/>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Line 24"/>
            <p:cNvSpPr>
              <a:spLocks noChangeShapeType="1"/>
            </p:cNvSpPr>
            <p:nvPr/>
          </p:nvSpPr>
          <p:spPr bwMode="auto">
            <a:xfrm>
              <a:off x="3962400" y="3090863"/>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Rectangle 25"/>
            <p:cNvSpPr>
              <a:spLocks noChangeArrowheads="1"/>
            </p:cNvSpPr>
            <p:nvPr/>
          </p:nvSpPr>
          <p:spPr bwMode="auto">
            <a:xfrm>
              <a:off x="3352800" y="3404815"/>
              <a:ext cx="1143000" cy="533307"/>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a typeface="宋体" pitchFamily="2" charset="-122"/>
              </a:endParaRPr>
            </a:p>
          </p:txBody>
        </p:sp>
        <p:sp>
          <p:nvSpPr>
            <p:cNvPr id="31" name="Text Box 26"/>
            <p:cNvSpPr txBox="1">
              <a:spLocks noChangeArrowheads="1"/>
            </p:cNvSpPr>
            <p:nvPr/>
          </p:nvSpPr>
          <p:spPr bwMode="auto">
            <a:xfrm>
              <a:off x="3695700" y="3404815"/>
              <a:ext cx="493713" cy="461881"/>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中</a:t>
              </a:r>
              <a:endParaRPr kumimoji="1" lang="zh-CN" altLang="en-US" sz="2400" b="0" i="0" u="none" strike="noStrike" kern="0" cap="none" spc="0" normalizeH="0" baseline="0" noProof="0" dirty="0">
                <a:ln>
                  <a:noFill/>
                </a:ln>
                <a:solidFill>
                  <a:srgbClr val="000099"/>
                </a:solidFill>
                <a:effectLst/>
                <a:uLnTx/>
                <a:uFillTx/>
                <a:latin typeface="Times New Roman" pitchFamily="18" charset="0"/>
                <a:ea typeface="宋体" pitchFamily="2" charset="-122"/>
              </a:endParaRPr>
            </a:p>
          </p:txBody>
        </p:sp>
        <p:sp>
          <p:nvSpPr>
            <p:cNvPr id="32" name="Line 27"/>
            <p:cNvSpPr>
              <a:spLocks noChangeShapeType="1"/>
            </p:cNvSpPr>
            <p:nvPr/>
          </p:nvSpPr>
          <p:spPr bwMode="auto">
            <a:xfrm>
              <a:off x="5181600" y="3700463"/>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Rectangle 28"/>
            <p:cNvSpPr>
              <a:spLocks noChangeArrowheads="1"/>
            </p:cNvSpPr>
            <p:nvPr/>
          </p:nvSpPr>
          <p:spPr bwMode="auto">
            <a:xfrm>
              <a:off x="4572000" y="4014308"/>
              <a:ext cx="1143000" cy="533307"/>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a typeface="宋体" pitchFamily="2" charset="-122"/>
              </a:endParaRPr>
            </a:p>
          </p:txBody>
        </p:sp>
        <p:sp>
          <p:nvSpPr>
            <p:cNvPr id="34" name="Text Box 29"/>
            <p:cNvSpPr txBox="1">
              <a:spLocks noChangeArrowheads="1"/>
            </p:cNvSpPr>
            <p:nvPr/>
          </p:nvSpPr>
          <p:spPr bwMode="auto">
            <a:xfrm>
              <a:off x="4913313" y="4014308"/>
              <a:ext cx="493712" cy="461881"/>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良</a:t>
              </a:r>
              <a:endParaRPr kumimoji="1" lang="zh-CN" altLang="en-US" sz="2400" b="0" i="0" u="none" strike="noStrike" kern="0" cap="none" spc="0" normalizeH="0" baseline="0" noProof="0" dirty="0">
                <a:ln>
                  <a:noFill/>
                </a:ln>
                <a:solidFill>
                  <a:srgbClr val="000099"/>
                </a:solidFill>
                <a:effectLst/>
                <a:uLnTx/>
                <a:uFillTx/>
                <a:latin typeface="Times New Roman" pitchFamily="18" charset="0"/>
                <a:ea typeface="宋体" pitchFamily="2" charset="-122"/>
              </a:endParaRPr>
            </a:p>
          </p:txBody>
        </p:sp>
        <p:sp>
          <p:nvSpPr>
            <p:cNvPr id="35" name="Line 30"/>
            <p:cNvSpPr>
              <a:spLocks noChangeShapeType="1"/>
            </p:cNvSpPr>
            <p:nvPr/>
          </p:nvSpPr>
          <p:spPr bwMode="auto">
            <a:xfrm flipH="1">
              <a:off x="7162800" y="3709988"/>
              <a:ext cx="457200"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Line 31"/>
            <p:cNvSpPr>
              <a:spLocks noChangeShapeType="1"/>
            </p:cNvSpPr>
            <p:nvPr/>
          </p:nvSpPr>
          <p:spPr bwMode="auto">
            <a:xfrm>
              <a:off x="7620000" y="3700463"/>
              <a:ext cx="0" cy="304800"/>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Rectangle 32"/>
            <p:cNvSpPr>
              <a:spLocks noChangeArrowheads="1"/>
            </p:cNvSpPr>
            <p:nvPr/>
          </p:nvSpPr>
          <p:spPr bwMode="auto">
            <a:xfrm>
              <a:off x="7010400" y="4014308"/>
              <a:ext cx="1143000" cy="533307"/>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a typeface="宋体" pitchFamily="2" charset="-122"/>
              </a:endParaRPr>
            </a:p>
          </p:txBody>
        </p:sp>
        <p:sp>
          <p:nvSpPr>
            <p:cNvPr id="38" name="Text Box 33"/>
            <p:cNvSpPr txBox="1">
              <a:spLocks noChangeArrowheads="1"/>
            </p:cNvSpPr>
            <p:nvPr/>
          </p:nvSpPr>
          <p:spPr bwMode="auto">
            <a:xfrm>
              <a:off x="7351713" y="4014308"/>
              <a:ext cx="493712" cy="461881"/>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优</a:t>
              </a:r>
              <a:endParaRPr kumimoji="1" lang="zh-CN" altLang="en-US" sz="2400" b="0" i="0" u="none" strike="noStrike" kern="0" cap="none" spc="0" normalizeH="0" baseline="0" noProof="0" dirty="0">
                <a:ln>
                  <a:noFill/>
                </a:ln>
                <a:solidFill>
                  <a:srgbClr val="000099"/>
                </a:solidFill>
                <a:effectLst/>
                <a:uLnTx/>
                <a:uFillTx/>
                <a:latin typeface="Times New Roman" pitchFamily="18" charset="0"/>
                <a:ea typeface="宋体" pitchFamily="2" charset="-122"/>
              </a:endParaRPr>
            </a:p>
          </p:txBody>
        </p:sp>
        <p:sp>
          <p:nvSpPr>
            <p:cNvPr id="39" name="Text Box 34"/>
            <p:cNvSpPr txBox="1">
              <a:spLocks noChangeArrowheads="1"/>
            </p:cNvSpPr>
            <p:nvPr/>
          </p:nvSpPr>
          <p:spPr bwMode="auto">
            <a:xfrm>
              <a:off x="2247900" y="1614488"/>
              <a:ext cx="92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&lt;60?</a:t>
              </a:r>
            </a:p>
          </p:txBody>
        </p:sp>
        <p:sp>
          <p:nvSpPr>
            <p:cNvPr id="40" name="Text Box 35"/>
            <p:cNvSpPr txBox="1">
              <a:spLocks noChangeArrowheads="1"/>
            </p:cNvSpPr>
            <p:nvPr/>
          </p:nvSpPr>
          <p:spPr bwMode="auto">
            <a:xfrm>
              <a:off x="3435350" y="2225676"/>
              <a:ext cx="92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&lt;70?</a:t>
              </a:r>
            </a:p>
          </p:txBody>
        </p:sp>
        <p:sp>
          <p:nvSpPr>
            <p:cNvPr id="41" name="Text Box 36"/>
            <p:cNvSpPr txBox="1">
              <a:spLocks noChangeArrowheads="1"/>
            </p:cNvSpPr>
            <p:nvPr/>
          </p:nvSpPr>
          <p:spPr bwMode="auto">
            <a:xfrm>
              <a:off x="4659313" y="2838451"/>
              <a:ext cx="92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&lt;80?</a:t>
              </a:r>
            </a:p>
          </p:txBody>
        </p:sp>
        <p:sp>
          <p:nvSpPr>
            <p:cNvPr id="42" name="Text Box 37"/>
            <p:cNvSpPr txBox="1">
              <a:spLocks noChangeArrowheads="1"/>
            </p:cNvSpPr>
            <p:nvPr/>
          </p:nvSpPr>
          <p:spPr bwMode="auto">
            <a:xfrm>
              <a:off x="5937250" y="3449638"/>
              <a:ext cx="92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&lt;90?</a:t>
              </a:r>
            </a:p>
          </p:txBody>
        </p:sp>
        <p:sp>
          <p:nvSpPr>
            <p:cNvPr id="43" name="Text Box 38"/>
            <p:cNvSpPr txBox="1">
              <a:spLocks noChangeArrowheads="1"/>
            </p:cNvSpPr>
            <p:nvPr/>
          </p:nvSpPr>
          <p:spPr bwMode="auto">
            <a:xfrm>
              <a:off x="1054612" y="2643182"/>
              <a:ext cx="813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0.10</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4" name="Text Box 39"/>
            <p:cNvSpPr txBox="1">
              <a:spLocks noChangeArrowheads="1"/>
            </p:cNvSpPr>
            <p:nvPr/>
          </p:nvSpPr>
          <p:spPr bwMode="auto">
            <a:xfrm>
              <a:off x="2316151" y="3267076"/>
              <a:ext cx="813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0.15</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5" name="Text Box 40"/>
            <p:cNvSpPr txBox="1">
              <a:spLocks noChangeArrowheads="1"/>
            </p:cNvSpPr>
            <p:nvPr/>
          </p:nvSpPr>
          <p:spPr bwMode="auto">
            <a:xfrm>
              <a:off x="3513664" y="3876676"/>
              <a:ext cx="813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0.25</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6" name="Text Box 41"/>
            <p:cNvSpPr txBox="1">
              <a:spLocks noChangeArrowheads="1"/>
            </p:cNvSpPr>
            <p:nvPr/>
          </p:nvSpPr>
          <p:spPr bwMode="auto">
            <a:xfrm>
              <a:off x="4731816" y="4486276"/>
              <a:ext cx="813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0.35</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7" name="Text Box 42"/>
            <p:cNvSpPr txBox="1">
              <a:spLocks noChangeArrowheads="1"/>
            </p:cNvSpPr>
            <p:nvPr/>
          </p:nvSpPr>
          <p:spPr bwMode="auto">
            <a:xfrm>
              <a:off x="7177641" y="4471988"/>
              <a:ext cx="8130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0.15</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8" name="Text Box 43"/>
            <p:cNvSpPr txBox="1">
              <a:spLocks noChangeArrowheads="1"/>
            </p:cNvSpPr>
            <p:nvPr/>
          </p:nvSpPr>
          <p:spPr bwMode="auto">
            <a:xfrm>
              <a:off x="3427413" y="1423961"/>
              <a:ext cx="382587" cy="523783"/>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49" name="Text Box 44"/>
            <p:cNvSpPr txBox="1">
              <a:spLocks noChangeArrowheads="1"/>
            </p:cNvSpPr>
            <p:nvPr/>
          </p:nvSpPr>
          <p:spPr bwMode="auto">
            <a:xfrm>
              <a:off x="4646613" y="2033455"/>
              <a:ext cx="382587" cy="523783"/>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0" name="Text Box 45"/>
            <p:cNvSpPr txBox="1">
              <a:spLocks noChangeArrowheads="1"/>
            </p:cNvSpPr>
            <p:nvPr/>
          </p:nvSpPr>
          <p:spPr bwMode="auto">
            <a:xfrm>
              <a:off x="5865813" y="2642948"/>
              <a:ext cx="382587" cy="523783"/>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1" name="Text Box 46"/>
            <p:cNvSpPr txBox="1">
              <a:spLocks noChangeArrowheads="1"/>
            </p:cNvSpPr>
            <p:nvPr/>
          </p:nvSpPr>
          <p:spPr bwMode="auto">
            <a:xfrm>
              <a:off x="7132638" y="3252441"/>
              <a:ext cx="382587" cy="523783"/>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2" name="Text Box 47"/>
            <p:cNvSpPr txBox="1">
              <a:spLocks noChangeArrowheads="1"/>
            </p:cNvSpPr>
            <p:nvPr/>
          </p:nvSpPr>
          <p:spPr bwMode="auto">
            <a:xfrm>
              <a:off x="5257800" y="3266726"/>
              <a:ext cx="390525" cy="523783"/>
            </a:xfrm>
            <a:prstGeom prst="rect">
              <a:avLst/>
            </a:prstGeom>
            <a:noFill/>
            <a:ln w="38100">
              <a:noFill/>
              <a:miter lim="800000"/>
              <a:headEnd/>
              <a:tailEnd/>
            </a:ln>
            <a:effec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outerShdw blurRad="38100" dist="38100" dir="2700000" algn="tl">
                      <a:srgbClr val="000000"/>
                    </a:outerShdw>
                  </a:effectLst>
                  <a:uLnTx/>
                  <a:uFillTx/>
                  <a:latin typeface="Times New Roman" pitchFamily="18" charset="0"/>
                  <a:ea typeface="宋体" charset="-122"/>
                </a:rPr>
                <a:t>&lt;</a:t>
              </a:r>
            </a:p>
          </p:txBody>
        </p:sp>
        <p:sp>
          <p:nvSpPr>
            <p:cNvPr id="53" name="Text Box 48"/>
            <p:cNvSpPr txBox="1">
              <a:spLocks noChangeArrowheads="1"/>
            </p:cNvSpPr>
            <p:nvPr/>
          </p:nvSpPr>
          <p:spPr bwMode="auto">
            <a:xfrm>
              <a:off x="3962400" y="2657233"/>
              <a:ext cx="390525" cy="523783"/>
            </a:xfrm>
            <a:prstGeom prst="rect">
              <a:avLst/>
            </a:prstGeom>
            <a:noFill/>
            <a:ln w="38100">
              <a:noFill/>
              <a:miter lim="800000"/>
              <a:headEnd/>
              <a:tailEnd/>
            </a:ln>
            <a:effec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outerShdw blurRad="38100" dist="38100" dir="2700000" algn="tl">
                      <a:srgbClr val="000000"/>
                    </a:outerShdw>
                  </a:effectLst>
                  <a:uLnTx/>
                  <a:uFillTx/>
                  <a:latin typeface="Times New Roman" pitchFamily="18" charset="0"/>
                  <a:ea typeface="宋体" charset="-122"/>
                </a:rPr>
                <a:t>&lt;</a:t>
              </a:r>
            </a:p>
          </p:txBody>
        </p:sp>
        <p:sp>
          <p:nvSpPr>
            <p:cNvPr id="54" name="Text Box 49"/>
            <p:cNvSpPr txBox="1">
              <a:spLocks noChangeArrowheads="1"/>
            </p:cNvSpPr>
            <p:nvPr/>
          </p:nvSpPr>
          <p:spPr bwMode="auto">
            <a:xfrm>
              <a:off x="2819400" y="2033455"/>
              <a:ext cx="390525" cy="523783"/>
            </a:xfrm>
            <a:prstGeom prst="rect">
              <a:avLst/>
            </a:prstGeom>
            <a:noFill/>
            <a:ln w="38100">
              <a:noFill/>
              <a:miter lim="800000"/>
              <a:headEnd/>
              <a:tailEnd/>
            </a:ln>
            <a:effec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outerShdw blurRad="38100" dist="38100" dir="2700000" algn="tl">
                      <a:srgbClr val="000000"/>
                    </a:outerShdw>
                  </a:effectLst>
                  <a:uLnTx/>
                  <a:uFillTx/>
                  <a:latin typeface="Times New Roman" pitchFamily="18" charset="0"/>
                  <a:ea typeface="宋体" charset="-122"/>
                </a:rPr>
                <a:t>&lt;</a:t>
              </a:r>
            </a:p>
          </p:txBody>
        </p:sp>
        <p:sp>
          <p:nvSpPr>
            <p:cNvPr id="55" name="Text Box 50"/>
            <p:cNvSpPr txBox="1">
              <a:spLocks noChangeArrowheads="1"/>
            </p:cNvSpPr>
            <p:nvPr/>
          </p:nvSpPr>
          <p:spPr bwMode="auto">
            <a:xfrm>
              <a:off x="1524000" y="1423961"/>
              <a:ext cx="390525" cy="523783"/>
            </a:xfrm>
            <a:prstGeom prst="rect">
              <a:avLst/>
            </a:prstGeom>
            <a:noFill/>
            <a:ln w="38100">
              <a:noFill/>
              <a:miter lim="800000"/>
              <a:headEnd/>
              <a:tailEnd/>
            </a:ln>
            <a:effec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outerShdw blurRad="38100" dist="38100" dir="2700000" algn="tl">
                      <a:srgbClr val="000000"/>
                    </a:outerShdw>
                  </a:effectLst>
                  <a:uLnTx/>
                  <a:uFillTx/>
                  <a:latin typeface="Times New Roman" pitchFamily="18" charset="0"/>
                  <a:ea typeface="宋体" charset="-122"/>
                </a:rPr>
                <a:t>&lt;</a:t>
              </a:r>
            </a:p>
          </p:txBody>
        </p:sp>
      </p:grpSp>
      <p:sp>
        <p:nvSpPr>
          <p:cNvPr id="56" name="Text Box 51"/>
          <p:cNvSpPr txBox="1">
            <a:spLocks noChangeArrowheads="1"/>
          </p:cNvSpPr>
          <p:nvPr/>
        </p:nvSpPr>
        <p:spPr bwMode="auto">
          <a:xfrm>
            <a:off x="566738" y="5267195"/>
            <a:ext cx="76866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eaLnBrk="1" hangingPunct="1">
              <a:spcBef>
                <a:spcPct val="20000"/>
              </a:spcBef>
            </a:pPr>
            <a:r>
              <a:rPr kumimoji="1" lang="en-US" altLang="zh-CN" sz="2400">
                <a:solidFill>
                  <a:srgbClr val="000099"/>
                </a:solidFill>
                <a:latin typeface="Arial Black" pitchFamily="34" charset="0"/>
                <a:cs typeface="Tahoma" pitchFamily="34" charset="0"/>
              </a:rPr>
              <a:t>WPL = 0.10*1+0.15*2+0.25*3+0.35*4+0.15*4</a:t>
            </a:r>
          </a:p>
          <a:p>
            <a:pPr eaLnBrk="1" hangingPunct="1">
              <a:spcBef>
                <a:spcPct val="20000"/>
              </a:spcBef>
            </a:pPr>
            <a:r>
              <a:rPr kumimoji="1" lang="en-US" altLang="zh-CN" sz="2400">
                <a:solidFill>
                  <a:srgbClr val="000099"/>
                </a:solidFill>
                <a:latin typeface="Arial Black" pitchFamily="34" charset="0"/>
                <a:cs typeface="Tahoma" pitchFamily="34" charset="0"/>
              </a:rPr>
              <a:t>        = 3.15 </a:t>
            </a:r>
            <a:endParaRPr kumimoji="1" lang="en-US" altLang="zh-CN" sz="2400">
              <a:latin typeface="Arial Black" pitchFamily="34" charset="0"/>
              <a:cs typeface="Tahoma" pitchFamily="34" charset="0"/>
            </a:endParaRPr>
          </a:p>
        </p:txBody>
      </p:sp>
    </p:spTree>
    <p:extLst>
      <p:ext uri="{BB962C8B-B14F-4D97-AF65-F5344CB8AC3E}">
        <p14:creationId xmlns:p14="http://schemas.microsoft.com/office/powerpoint/2010/main" val="3065579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Huffman tree and coding</a:t>
            </a:r>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67</a:t>
            </a:fld>
            <a:endParaRPr lang="zh-CN" altLang="en-US" dirty="0"/>
          </a:p>
        </p:txBody>
      </p:sp>
      <p:sp>
        <p:nvSpPr>
          <p:cNvPr id="6" name="Text Box 9"/>
          <p:cNvSpPr txBox="1">
            <a:spLocks noChangeArrowheads="1"/>
          </p:cNvSpPr>
          <p:nvPr/>
        </p:nvSpPr>
        <p:spPr bwMode="auto">
          <a:xfrm>
            <a:off x="3710225" y="88962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400" b="0" dirty="0">
                <a:solidFill>
                  <a:srgbClr val="006600"/>
                </a:solidFill>
                <a:latin typeface="Microsoft YaHei" charset="0"/>
                <a:ea typeface="Microsoft YaHei" charset="0"/>
                <a:cs typeface="Microsoft YaHei" charset="0"/>
              </a:rPr>
              <a:t>最佳判定树</a:t>
            </a:r>
          </a:p>
        </p:txBody>
      </p:sp>
      <p:grpSp>
        <p:nvGrpSpPr>
          <p:cNvPr id="7" name="Group 53"/>
          <p:cNvGrpSpPr>
            <a:grpSpLocks/>
          </p:cNvGrpSpPr>
          <p:nvPr/>
        </p:nvGrpSpPr>
        <p:grpSpPr bwMode="auto">
          <a:xfrm>
            <a:off x="350838" y="1732442"/>
            <a:ext cx="8361362" cy="3128962"/>
            <a:chOff x="309" y="958"/>
            <a:chExt cx="5267" cy="1971"/>
          </a:xfrm>
        </p:grpSpPr>
        <p:sp>
          <p:nvSpPr>
            <p:cNvPr id="8" name="Line 22"/>
            <p:cNvSpPr>
              <a:spLocks noChangeShapeType="1"/>
            </p:cNvSpPr>
            <p:nvPr/>
          </p:nvSpPr>
          <p:spPr bwMode="auto">
            <a:xfrm flipH="1">
              <a:off x="2653" y="1726"/>
              <a:ext cx="288"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Line 30"/>
            <p:cNvSpPr>
              <a:spLocks noChangeShapeType="1"/>
            </p:cNvSpPr>
            <p:nvPr/>
          </p:nvSpPr>
          <p:spPr bwMode="auto">
            <a:xfrm flipH="1">
              <a:off x="4951" y="1726"/>
              <a:ext cx="288"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Line 2"/>
            <p:cNvSpPr>
              <a:spLocks noChangeShapeType="1"/>
            </p:cNvSpPr>
            <p:nvPr/>
          </p:nvSpPr>
          <p:spPr bwMode="auto">
            <a:xfrm flipH="1">
              <a:off x="3777" y="1726"/>
              <a:ext cx="192"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Line 3"/>
            <p:cNvSpPr>
              <a:spLocks noChangeShapeType="1"/>
            </p:cNvSpPr>
            <p:nvPr/>
          </p:nvSpPr>
          <p:spPr bwMode="auto">
            <a:xfrm flipH="1">
              <a:off x="3835" y="1342"/>
              <a:ext cx="672"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Line 4"/>
            <p:cNvSpPr>
              <a:spLocks noChangeShapeType="1"/>
            </p:cNvSpPr>
            <p:nvPr/>
          </p:nvSpPr>
          <p:spPr bwMode="auto">
            <a:xfrm>
              <a:off x="4507" y="1342"/>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Line 5"/>
            <p:cNvSpPr>
              <a:spLocks noChangeShapeType="1"/>
            </p:cNvSpPr>
            <p:nvPr/>
          </p:nvSpPr>
          <p:spPr bwMode="auto">
            <a:xfrm flipH="1">
              <a:off x="1791" y="2110"/>
              <a:ext cx="288"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Line 6"/>
            <p:cNvSpPr>
              <a:spLocks noChangeShapeType="1"/>
            </p:cNvSpPr>
            <p:nvPr/>
          </p:nvSpPr>
          <p:spPr bwMode="auto">
            <a:xfrm flipH="1">
              <a:off x="1413" y="1726"/>
              <a:ext cx="384"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Line 7"/>
            <p:cNvSpPr>
              <a:spLocks noChangeShapeType="1"/>
            </p:cNvSpPr>
            <p:nvPr/>
          </p:nvSpPr>
          <p:spPr bwMode="auto">
            <a:xfrm flipH="1" flipV="1">
              <a:off x="2229" y="1342"/>
              <a:ext cx="606" cy="2"/>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8"/>
            <p:cNvSpPr>
              <a:spLocks noChangeShapeType="1"/>
            </p:cNvSpPr>
            <p:nvPr/>
          </p:nvSpPr>
          <p:spPr bwMode="auto">
            <a:xfrm flipH="1">
              <a:off x="721" y="2119"/>
              <a:ext cx="288"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AutoShape 10" descr="羊皮纸"/>
            <p:cNvSpPr>
              <a:spLocks noChangeArrowheads="1"/>
            </p:cNvSpPr>
            <p:nvPr/>
          </p:nvSpPr>
          <p:spPr bwMode="auto">
            <a:xfrm>
              <a:off x="885" y="1918"/>
              <a:ext cx="1056" cy="384"/>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AutoShape 11" descr="羊皮纸"/>
            <p:cNvSpPr>
              <a:spLocks noChangeArrowheads="1"/>
            </p:cNvSpPr>
            <p:nvPr/>
          </p:nvSpPr>
          <p:spPr bwMode="auto">
            <a:xfrm>
              <a:off x="1701"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AutoShape 12" descr="羊皮纸"/>
            <p:cNvSpPr>
              <a:spLocks noChangeArrowheads="1"/>
            </p:cNvSpPr>
            <p:nvPr/>
          </p:nvSpPr>
          <p:spPr bwMode="auto">
            <a:xfrm>
              <a:off x="2827" y="1150"/>
              <a:ext cx="1056" cy="384"/>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AutoShape 13" descr="羊皮纸"/>
            <p:cNvSpPr>
              <a:spLocks noChangeArrowheads="1"/>
            </p:cNvSpPr>
            <p:nvPr/>
          </p:nvSpPr>
          <p:spPr bwMode="auto">
            <a:xfrm>
              <a:off x="3979" y="1534"/>
              <a:ext cx="1056" cy="384"/>
            </a:xfrm>
            <a:prstGeom prst="flowChartDecision">
              <a:avLst/>
            </a:prstGeom>
            <a:blipFill dpi="0" rotWithShape="0">
              <a:blip r:embed="rId2"/>
              <a:srcRect/>
              <a:tile tx="0" ty="0" sx="100000" sy="100000" flip="none" algn="tl"/>
            </a:blipFill>
            <a:ln w="28575">
              <a:solidFill>
                <a:srgbClr val="0066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14"/>
            <p:cNvSpPr>
              <a:spLocks noChangeShapeType="1"/>
            </p:cNvSpPr>
            <p:nvPr/>
          </p:nvSpPr>
          <p:spPr bwMode="auto">
            <a:xfrm>
              <a:off x="3355" y="958"/>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15"/>
            <p:cNvSpPr>
              <a:spLocks noChangeShapeType="1"/>
            </p:cNvSpPr>
            <p:nvPr/>
          </p:nvSpPr>
          <p:spPr bwMode="auto">
            <a:xfrm>
              <a:off x="721" y="2119"/>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Rectangle 16"/>
            <p:cNvSpPr>
              <a:spLocks noChangeArrowheads="1"/>
            </p:cNvSpPr>
            <p:nvPr/>
          </p:nvSpPr>
          <p:spPr bwMode="auto">
            <a:xfrm>
              <a:off x="337" y="2302"/>
              <a:ext cx="720" cy="336"/>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24" name="Text Box 17"/>
            <p:cNvSpPr txBox="1">
              <a:spLocks noChangeArrowheads="1"/>
            </p:cNvSpPr>
            <p:nvPr/>
          </p:nvSpPr>
          <p:spPr bwMode="auto">
            <a:xfrm>
              <a:off x="360" y="2302"/>
              <a:ext cx="695"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不及格</a:t>
              </a:r>
              <a:endParaRPr kumimoji="1" lang="zh-CN" altLang="en-US" sz="2400" b="0" i="0" u="none" strike="noStrike" kern="0" cap="none" spc="0" normalizeH="0" baseline="0" noProof="0">
                <a:ln>
                  <a:noFill/>
                </a:ln>
                <a:solidFill>
                  <a:srgbClr val="000099"/>
                </a:solidFill>
                <a:effectLst/>
                <a:uLnTx/>
                <a:uFillTx/>
                <a:latin typeface="Times New Roman" pitchFamily="18" charset="0"/>
                <a:ea typeface="宋体" pitchFamily="2" charset="-122"/>
              </a:endParaRPr>
            </a:p>
          </p:txBody>
        </p:sp>
        <p:sp>
          <p:nvSpPr>
            <p:cNvPr id="25" name="Line 18"/>
            <p:cNvSpPr>
              <a:spLocks noChangeShapeType="1"/>
            </p:cNvSpPr>
            <p:nvPr/>
          </p:nvSpPr>
          <p:spPr bwMode="auto">
            <a:xfrm>
              <a:off x="2086" y="2115"/>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Line 19"/>
            <p:cNvSpPr>
              <a:spLocks noChangeShapeType="1"/>
            </p:cNvSpPr>
            <p:nvPr/>
          </p:nvSpPr>
          <p:spPr bwMode="auto">
            <a:xfrm>
              <a:off x="1413" y="1726"/>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Rectangle 20"/>
            <p:cNvSpPr>
              <a:spLocks noChangeArrowheads="1"/>
            </p:cNvSpPr>
            <p:nvPr/>
          </p:nvSpPr>
          <p:spPr bwMode="auto">
            <a:xfrm>
              <a:off x="1701" y="2302"/>
              <a:ext cx="720" cy="336"/>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28" name="Text Box 21"/>
            <p:cNvSpPr txBox="1">
              <a:spLocks noChangeArrowheads="1"/>
            </p:cNvSpPr>
            <p:nvPr/>
          </p:nvSpPr>
          <p:spPr bwMode="auto">
            <a:xfrm>
              <a:off x="1821" y="2302"/>
              <a:ext cx="504"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及格</a:t>
              </a:r>
              <a:endParaRPr kumimoji="1" lang="zh-CN" altLang="en-US" sz="2400" b="0" i="0" u="none" strike="noStrike" kern="0" cap="none" spc="0" normalizeH="0" baseline="0" noProof="0">
                <a:ln>
                  <a:noFill/>
                </a:ln>
                <a:solidFill>
                  <a:srgbClr val="000099"/>
                </a:solidFill>
                <a:effectLst/>
                <a:uLnTx/>
                <a:uFillTx/>
                <a:latin typeface="Times New Roman" pitchFamily="18" charset="0"/>
                <a:ea typeface="宋体" pitchFamily="2" charset="-122"/>
              </a:endParaRPr>
            </a:p>
          </p:txBody>
        </p:sp>
        <p:sp>
          <p:nvSpPr>
            <p:cNvPr id="29" name="Line 23"/>
            <p:cNvSpPr>
              <a:spLocks noChangeShapeType="1"/>
            </p:cNvSpPr>
            <p:nvPr/>
          </p:nvSpPr>
          <p:spPr bwMode="auto">
            <a:xfrm>
              <a:off x="2948" y="1726"/>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Line 24"/>
            <p:cNvSpPr>
              <a:spLocks noChangeShapeType="1"/>
            </p:cNvSpPr>
            <p:nvPr/>
          </p:nvSpPr>
          <p:spPr bwMode="auto">
            <a:xfrm>
              <a:off x="2229" y="1342"/>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Rectangle 25"/>
            <p:cNvSpPr>
              <a:spLocks noChangeArrowheads="1"/>
            </p:cNvSpPr>
            <p:nvPr/>
          </p:nvSpPr>
          <p:spPr bwMode="auto">
            <a:xfrm>
              <a:off x="2565" y="1918"/>
              <a:ext cx="720" cy="336"/>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2" name="Text Box 26"/>
            <p:cNvSpPr txBox="1">
              <a:spLocks noChangeArrowheads="1"/>
            </p:cNvSpPr>
            <p:nvPr/>
          </p:nvSpPr>
          <p:spPr bwMode="auto">
            <a:xfrm>
              <a:off x="2781" y="1918"/>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中</a:t>
              </a:r>
              <a:endParaRPr kumimoji="1" lang="zh-CN" altLang="en-US" sz="2400" b="0" i="0" u="none" strike="noStrike" kern="0" cap="none" spc="0" normalizeH="0" baseline="0" noProof="0">
                <a:ln>
                  <a:noFill/>
                </a:ln>
                <a:solidFill>
                  <a:srgbClr val="000099"/>
                </a:solidFill>
                <a:effectLst/>
                <a:uLnTx/>
                <a:uFillTx/>
                <a:latin typeface="Times New Roman" pitchFamily="18" charset="0"/>
                <a:ea typeface="宋体" pitchFamily="2" charset="-122"/>
              </a:endParaRPr>
            </a:p>
          </p:txBody>
        </p:sp>
        <p:sp>
          <p:nvSpPr>
            <p:cNvPr id="33" name="Line 27"/>
            <p:cNvSpPr>
              <a:spLocks noChangeShapeType="1"/>
            </p:cNvSpPr>
            <p:nvPr/>
          </p:nvSpPr>
          <p:spPr bwMode="auto">
            <a:xfrm>
              <a:off x="3777" y="1726"/>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Rectangle 28"/>
            <p:cNvSpPr>
              <a:spLocks noChangeArrowheads="1"/>
            </p:cNvSpPr>
            <p:nvPr/>
          </p:nvSpPr>
          <p:spPr bwMode="auto">
            <a:xfrm>
              <a:off x="3441" y="1918"/>
              <a:ext cx="720" cy="336"/>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5" name="Text Box 29"/>
            <p:cNvSpPr txBox="1">
              <a:spLocks noChangeArrowheads="1"/>
            </p:cNvSpPr>
            <p:nvPr/>
          </p:nvSpPr>
          <p:spPr bwMode="auto">
            <a:xfrm>
              <a:off x="3636" y="1918"/>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良</a:t>
              </a:r>
              <a:endParaRPr kumimoji="1" lang="zh-CN" altLang="en-US" sz="2400" b="0" i="0" u="none" strike="noStrike" kern="0" cap="none" spc="0" normalizeH="0" baseline="0" noProof="0">
                <a:ln>
                  <a:noFill/>
                </a:ln>
                <a:solidFill>
                  <a:srgbClr val="000099"/>
                </a:solidFill>
                <a:effectLst/>
                <a:uLnTx/>
                <a:uFillTx/>
                <a:latin typeface="Times New Roman" pitchFamily="18" charset="0"/>
                <a:ea typeface="宋体" pitchFamily="2" charset="-122"/>
              </a:endParaRPr>
            </a:p>
          </p:txBody>
        </p:sp>
        <p:sp>
          <p:nvSpPr>
            <p:cNvPr id="36" name="Line 31"/>
            <p:cNvSpPr>
              <a:spLocks noChangeShapeType="1"/>
            </p:cNvSpPr>
            <p:nvPr/>
          </p:nvSpPr>
          <p:spPr bwMode="auto">
            <a:xfrm>
              <a:off x="5240" y="1726"/>
              <a:ext cx="0" cy="192"/>
            </a:xfrm>
            <a:prstGeom prst="line">
              <a:avLst/>
            </a:prstGeom>
            <a:noFill/>
            <a:ln w="28575">
              <a:solidFill>
                <a:srgbClr val="009900"/>
              </a:solidFill>
              <a:round/>
              <a:headEnd/>
              <a:tailEnd type="stealth" w="lg"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Rectangle 32"/>
            <p:cNvSpPr>
              <a:spLocks noChangeArrowheads="1"/>
            </p:cNvSpPr>
            <p:nvPr/>
          </p:nvSpPr>
          <p:spPr bwMode="auto">
            <a:xfrm>
              <a:off x="4856" y="1918"/>
              <a:ext cx="720" cy="336"/>
            </a:xfrm>
            <a:prstGeom prst="rect">
              <a:avLst/>
            </a:prstGeom>
            <a:gradFill rotWithShape="0">
              <a:gsLst>
                <a:gs pos="0">
                  <a:srgbClr val="FFFFFF">
                    <a:gamma/>
                    <a:shade val="46275"/>
                    <a:invGamma/>
                  </a:srgbClr>
                </a:gs>
                <a:gs pos="100000">
                  <a:srgbClr val="FFFFFF"/>
                </a:gs>
              </a:gsLst>
              <a:lin ang="2700000" scaled="1"/>
            </a:gradFill>
            <a:ln w="38100">
              <a:noFill/>
              <a:miter lim="800000"/>
              <a:headEnd/>
              <a:tailEnd/>
            </a:ln>
            <a:effectLst>
              <a:outerShdw dist="35921" dir="2700000" algn="ctr" rotWithShape="0">
                <a:srgbClr val="00007D"/>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8" name="Text Box 33"/>
            <p:cNvSpPr txBox="1">
              <a:spLocks noChangeArrowheads="1"/>
            </p:cNvSpPr>
            <p:nvPr/>
          </p:nvSpPr>
          <p:spPr bwMode="auto">
            <a:xfrm>
              <a:off x="5065" y="1918"/>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仿宋_GB2312" pitchFamily="49" charset="-122"/>
                </a:rPr>
                <a:t>优</a:t>
              </a:r>
              <a:endParaRPr kumimoji="1" lang="zh-CN" altLang="en-US" sz="2400" b="0" i="0" u="none" strike="noStrike" kern="0" cap="none" spc="0" normalizeH="0" baseline="0" noProof="0">
                <a:ln>
                  <a:noFill/>
                </a:ln>
                <a:solidFill>
                  <a:srgbClr val="000099"/>
                </a:solidFill>
                <a:effectLst/>
                <a:uLnTx/>
                <a:uFillTx/>
                <a:latin typeface="Times New Roman" pitchFamily="18" charset="0"/>
                <a:ea typeface="宋体" pitchFamily="2" charset="-122"/>
              </a:endParaRPr>
            </a:p>
          </p:txBody>
        </p:sp>
        <p:sp>
          <p:nvSpPr>
            <p:cNvPr id="39" name="Text Box 34"/>
            <p:cNvSpPr txBox="1">
              <a:spLocks noChangeArrowheads="1"/>
            </p:cNvSpPr>
            <p:nvPr/>
          </p:nvSpPr>
          <p:spPr bwMode="auto">
            <a:xfrm>
              <a:off x="1088" y="1946"/>
              <a:ext cx="5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&lt;60?</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0" name="Text Box 35"/>
            <p:cNvSpPr txBox="1">
              <a:spLocks noChangeArrowheads="1"/>
            </p:cNvSpPr>
            <p:nvPr/>
          </p:nvSpPr>
          <p:spPr bwMode="auto">
            <a:xfrm>
              <a:off x="1889" y="1561"/>
              <a:ext cx="5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&lt;70?</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1" name="Text Box 36"/>
            <p:cNvSpPr txBox="1">
              <a:spLocks noChangeArrowheads="1"/>
            </p:cNvSpPr>
            <p:nvPr/>
          </p:nvSpPr>
          <p:spPr bwMode="auto">
            <a:xfrm>
              <a:off x="3019" y="1168"/>
              <a:ext cx="5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&lt;80?</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2" name="Text Box 37"/>
            <p:cNvSpPr txBox="1">
              <a:spLocks noChangeArrowheads="1"/>
            </p:cNvSpPr>
            <p:nvPr/>
          </p:nvSpPr>
          <p:spPr bwMode="auto">
            <a:xfrm>
              <a:off x="4145" y="1561"/>
              <a:ext cx="5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rPr>
                <a:t>&lt;90?</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3" name="Text Box 38"/>
            <p:cNvSpPr txBox="1">
              <a:spLocks noChangeArrowheads="1"/>
            </p:cNvSpPr>
            <p:nvPr/>
          </p:nvSpPr>
          <p:spPr bwMode="auto">
            <a:xfrm>
              <a:off x="309" y="2599"/>
              <a:ext cx="62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  0.10</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4" name="Text Box 39"/>
            <p:cNvSpPr txBox="1">
              <a:spLocks noChangeArrowheads="1"/>
            </p:cNvSpPr>
            <p:nvPr/>
          </p:nvSpPr>
          <p:spPr bwMode="auto">
            <a:xfrm>
              <a:off x="1817" y="2599"/>
              <a:ext cx="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0.15</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5" name="Text Box 40"/>
            <p:cNvSpPr txBox="1">
              <a:spLocks noChangeArrowheads="1"/>
            </p:cNvSpPr>
            <p:nvPr/>
          </p:nvSpPr>
          <p:spPr bwMode="auto">
            <a:xfrm>
              <a:off x="2489" y="2215"/>
              <a:ext cx="6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   0.25</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6" name="Text Box 41"/>
            <p:cNvSpPr txBox="1">
              <a:spLocks noChangeArrowheads="1"/>
            </p:cNvSpPr>
            <p:nvPr/>
          </p:nvSpPr>
          <p:spPr bwMode="auto">
            <a:xfrm>
              <a:off x="3379" y="2228"/>
              <a:ext cx="6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   0.35</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7" name="Text Box 42"/>
            <p:cNvSpPr txBox="1">
              <a:spLocks noChangeArrowheads="1"/>
            </p:cNvSpPr>
            <p:nvPr/>
          </p:nvSpPr>
          <p:spPr bwMode="auto">
            <a:xfrm>
              <a:off x="4808" y="2219"/>
              <a:ext cx="6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1" i="0" u="none" strike="noStrike" kern="0" cap="none" spc="0" normalizeH="0" baseline="0" noProof="0">
                  <a:ln>
                    <a:noFill/>
                  </a:ln>
                  <a:solidFill>
                    <a:srgbClr val="000099"/>
                  </a:solidFill>
                  <a:effectLst/>
                  <a:uLnTx/>
                  <a:uFillTx/>
                  <a:latin typeface="Times New Roman" pitchFamily="18" charset="0"/>
                  <a:ea typeface="宋体" charset="-122"/>
                </a:rPr>
                <a:t>   0.15</a:t>
              </a:r>
              <a:endParaRPr kumimoji="1" lang="en-US" altLang="zh-CN" sz="24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48" name="Text Box 43"/>
            <p:cNvSpPr txBox="1">
              <a:spLocks noChangeArrowheads="1"/>
            </p:cNvSpPr>
            <p:nvPr/>
          </p:nvSpPr>
          <p:spPr bwMode="auto">
            <a:xfrm>
              <a:off x="1774" y="1822"/>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49" name="Text Box 44"/>
            <p:cNvSpPr txBox="1">
              <a:spLocks noChangeArrowheads="1"/>
            </p:cNvSpPr>
            <p:nvPr/>
          </p:nvSpPr>
          <p:spPr bwMode="auto">
            <a:xfrm>
              <a:off x="2661" y="1438"/>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0" name="Text Box 45"/>
            <p:cNvSpPr txBox="1">
              <a:spLocks noChangeArrowheads="1"/>
            </p:cNvSpPr>
            <p:nvPr/>
          </p:nvSpPr>
          <p:spPr bwMode="auto">
            <a:xfrm>
              <a:off x="3785" y="1054"/>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1" name="Text Box 46"/>
            <p:cNvSpPr txBox="1">
              <a:spLocks noChangeArrowheads="1"/>
            </p:cNvSpPr>
            <p:nvPr/>
          </p:nvSpPr>
          <p:spPr bwMode="auto">
            <a:xfrm>
              <a:off x="4974" y="1464"/>
              <a:ext cx="310" cy="288"/>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a:t>
              </a:r>
            </a:p>
          </p:txBody>
        </p:sp>
        <p:sp>
          <p:nvSpPr>
            <p:cNvPr id="52" name="Text Box 47"/>
            <p:cNvSpPr txBox="1">
              <a:spLocks noChangeArrowheads="1"/>
            </p:cNvSpPr>
            <p:nvPr/>
          </p:nvSpPr>
          <p:spPr bwMode="auto">
            <a:xfrm>
              <a:off x="3761" y="1434"/>
              <a:ext cx="244" cy="327"/>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&lt;</a:t>
              </a:r>
              <a:endPar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endParaRPr>
            </a:p>
          </p:txBody>
        </p:sp>
        <p:sp>
          <p:nvSpPr>
            <p:cNvPr id="53" name="Text Box 48"/>
            <p:cNvSpPr txBox="1">
              <a:spLocks noChangeArrowheads="1"/>
            </p:cNvSpPr>
            <p:nvPr/>
          </p:nvSpPr>
          <p:spPr bwMode="auto">
            <a:xfrm>
              <a:off x="2587" y="1026"/>
              <a:ext cx="244" cy="327"/>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&lt;</a:t>
              </a:r>
              <a:endPar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endParaRPr>
            </a:p>
          </p:txBody>
        </p:sp>
        <p:sp>
          <p:nvSpPr>
            <p:cNvPr id="54" name="Text Box 49"/>
            <p:cNvSpPr txBox="1">
              <a:spLocks noChangeArrowheads="1"/>
            </p:cNvSpPr>
            <p:nvPr/>
          </p:nvSpPr>
          <p:spPr bwMode="auto">
            <a:xfrm>
              <a:off x="721" y="1822"/>
              <a:ext cx="244" cy="327"/>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&lt;</a:t>
              </a:r>
              <a:endPar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endParaRPr>
            </a:p>
          </p:txBody>
        </p:sp>
        <p:sp>
          <p:nvSpPr>
            <p:cNvPr id="55" name="Text Box 50"/>
            <p:cNvSpPr txBox="1">
              <a:spLocks noChangeArrowheads="1"/>
            </p:cNvSpPr>
            <p:nvPr/>
          </p:nvSpPr>
          <p:spPr bwMode="auto">
            <a:xfrm>
              <a:off x="1553" y="1399"/>
              <a:ext cx="244" cy="327"/>
            </a:xfrm>
            <a:prstGeom prst="rect">
              <a:avLst/>
            </a:prstGeom>
            <a:noFill/>
            <a:ln w="38100">
              <a:noFill/>
              <a:miter lim="800000"/>
              <a:headEnd/>
              <a:tailEnd/>
            </a:ln>
            <a:effec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rPr>
                <a:t>&lt;</a:t>
              </a:r>
              <a:endParaRPr kumimoji="1" lang="en-US" altLang="zh-CN" sz="2400" b="0" i="0" u="none" strike="noStrike" kern="0" cap="none" spc="0" normalizeH="0" baseline="0" noProof="0">
                <a:ln>
                  <a:noFill/>
                </a:ln>
                <a:solidFill>
                  <a:srgbClr val="000099"/>
                </a:solidFill>
                <a:effectLst>
                  <a:outerShdw blurRad="38100" dist="38100" dir="2700000" algn="tl">
                    <a:srgbClr val="C0C0C0"/>
                  </a:outerShdw>
                </a:effectLst>
                <a:uLnTx/>
                <a:uFillTx/>
                <a:latin typeface="Times New Roman" pitchFamily="18" charset="0"/>
                <a:ea typeface="宋体" pitchFamily="2" charset="-122"/>
              </a:endParaRPr>
            </a:p>
          </p:txBody>
        </p:sp>
      </p:grpSp>
      <p:sp>
        <p:nvSpPr>
          <p:cNvPr id="56" name="Text Box 51"/>
          <p:cNvSpPr txBox="1">
            <a:spLocks noChangeArrowheads="1"/>
          </p:cNvSpPr>
          <p:nvPr/>
        </p:nvSpPr>
        <p:spPr bwMode="auto">
          <a:xfrm>
            <a:off x="639763" y="5134454"/>
            <a:ext cx="761841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eaLnBrk="1" hangingPunct="1">
              <a:spcBef>
                <a:spcPct val="20000"/>
              </a:spcBef>
            </a:pPr>
            <a:r>
              <a:rPr kumimoji="1" lang="en-US" altLang="zh-CN" sz="2400" dirty="0">
                <a:latin typeface="Arial Black" pitchFamily="34" charset="0"/>
              </a:rPr>
              <a:t>WPL = 0.10*3+0.15*3+0.25*2+0.35*2+0.15*2</a:t>
            </a:r>
          </a:p>
          <a:p>
            <a:pPr eaLnBrk="1" hangingPunct="1">
              <a:spcBef>
                <a:spcPct val="20000"/>
              </a:spcBef>
            </a:pPr>
            <a:r>
              <a:rPr kumimoji="1" lang="en-US" altLang="zh-CN" sz="2400" dirty="0">
                <a:latin typeface="Arial Black" pitchFamily="34" charset="0"/>
              </a:rPr>
              <a:t>         = 0.3+0.45+0.5+0.7+0.3 = 2.25 </a:t>
            </a:r>
          </a:p>
        </p:txBody>
      </p:sp>
      <p:sp>
        <p:nvSpPr>
          <p:cNvPr id="3" name="矩形 2"/>
          <p:cNvSpPr/>
          <p:nvPr/>
        </p:nvSpPr>
        <p:spPr>
          <a:xfrm>
            <a:off x="332272" y="1494945"/>
            <a:ext cx="3676006" cy="400110"/>
          </a:xfrm>
          <a:prstGeom prst="rect">
            <a:avLst/>
          </a:prstGeom>
        </p:spPr>
        <p:txBody>
          <a:bodyPr wrap="none">
            <a:spAutoFit/>
          </a:bodyPr>
          <a:lstStyle/>
          <a:p>
            <a:pPr marL="285750" indent="-285750" algn="ctr">
              <a:buFont typeface="Arial" charset="0"/>
              <a:buChar char="•"/>
            </a:pPr>
            <a:r>
              <a:rPr kumimoji="1" lang="zh-CN" altLang="en-US" sz="2000" b="1" dirty="0">
                <a:latin typeface="Microsoft YaHei" charset="0"/>
                <a:ea typeface="Microsoft YaHei" charset="0"/>
                <a:cs typeface="Microsoft YaHei" charset="0"/>
              </a:rPr>
              <a:t>按</a:t>
            </a:r>
            <a:r>
              <a:rPr kumimoji="1" lang="en-US" altLang="zh-CN" sz="2000" b="1" dirty="0">
                <a:latin typeface="Microsoft YaHei" charset="0"/>
                <a:ea typeface="Microsoft YaHei" charset="0"/>
                <a:cs typeface="Microsoft YaHei" charset="0"/>
              </a:rPr>
              <a:t>Huffman</a:t>
            </a:r>
            <a:r>
              <a:rPr kumimoji="1" lang="zh-CN" altLang="en-US" sz="2000" b="1" dirty="0">
                <a:latin typeface="Microsoft YaHei" charset="0"/>
                <a:ea typeface="Microsoft YaHei" charset="0"/>
                <a:cs typeface="Microsoft YaHei" charset="0"/>
              </a:rPr>
              <a:t>算法改造判定树</a:t>
            </a:r>
          </a:p>
        </p:txBody>
      </p:sp>
    </p:spTree>
    <p:extLst>
      <p:ext uri="{BB962C8B-B14F-4D97-AF65-F5344CB8AC3E}">
        <p14:creationId xmlns:p14="http://schemas.microsoft.com/office/powerpoint/2010/main" val="1292958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Case</a:t>
            </a:r>
            <a:endParaRPr kumimoji="1" lang="zh-CN" altLang="en-US" dirty="0"/>
          </a:p>
        </p:txBody>
      </p:sp>
      <p:sp>
        <p:nvSpPr>
          <p:cNvPr id="3" name="内容占位符 2"/>
          <p:cNvSpPr>
            <a:spLocks noGrp="1"/>
          </p:cNvSpPr>
          <p:nvPr>
            <p:ph idx="1"/>
          </p:nvPr>
        </p:nvSpPr>
        <p:spPr>
          <a:xfrm>
            <a:off x="432000" y="818700"/>
            <a:ext cx="8280000" cy="5221740"/>
          </a:xfrm>
        </p:spPr>
        <p:txBody>
          <a:bodyPr/>
          <a:lstStyle/>
          <a:p>
            <a:pPr>
              <a:lnSpc>
                <a:spcPct val="120000"/>
              </a:lnSpc>
              <a:spcBef>
                <a:spcPts val="600"/>
              </a:spcBef>
            </a:pPr>
            <a:r>
              <a:rPr kumimoji="1" lang="zh-CN" altLang="en-US" sz="2000" dirty="0"/>
              <a:t>给定集合</a:t>
            </a:r>
            <a:r>
              <a:rPr kumimoji="1" lang="en-US" altLang="zh-CN" sz="2000" dirty="0"/>
              <a:t>{15,</a:t>
            </a:r>
            <a:r>
              <a:rPr kumimoji="1" lang="zh-CN" altLang="en-US" sz="2000" dirty="0"/>
              <a:t> </a:t>
            </a:r>
            <a:r>
              <a:rPr kumimoji="1" lang="en-US" altLang="zh-CN" sz="2000" dirty="0"/>
              <a:t>3,</a:t>
            </a:r>
            <a:r>
              <a:rPr kumimoji="1" lang="zh-CN" altLang="en-US" sz="2000" dirty="0"/>
              <a:t> </a:t>
            </a:r>
            <a:r>
              <a:rPr kumimoji="1" lang="en-US" altLang="zh-CN" sz="2000" dirty="0"/>
              <a:t>14,</a:t>
            </a:r>
            <a:r>
              <a:rPr kumimoji="1" lang="zh-CN" altLang="en-US" sz="2000" dirty="0"/>
              <a:t> </a:t>
            </a:r>
            <a:r>
              <a:rPr kumimoji="1" lang="en-US" altLang="zh-CN" sz="2000" dirty="0"/>
              <a:t>2,</a:t>
            </a:r>
            <a:r>
              <a:rPr kumimoji="1" lang="zh-CN" altLang="en-US" sz="2000" dirty="0"/>
              <a:t> </a:t>
            </a:r>
            <a:r>
              <a:rPr kumimoji="1" lang="en-US" altLang="zh-CN" sz="2000" dirty="0"/>
              <a:t>6,</a:t>
            </a:r>
            <a:r>
              <a:rPr kumimoji="1" lang="zh-CN" altLang="en-US" sz="2000" dirty="0"/>
              <a:t> </a:t>
            </a:r>
            <a:r>
              <a:rPr kumimoji="1" lang="en-US" altLang="zh-CN" sz="2000" dirty="0"/>
              <a:t>9,</a:t>
            </a:r>
            <a:r>
              <a:rPr kumimoji="1" lang="zh-CN" altLang="en-US" sz="2000" dirty="0"/>
              <a:t> </a:t>
            </a:r>
            <a:r>
              <a:rPr kumimoji="1" lang="en-US" altLang="zh-CN" sz="2000" dirty="0"/>
              <a:t>16,</a:t>
            </a:r>
            <a:r>
              <a:rPr kumimoji="1" lang="zh-CN" altLang="en-US" sz="2000" dirty="0"/>
              <a:t> </a:t>
            </a:r>
            <a:r>
              <a:rPr kumimoji="1" lang="en-US" altLang="zh-CN" sz="2000" dirty="0"/>
              <a:t>17}</a:t>
            </a:r>
            <a:r>
              <a:rPr kumimoji="1" lang="zh-CN" altLang="en-US" sz="2000" dirty="0"/>
              <a:t>，解答如下问题：</a:t>
            </a:r>
          </a:p>
          <a:p>
            <a:pPr marL="457200" indent="-457200">
              <a:lnSpc>
                <a:spcPct val="120000"/>
              </a:lnSpc>
              <a:spcBef>
                <a:spcPts val="600"/>
              </a:spcBef>
              <a:buAutoNum type="arabicParenBoth"/>
            </a:pPr>
            <a:r>
              <a:rPr kumimoji="1" lang="zh-CN" altLang="en-US" sz="1800" dirty="0"/>
              <a:t>构造相应的哈夫曼树，给出构造过程；</a:t>
            </a:r>
          </a:p>
          <a:p>
            <a:pPr marL="457200" indent="-457200">
              <a:lnSpc>
                <a:spcPct val="120000"/>
              </a:lnSpc>
              <a:spcBef>
                <a:spcPts val="600"/>
              </a:spcBef>
              <a:buAutoNum type="arabicParenBoth"/>
            </a:pPr>
            <a:r>
              <a:rPr kumimoji="1" lang="zh-CN" altLang="en-US" sz="1800" dirty="0"/>
              <a:t>计算它的带权路径长度；</a:t>
            </a:r>
          </a:p>
          <a:p>
            <a:pPr marL="457200" indent="-457200">
              <a:lnSpc>
                <a:spcPct val="120000"/>
              </a:lnSpc>
              <a:spcBef>
                <a:spcPts val="600"/>
              </a:spcBef>
              <a:buAutoNum type="arabicParenBoth"/>
            </a:pPr>
            <a:r>
              <a:rPr kumimoji="1" lang="zh-CN" altLang="en-US" sz="1800" dirty="0"/>
              <a:t>写出它的</a:t>
            </a:r>
            <a:r>
              <a:rPr kumimoji="1" lang="en-US" altLang="zh-CN" sz="1800" dirty="0"/>
              <a:t>Huffman</a:t>
            </a:r>
            <a:r>
              <a:rPr kumimoji="1" lang="zh-CN" altLang="en-US" sz="1800" dirty="0"/>
              <a:t>编码。</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22180" y="3110826"/>
            <a:ext cx="4199385" cy="2099693"/>
          </a:xfrm>
          <a:prstGeom prst="rect">
            <a:avLst/>
          </a:prstGeom>
        </p:spPr>
      </p:pic>
      <p:pic>
        <p:nvPicPr>
          <p:cNvPr id="7" name="图片 6">
            <a:extLst>
              <a:ext uri="{FF2B5EF4-FFF2-40B4-BE49-F238E27FC236}">
                <a16:creationId xmlns:a16="http://schemas.microsoft.com/office/drawing/2014/main" id="{00609419-3993-4C9B-987A-FCA9360A44FD}"/>
              </a:ext>
            </a:extLst>
          </p:cNvPr>
          <p:cNvPicPr>
            <a:picLocks noChangeAspect="1"/>
          </p:cNvPicPr>
          <p:nvPr/>
        </p:nvPicPr>
        <p:blipFill>
          <a:blip r:embed="rId4">
            <a:grayscl/>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Lst>
          </a:blip>
          <a:stretch>
            <a:fillRect/>
          </a:stretch>
        </p:blipFill>
        <p:spPr>
          <a:xfrm>
            <a:off x="4856582" y="2760473"/>
            <a:ext cx="4119500" cy="1190565"/>
          </a:xfrm>
          <a:prstGeom prst="rect">
            <a:avLst/>
          </a:prstGeom>
        </p:spPr>
      </p:pic>
      <p:pic>
        <p:nvPicPr>
          <p:cNvPr id="8" name="图片 7">
            <a:extLst>
              <a:ext uri="{FF2B5EF4-FFF2-40B4-BE49-F238E27FC236}">
                <a16:creationId xmlns:a16="http://schemas.microsoft.com/office/drawing/2014/main" id="{06B65268-F22F-433F-B63F-2B97F20D7E83}"/>
              </a:ext>
            </a:extLst>
          </p:cNvPr>
          <p:cNvPicPr>
            <a:picLocks noChangeAspect="1"/>
          </p:cNvPicPr>
          <p:nvPr/>
        </p:nvPicPr>
        <p:blipFill>
          <a:blip r:embed="rId6">
            <a:grayscl/>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4910844" y="4151371"/>
            <a:ext cx="4010976" cy="1889069"/>
          </a:xfrm>
          <a:prstGeom prst="rect">
            <a:avLst/>
          </a:prstGeom>
        </p:spPr>
      </p:pic>
    </p:spTree>
    <p:extLst>
      <p:ext uri="{BB962C8B-B14F-4D97-AF65-F5344CB8AC3E}">
        <p14:creationId xmlns:p14="http://schemas.microsoft.com/office/powerpoint/2010/main" val="12700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Case</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t>计算它的带权路径长度；</a:t>
            </a:r>
            <a:endParaRPr kumimoji="1" lang="en-US" altLang="zh-CN" dirty="0"/>
          </a:p>
          <a:p>
            <a:pPr marL="0" indent="0">
              <a:buNone/>
            </a:pPr>
            <a:r>
              <a:rPr kumimoji="1" lang="en-US" altLang="zh-CN" sz="2000" dirty="0"/>
              <a:t>WPL = (2 + 3) x </a:t>
            </a:r>
            <a:r>
              <a:rPr kumimoji="1" lang="en-US" altLang="zh-CN" sz="2000" dirty="0">
                <a:solidFill>
                  <a:srgbClr val="FF0000"/>
                </a:solidFill>
              </a:rPr>
              <a:t>5</a:t>
            </a:r>
          </a:p>
          <a:p>
            <a:pPr marL="0" indent="0">
              <a:buNone/>
            </a:pPr>
            <a:r>
              <a:rPr kumimoji="1" lang="en-US" altLang="zh-CN" sz="2000" dirty="0"/>
              <a:t>         + 6 x </a:t>
            </a:r>
            <a:r>
              <a:rPr kumimoji="1" lang="en-US" altLang="zh-CN" sz="2000" dirty="0">
                <a:solidFill>
                  <a:srgbClr val="FF0000"/>
                </a:solidFill>
              </a:rPr>
              <a:t>4</a:t>
            </a:r>
          </a:p>
          <a:p>
            <a:pPr marL="0" indent="0">
              <a:buNone/>
            </a:pPr>
            <a:r>
              <a:rPr kumimoji="1" lang="en-US" altLang="zh-CN" sz="2000" dirty="0"/>
              <a:t>         + (9 + 14 + 15) x </a:t>
            </a:r>
            <a:r>
              <a:rPr kumimoji="1" lang="en-US" altLang="zh-CN" sz="2000" dirty="0">
                <a:solidFill>
                  <a:srgbClr val="FF0000"/>
                </a:solidFill>
              </a:rPr>
              <a:t>3</a:t>
            </a:r>
          </a:p>
          <a:p>
            <a:pPr marL="0" indent="0">
              <a:buNone/>
            </a:pPr>
            <a:r>
              <a:rPr kumimoji="1" lang="en-US" altLang="zh-CN" sz="2000" dirty="0"/>
              <a:t>         + (16 + 17) x </a:t>
            </a:r>
            <a:r>
              <a:rPr kumimoji="1" lang="en-US" altLang="zh-CN" sz="2000" dirty="0">
                <a:solidFill>
                  <a:srgbClr val="FF0000"/>
                </a:solidFill>
              </a:rPr>
              <a:t>2</a:t>
            </a:r>
          </a:p>
          <a:p>
            <a:pPr marL="0" indent="0">
              <a:buNone/>
            </a:pPr>
            <a:r>
              <a:rPr kumimoji="1" lang="en-US" altLang="zh-CN" sz="2000" dirty="0"/>
              <a:t>         = 229</a:t>
            </a:r>
          </a:p>
          <a:p>
            <a:pPr marL="0" indent="0">
              <a:buNone/>
            </a:pPr>
            <a:endParaRPr kumimoji="1" lang="zh-CN" altLang="en-US" sz="900" dirty="0"/>
          </a:p>
          <a:p>
            <a:r>
              <a:rPr kumimoji="1" lang="en-US" altLang="zh-CN" dirty="0"/>
              <a:t> Huffman</a:t>
            </a:r>
            <a:r>
              <a:rPr kumimoji="1" lang="zh-CN" altLang="en-US" dirty="0"/>
              <a:t>编码</a:t>
            </a:r>
          </a:p>
          <a:p>
            <a:pPr marL="0" indent="0">
              <a:buNone/>
            </a:pPr>
            <a:r>
              <a:rPr kumimoji="1" lang="en-US" altLang="zh-CN" sz="2000" dirty="0"/>
              <a:t>15</a:t>
            </a:r>
            <a:r>
              <a:rPr kumimoji="1" lang="zh-CN" altLang="en-US" sz="2000" dirty="0"/>
              <a:t>：</a:t>
            </a:r>
            <a:r>
              <a:rPr kumimoji="1" lang="en-US" altLang="zh-CN" sz="2000" dirty="0">
                <a:solidFill>
                  <a:srgbClr val="0000FF"/>
                </a:solidFill>
              </a:rPr>
              <a:t>110</a:t>
            </a:r>
            <a:r>
              <a:rPr kumimoji="1" lang="zh-CN" altLang="en-US" sz="2000" dirty="0"/>
              <a:t>            </a:t>
            </a:r>
            <a:r>
              <a:rPr kumimoji="1" lang="en-US" altLang="zh-CN" sz="2000" dirty="0"/>
              <a:t>6</a:t>
            </a:r>
            <a:r>
              <a:rPr kumimoji="1" lang="zh-CN" altLang="en-US" sz="2000" dirty="0"/>
              <a:t>：</a:t>
            </a:r>
            <a:r>
              <a:rPr kumimoji="1" lang="en-US" altLang="zh-CN" sz="2000" dirty="0">
                <a:solidFill>
                  <a:srgbClr val="0000FF"/>
                </a:solidFill>
              </a:rPr>
              <a:t>1001</a:t>
            </a:r>
            <a:endParaRPr kumimoji="1" lang="zh-CN" altLang="en-US" sz="2000" dirty="0">
              <a:solidFill>
                <a:srgbClr val="0000FF"/>
              </a:solidFill>
            </a:endParaRPr>
          </a:p>
          <a:p>
            <a:pPr marL="0" indent="0">
              <a:buNone/>
            </a:pPr>
            <a:r>
              <a:rPr kumimoji="1" lang="zh-CN" altLang="en-US" sz="2000" dirty="0"/>
              <a:t>  </a:t>
            </a:r>
            <a:r>
              <a:rPr kumimoji="1" lang="en-US" altLang="zh-CN" sz="2000" dirty="0"/>
              <a:t>3</a:t>
            </a:r>
            <a:r>
              <a:rPr kumimoji="1" lang="zh-CN" altLang="en-US" sz="2000" dirty="0"/>
              <a:t>：</a:t>
            </a:r>
            <a:r>
              <a:rPr kumimoji="1" lang="en-US" altLang="zh-CN" sz="2000" dirty="0">
                <a:solidFill>
                  <a:srgbClr val="0000FF"/>
                </a:solidFill>
              </a:rPr>
              <a:t>10000</a:t>
            </a:r>
            <a:r>
              <a:rPr kumimoji="1" lang="zh-CN" altLang="en-US" sz="2000" dirty="0"/>
              <a:t>        </a:t>
            </a:r>
            <a:r>
              <a:rPr kumimoji="1" lang="en-US" altLang="zh-CN" sz="2000" dirty="0"/>
              <a:t>9</a:t>
            </a:r>
            <a:r>
              <a:rPr kumimoji="1" lang="zh-CN" altLang="en-US" sz="2000" dirty="0"/>
              <a:t>：</a:t>
            </a:r>
            <a:r>
              <a:rPr kumimoji="1" lang="en-US" altLang="zh-CN" sz="2000" dirty="0">
                <a:solidFill>
                  <a:srgbClr val="0000FF"/>
                </a:solidFill>
              </a:rPr>
              <a:t>101</a:t>
            </a:r>
            <a:endParaRPr kumimoji="1" lang="zh-CN" altLang="en-US" sz="2000" dirty="0">
              <a:solidFill>
                <a:srgbClr val="0000FF"/>
              </a:solidFill>
            </a:endParaRPr>
          </a:p>
          <a:p>
            <a:pPr marL="0" indent="0">
              <a:buNone/>
            </a:pPr>
            <a:r>
              <a:rPr kumimoji="1" lang="en-US" altLang="zh-CN" sz="2000" dirty="0"/>
              <a:t>14</a:t>
            </a:r>
            <a:r>
              <a:rPr kumimoji="1" lang="zh-CN" altLang="en-US" sz="2000" dirty="0"/>
              <a:t>：</a:t>
            </a:r>
            <a:r>
              <a:rPr kumimoji="1" lang="en-US" altLang="zh-CN" sz="2000" dirty="0">
                <a:solidFill>
                  <a:srgbClr val="0000FF"/>
                </a:solidFill>
              </a:rPr>
              <a:t>111</a:t>
            </a:r>
            <a:r>
              <a:rPr kumimoji="1" lang="zh-CN" altLang="en-US" sz="2000" dirty="0"/>
              <a:t>          </a:t>
            </a:r>
            <a:r>
              <a:rPr kumimoji="1" lang="en-US" altLang="zh-CN" sz="2000" dirty="0"/>
              <a:t>16</a:t>
            </a:r>
            <a:r>
              <a:rPr kumimoji="1" lang="zh-CN" altLang="en-US" sz="2000" dirty="0"/>
              <a:t>：</a:t>
            </a:r>
            <a:r>
              <a:rPr kumimoji="1" lang="en-US" altLang="zh-CN" sz="2000" dirty="0">
                <a:solidFill>
                  <a:srgbClr val="0000FF"/>
                </a:solidFill>
              </a:rPr>
              <a:t>00</a:t>
            </a:r>
            <a:endParaRPr kumimoji="1" lang="zh-CN" altLang="en-US" sz="2000" dirty="0">
              <a:solidFill>
                <a:srgbClr val="0000FF"/>
              </a:solidFill>
            </a:endParaRPr>
          </a:p>
          <a:p>
            <a:pPr marL="0" indent="0">
              <a:buNone/>
            </a:pPr>
            <a:r>
              <a:rPr kumimoji="1" lang="zh-CN" altLang="en-US" sz="2000" dirty="0"/>
              <a:t>  </a:t>
            </a:r>
            <a:r>
              <a:rPr kumimoji="1" lang="en-US" altLang="zh-CN" sz="2000" dirty="0"/>
              <a:t>2</a:t>
            </a:r>
            <a:r>
              <a:rPr kumimoji="1" lang="zh-CN" altLang="en-US" sz="2000" dirty="0"/>
              <a:t>：</a:t>
            </a:r>
            <a:r>
              <a:rPr kumimoji="1" lang="en-US" altLang="zh-CN" sz="2000" dirty="0">
                <a:solidFill>
                  <a:srgbClr val="0000FF"/>
                </a:solidFill>
              </a:rPr>
              <a:t>10001</a:t>
            </a:r>
            <a:r>
              <a:rPr kumimoji="1" lang="zh-CN" altLang="en-US" sz="2000" dirty="0"/>
              <a:t>      </a:t>
            </a:r>
            <a:r>
              <a:rPr kumimoji="1" lang="en-US" altLang="zh-CN" sz="2000" dirty="0"/>
              <a:t>17</a:t>
            </a:r>
            <a:r>
              <a:rPr kumimoji="1" lang="zh-CN" altLang="en-US" sz="2000" dirty="0"/>
              <a:t>：</a:t>
            </a:r>
            <a:r>
              <a:rPr kumimoji="1" lang="en-US" altLang="zh-CN" sz="2000" dirty="0">
                <a:solidFill>
                  <a:srgbClr val="0000FF"/>
                </a:solidFill>
              </a:rPr>
              <a:t>01</a:t>
            </a:r>
            <a:endParaRPr kumimoji="1" lang="zh-CN" altLang="en-US" sz="2000" dirty="0">
              <a:solidFill>
                <a:srgbClr val="0000FF"/>
              </a:solidFill>
            </a:endParaRP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69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pic>
        <p:nvPicPr>
          <p:cNvPr id="7" name="图片 6"/>
          <p:cNvPicPr>
            <a:picLocks noChangeAspect="1"/>
          </p:cNvPicPr>
          <p:nvPr/>
        </p:nvPicPr>
        <p:blipFill>
          <a:blip r:embed="rId3"/>
          <a:stretch>
            <a:fillRect/>
          </a:stretch>
        </p:blipFill>
        <p:spPr>
          <a:xfrm>
            <a:off x="5080455" y="2041322"/>
            <a:ext cx="3180972" cy="2819676"/>
          </a:xfrm>
          <a:prstGeom prst="rect">
            <a:avLst/>
          </a:prstGeom>
        </p:spPr>
      </p:pic>
      <p:sp>
        <p:nvSpPr>
          <p:cNvPr id="8" name="文本框 7"/>
          <p:cNvSpPr txBox="1"/>
          <p:nvPr/>
        </p:nvSpPr>
        <p:spPr>
          <a:xfrm>
            <a:off x="5705691" y="2144531"/>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9" name="文本框 8"/>
          <p:cNvSpPr txBox="1"/>
          <p:nvPr/>
        </p:nvSpPr>
        <p:spPr>
          <a:xfrm>
            <a:off x="5182229" y="2721000"/>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10" name="文本框 9"/>
          <p:cNvSpPr txBox="1"/>
          <p:nvPr/>
        </p:nvSpPr>
        <p:spPr>
          <a:xfrm>
            <a:off x="6500822" y="2687871"/>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11" name="文本框 10"/>
          <p:cNvSpPr txBox="1"/>
          <p:nvPr/>
        </p:nvSpPr>
        <p:spPr>
          <a:xfrm>
            <a:off x="6023743" y="3138441"/>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12" name="文本框 11"/>
          <p:cNvSpPr txBox="1"/>
          <p:nvPr/>
        </p:nvSpPr>
        <p:spPr>
          <a:xfrm>
            <a:off x="5467149" y="3668530"/>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13" name="文本框 12"/>
          <p:cNvSpPr txBox="1"/>
          <p:nvPr/>
        </p:nvSpPr>
        <p:spPr>
          <a:xfrm>
            <a:off x="5142469" y="4152234"/>
            <a:ext cx="301686" cy="369332"/>
          </a:xfrm>
          <a:prstGeom prst="rect">
            <a:avLst/>
          </a:prstGeom>
          <a:noFill/>
        </p:spPr>
        <p:txBody>
          <a:bodyPr wrap="none" rtlCol="0">
            <a:spAutoFit/>
          </a:bodyPr>
          <a:lstStyle/>
          <a:p>
            <a:r>
              <a:rPr kumimoji="1" lang="en-US" altLang="zh-CN" b="1" dirty="0">
                <a:solidFill>
                  <a:srgbClr val="0000FF"/>
                </a:solidFill>
              </a:rPr>
              <a:t>0</a:t>
            </a:r>
            <a:endParaRPr kumimoji="1" lang="zh-CN" altLang="en-US" b="1" dirty="0">
              <a:solidFill>
                <a:srgbClr val="0000FF"/>
              </a:solidFill>
            </a:endParaRPr>
          </a:p>
        </p:txBody>
      </p:sp>
      <p:sp>
        <p:nvSpPr>
          <p:cNvPr id="14" name="文本框 13"/>
          <p:cNvSpPr txBox="1"/>
          <p:nvPr/>
        </p:nvSpPr>
        <p:spPr>
          <a:xfrm>
            <a:off x="5778573" y="4152232"/>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15" name="文本框 14"/>
          <p:cNvSpPr txBox="1"/>
          <p:nvPr/>
        </p:nvSpPr>
        <p:spPr>
          <a:xfrm>
            <a:off x="6169509" y="3655275"/>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16" name="文本框 15"/>
          <p:cNvSpPr txBox="1"/>
          <p:nvPr/>
        </p:nvSpPr>
        <p:spPr>
          <a:xfrm>
            <a:off x="5785201" y="2701121"/>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17" name="文本框 16"/>
          <p:cNvSpPr txBox="1"/>
          <p:nvPr/>
        </p:nvSpPr>
        <p:spPr>
          <a:xfrm>
            <a:off x="6785741" y="2124652"/>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18" name="文本框 17"/>
          <p:cNvSpPr txBox="1"/>
          <p:nvPr/>
        </p:nvSpPr>
        <p:spPr>
          <a:xfrm>
            <a:off x="6679723" y="3131816"/>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19" name="文本框 18"/>
          <p:cNvSpPr txBox="1"/>
          <p:nvPr/>
        </p:nvSpPr>
        <p:spPr>
          <a:xfrm>
            <a:off x="7435095" y="2681243"/>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20" name="文本框 19"/>
          <p:cNvSpPr txBox="1"/>
          <p:nvPr/>
        </p:nvSpPr>
        <p:spPr>
          <a:xfrm>
            <a:off x="7918798" y="3125188"/>
            <a:ext cx="301686" cy="369332"/>
          </a:xfrm>
          <a:prstGeom prst="rect">
            <a:avLst/>
          </a:prstGeom>
          <a:noFill/>
        </p:spPr>
        <p:txBody>
          <a:bodyPr wrap="none" rtlCol="0">
            <a:spAutoFit/>
          </a:bodyPr>
          <a:lstStyle/>
          <a:p>
            <a:r>
              <a:rPr kumimoji="1" lang="en-US" altLang="zh-CN" b="1" dirty="0">
                <a:solidFill>
                  <a:srgbClr val="0000FF"/>
                </a:solidFill>
              </a:rPr>
              <a:t>1</a:t>
            </a:r>
            <a:endParaRPr kumimoji="1" lang="zh-CN" altLang="en-US" b="1" dirty="0">
              <a:solidFill>
                <a:srgbClr val="0000FF"/>
              </a:solidFill>
            </a:endParaRPr>
          </a:p>
        </p:txBody>
      </p:sp>
      <p:sp>
        <p:nvSpPr>
          <p:cNvPr id="21" name="文本框 20"/>
          <p:cNvSpPr txBox="1"/>
          <p:nvPr/>
        </p:nvSpPr>
        <p:spPr>
          <a:xfrm>
            <a:off x="7295947" y="3217952"/>
            <a:ext cx="301686" cy="369332"/>
          </a:xfrm>
          <a:prstGeom prst="rect">
            <a:avLst/>
          </a:prstGeom>
          <a:noFill/>
        </p:spPr>
        <p:txBody>
          <a:bodyPr wrap="none" rtlCol="0">
            <a:spAutoFit/>
          </a:bodyPr>
          <a:lstStyle/>
          <a:p>
            <a:r>
              <a:rPr kumimoji="1" lang="en-US" altLang="zh-CN" b="1">
                <a:solidFill>
                  <a:srgbClr val="0000FF"/>
                </a:solidFill>
              </a:rPr>
              <a:t>0</a:t>
            </a:r>
            <a:endParaRPr kumimoji="1" lang="zh-CN" altLang="en-US" b="1" dirty="0">
              <a:solidFill>
                <a:srgbClr val="0000FF"/>
              </a:solidFill>
            </a:endParaRPr>
          </a:p>
        </p:txBody>
      </p:sp>
    </p:spTree>
    <p:extLst>
      <p:ext uri="{BB962C8B-B14F-4D97-AF65-F5344CB8AC3E}">
        <p14:creationId xmlns:p14="http://schemas.microsoft.com/office/powerpoint/2010/main" val="17245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pPr>
              <a:lnSpc>
                <a:spcPct val="150000"/>
              </a:lnSpc>
              <a:spcBef>
                <a:spcPts val="2400"/>
              </a:spcBef>
            </a:pPr>
            <a:r>
              <a:rPr lang="zh-CN" altLang="en-US" sz="2000" dirty="0"/>
              <a:t>在沿左子树深入时，深入一个结点，入栈一个结点。</a:t>
            </a:r>
          </a:p>
          <a:p>
            <a:pPr>
              <a:lnSpc>
                <a:spcPct val="150000"/>
              </a:lnSpc>
              <a:spcBef>
                <a:spcPts val="2400"/>
              </a:spcBef>
            </a:pPr>
            <a:r>
              <a:rPr lang="zh-CN" altLang="en-US" sz="2000" dirty="0"/>
              <a:t>若为</a:t>
            </a:r>
            <a:r>
              <a:rPr lang="zh-CN" altLang="en-US" sz="2000" b="1" dirty="0">
                <a:solidFill>
                  <a:srgbClr val="FF0000"/>
                </a:solidFill>
              </a:rPr>
              <a:t>先序遍历</a:t>
            </a:r>
            <a:r>
              <a:rPr lang="zh-CN" altLang="en-US" sz="2000" dirty="0"/>
              <a:t>，则在入栈之前访问之，当沿左分支深入不下去时，则返回，即从堆栈中弹出前面压入的结点；</a:t>
            </a:r>
            <a:endParaRPr lang="en-US" altLang="zh-CN" sz="2000" dirty="0"/>
          </a:p>
          <a:p>
            <a:endParaRPr lang="zh-CN" altLang="en-US" dirty="0"/>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7</a:t>
            </a:fld>
            <a:endParaRPr lang="zh-CN" altLang="en-US" dirty="0"/>
          </a:p>
        </p:txBody>
      </p:sp>
    </p:spTree>
    <p:extLst>
      <p:ext uri="{BB962C8B-B14F-4D97-AF65-F5344CB8AC3E}">
        <p14:creationId xmlns:p14="http://schemas.microsoft.com/office/powerpoint/2010/main" val="153786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p>
        </p:txBody>
      </p:sp>
      <p:sp>
        <p:nvSpPr>
          <p:cNvPr id="3" name="内容占位符 2"/>
          <p:cNvSpPr>
            <a:spLocks noGrp="1"/>
          </p:cNvSpPr>
          <p:nvPr>
            <p:ph idx="1"/>
          </p:nvPr>
        </p:nvSpPr>
        <p:spPr/>
        <p:txBody>
          <a:bodyPr/>
          <a:lstStyle/>
          <a:p>
            <a:r>
              <a:rPr lang="zh-CN" altLang="en-US" dirty="0"/>
              <a:t>堆的定义及其实现</a:t>
            </a: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Line 37"/>
          <p:cNvSpPr>
            <a:spLocks noChangeShapeType="1"/>
          </p:cNvSpPr>
          <p:nvPr/>
        </p:nvSpPr>
        <p:spPr bwMode="auto">
          <a:xfrm flipH="1">
            <a:off x="5095462" y="2610674"/>
            <a:ext cx="7620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 name="Line 21"/>
          <p:cNvSpPr>
            <a:spLocks noChangeShapeType="1"/>
          </p:cNvSpPr>
          <p:nvPr/>
        </p:nvSpPr>
        <p:spPr bwMode="auto">
          <a:xfrm flipH="1">
            <a:off x="3064568" y="2736570"/>
            <a:ext cx="304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9" name="Line 20"/>
          <p:cNvSpPr>
            <a:spLocks noChangeShapeType="1"/>
          </p:cNvSpPr>
          <p:nvPr/>
        </p:nvSpPr>
        <p:spPr bwMode="auto">
          <a:xfrm>
            <a:off x="3521768" y="2660370"/>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0" name="Line 19"/>
          <p:cNvSpPr>
            <a:spLocks noChangeShapeType="1"/>
          </p:cNvSpPr>
          <p:nvPr/>
        </p:nvSpPr>
        <p:spPr bwMode="auto">
          <a:xfrm>
            <a:off x="1921568" y="2736570"/>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1" name="Line 18"/>
          <p:cNvSpPr>
            <a:spLocks noChangeShapeType="1"/>
          </p:cNvSpPr>
          <p:nvPr/>
        </p:nvSpPr>
        <p:spPr bwMode="auto">
          <a:xfrm>
            <a:off x="1540568" y="3498570"/>
            <a:ext cx="3048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2" name="Line 17"/>
          <p:cNvSpPr>
            <a:spLocks noChangeShapeType="1"/>
          </p:cNvSpPr>
          <p:nvPr/>
        </p:nvSpPr>
        <p:spPr bwMode="auto">
          <a:xfrm flipH="1">
            <a:off x="1083368" y="2584170"/>
            <a:ext cx="76200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3" name="Line 16"/>
          <p:cNvSpPr>
            <a:spLocks noChangeShapeType="1"/>
          </p:cNvSpPr>
          <p:nvPr/>
        </p:nvSpPr>
        <p:spPr bwMode="auto">
          <a:xfrm>
            <a:off x="2759768" y="2050770"/>
            <a:ext cx="685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 name="Line 15"/>
          <p:cNvSpPr>
            <a:spLocks noChangeShapeType="1"/>
          </p:cNvSpPr>
          <p:nvPr/>
        </p:nvSpPr>
        <p:spPr bwMode="auto">
          <a:xfrm flipH="1">
            <a:off x="1845368" y="1974570"/>
            <a:ext cx="8382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 name="Oval 6"/>
          <p:cNvSpPr>
            <a:spLocks noChangeArrowheads="1"/>
          </p:cNvSpPr>
          <p:nvPr/>
        </p:nvSpPr>
        <p:spPr bwMode="auto">
          <a:xfrm>
            <a:off x="2454968" y="16697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18" name="Oval 7"/>
          <p:cNvSpPr>
            <a:spLocks noChangeArrowheads="1"/>
          </p:cNvSpPr>
          <p:nvPr/>
        </p:nvSpPr>
        <p:spPr bwMode="auto">
          <a:xfrm>
            <a:off x="1616768" y="22793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19" name="Oval 8"/>
          <p:cNvSpPr>
            <a:spLocks noChangeArrowheads="1"/>
          </p:cNvSpPr>
          <p:nvPr/>
        </p:nvSpPr>
        <p:spPr bwMode="auto">
          <a:xfrm>
            <a:off x="3216968" y="22793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0" name="Oval 9"/>
          <p:cNvSpPr>
            <a:spLocks noChangeArrowheads="1"/>
          </p:cNvSpPr>
          <p:nvPr/>
        </p:nvSpPr>
        <p:spPr bwMode="auto">
          <a:xfrm>
            <a:off x="28359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1" name="Oval 10"/>
          <p:cNvSpPr>
            <a:spLocks noChangeArrowheads="1"/>
          </p:cNvSpPr>
          <p:nvPr/>
        </p:nvSpPr>
        <p:spPr bwMode="auto">
          <a:xfrm>
            <a:off x="35979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2" name="Oval 11"/>
          <p:cNvSpPr>
            <a:spLocks noChangeArrowheads="1"/>
          </p:cNvSpPr>
          <p:nvPr/>
        </p:nvSpPr>
        <p:spPr bwMode="auto">
          <a:xfrm>
            <a:off x="19977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3" name="Oval 12"/>
          <p:cNvSpPr>
            <a:spLocks noChangeArrowheads="1"/>
          </p:cNvSpPr>
          <p:nvPr/>
        </p:nvSpPr>
        <p:spPr bwMode="auto">
          <a:xfrm>
            <a:off x="1235768" y="2965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4" name="Oval 13"/>
          <p:cNvSpPr>
            <a:spLocks noChangeArrowheads="1"/>
          </p:cNvSpPr>
          <p:nvPr/>
        </p:nvSpPr>
        <p:spPr bwMode="auto">
          <a:xfrm>
            <a:off x="1540568" y="3727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5" name="Oval 14"/>
          <p:cNvSpPr>
            <a:spLocks noChangeArrowheads="1"/>
          </p:cNvSpPr>
          <p:nvPr/>
        </p:nvSpPr>
        <p:spPr bwMode="auto">
          <a:xfrm>
            <a:off x="854768" y="3727170"/>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26" name="Line 22"/>
          <p:cNvSpPr>
            <a:spLocks noChangeShapeType="1"/>
          </p:cNvSpPr>
          <p:nvPr/>
        </p:nvSpPr>
        <p:spPr bwMode="auto">
          <a:xfrm flipH="1">
            <a:off x="7076662" y="2763074"/>
            <a:ext cx="304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7" name="Line 23"/>
          <p:cNvSpPr>
            <a:spLocks noChangeShapeType="1"/>
          </p:cNvSpPr>
          <p:nvPr/>
        </p:nvSpPr>
        <p:spPr bwMode="auto">
          <a:xfrm>
            <a:off x="7533862" y="2686874"/>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8" name="Line 24"/>
          <p:cNvSpPr>
            <a:spLocks noChangeShapeType="1"/>
          </p:cNvSpPr>
          <p:nvPr/>
        </p:nvSpPr>
        <p:spPr bwMode="auto">
          <a:xfrm>
            <a:off x="5933662" y="2763074"/>
            <a:ext cx="3810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9" name="Line 25"/>
          <p:cNvSpPr>
            <a:spLocks noChangeShapeType="1"/>
          </p:cNvSpPr>
          <p:nvPr/>
        </p:nvSpPr>
        <p:spPr bwMode="auto">
          <a:xfrm>
            <a:off x="5552662" y="3525074"/>
            <a:ext cx="3048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 name="Line 26"/>
          <p:cNvSpPr>
            <a:spLocks noChangeShapeType="1"/>
          </p:cNvSpPr>
          <p:nvPr/>
        </p:nvSpPr>
        <p:spPr bwMode="auto">
          <a:xfrm>
            <a:off x="6771862" y="2077274"/>
            <a:ext cx="685800" cy="5334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 name="Line 27"/>
          <p:cNvSpPr>
            <a:spLocks noChangeShapeType="1"/>
          </p:cNvSpPr>
          <p:nvPr/>
        </p:nvSpPr>
        <p:spPr bwMode="auto">
          <a:xfrm flipH="1">
            <a:off x="5857462" y="2001074"/>
            <a:ext cx="838200" cy="609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 name="Oval 28"/>
          <p:cNvSpPr>
            <a:spLocks noChangeArrowheads="1"/>
          </p:cNvSpPr>
          <p:nvPr/>
        </p:nvSpPr>
        <p:spPr bwMode="auto">
          <a:xfrm>
            <a:off x="6467062" y="16962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3" name="Oval 29"/>
          <p:cNvSpPr>
            <a:spLocks noChangeArrowheads="1"/>
          </p:cNvSpPr>
          <p:nvPr/>
        </p:nvSpPr>
        <p:spPr bwMode="auto">
          <a:xfrm>
            <a:off x="5628862" y="23058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4" name="Oval 30"/>
          <p:cNvSpPr>
            <a:spLocks noChangeArrowheads="1"/>
          </p:cNvSpPr>
          <p:nvPr/>
        </p:nvSpPr>
        <p:spPr bwMode="auto">
          <a:xfrm>
            <a:off x="7229062" y="23058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5" name="Oval 31"/>
          <p:cNvSpPr>
            <a:spLocks noChangeArrowheads="1"/>
          </p:cNvSpPr>
          <p:nvPr/>
        </p:nvSpPr>
        <p:spPr bwMode="auto">
          <a:xfrm>
            <a:off x="68480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6" name="Oval 32"/>
          <p:cNvSpPr>
            <a:spLocks noChangeArrowheads="1"/>
          </p:cNvSpPr>
          <p:nvPr/>
        </p:nvSpPr>
        <p:spPr bwMode="auto">
          <a:xfrm>
            <a:off x="76100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7" name="Oval 33"/>
          <p:cNvSpPr>
            <a:spLocks noChangeArrowheads="1"/>
          </p:cNvSpPr>
          <p:nvPr/>
        </p:nvSpPr>
        <p:spPr bwMode="auto">
          <a:xfrm>
            <a:off x="60098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8" name="Oval 34"/>
          <p:cNvSpPr>
            <a:spLocks noChangeArrowheads="1"/>
          </p:cNvSpPr>
          <p:nvPr/>
        </p:nvSpPr>
        <p:spPr bwMode="auto">
          <a:xfrm>
            <a:off x="5247862" y="2991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39" name="Oval 35"/>
          <p:cNvSpPr>
            <a:spLocks noChangeArrowheads="1"/>
          </p:cNvSpPr>
          <p:nvPr/>
        </p:nvSpPr>
        <p:spPr bwMode="auto">
          <a:xfrm>
            <a:off x="5552662" y="3753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40" name="Oval 36"/>
          <p:cNvSpPr>
            <a:spLocks noChangeArrowheads="1"/>
          </p:cNvSpPr>
          <p:nvPr/>
        </p:nvSpPr>
        <p:spPr bwMode="auto">
          <a:xfrm>
            <a:off x="4866862" y="3753674"/>
            <a:ext cx="533400" cy="533400"/>
          </a:xfrm>
          <a:prstGeom prst="ellipse">
            <a:avLst/>
          </a:prstGeom>
          <a:solidFill>
            <a:srgbClr val="FFFFCC"/>
          </a:solidFill>
          <a:ln w="19050">
            <a:solidFill>
              <a:srgbClr val="009900"/>
            </a:solidFill>
            <a:round/>
            <a:headEnd/>
            <a:tailEnd/>
          </a:ln>
          <a:effectLst>
            <a:outerShdw blurRad="63500" dist="38099" dir="2700000" algn="ctr" rotWithShape="0">
              <a:schemeClr val="bg2">
                <a:alpha val="74998"/>
              </a:schemeClr>
            </a:outerShdw>
          </a:effectLst>
        </p:spPr>
        <p:txBody>
          <a:bodyPr wrap="none" anchor="ctr"/>
          <a:lstStyle/>
          <a:p>
            <a:endParaRPr lang="zh-CN" altLang="en-US"/>
          </a:p>
        </p:txBody>
      </p:sp>
      <p:sp>
        <p:nvSpPr>
          <p:cNvPr id="41" name="Text Box 38"/>
          <p:cNvSpPr txBox="1">
            <a:spLocks noChangeArrowheads="1"/>
          </p:cNvSpPr>
          <p:nvPr/>
        </p:nvSpPr>
        <p:spPr bwMode="auto">
          <a:xfrm>
            <a:off x="2464493" y="1684058"/>
            <a:ext cx="5238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r>
              <a:rPr lang="en-US" altLang="zh-CN" sz="2800">
                <a:solidFill>
                  <a:srgbClr val="CC3300"/>
                </a:solidFill>
                <a:latin typeface="Arial Narrow" charset="0"/>
              </a:rPr>
              <a:t>09</a:t>
            </a:r>
            <a:endParaRPr lang="en-US" altLang="zh-CN" b="0"/>
          </a:p>
        </p:txBody>
      </p:sp>
      <p:sp>
        <p:nvSpPr>
          <p:cNvPr id="42" name="Text Box 39"/>
          <p:cNvSpPr txBox="1">
            <a:spLocks noChangeArrowheads="1"/>
          </p:cNvSpPr>
          <p:nvPr/>
        </p:nvSpPr>
        <p:spPr bwMode="auto">
          <a:xfrm>
            <a:off x="6848062" y="2991674"/>
            <a:ext cx="539750" cy="519113"/>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r>
              <a:rPr lang="en-US" altLang="zh-CN" sz="2800" dirty="0">
                <a:solidFill>
                  <a:srgbClr val="CC3300"/>
                </a:solidFill>
                <a:latin typeface="Arial Narrow" charset="0"/>
              </a:rPr>
              <a:t>09</a:t>
            </a:r>
            <a:endParaRPr lang="en-US" altLang="zh-CN" b="0" dirty="0"/>
          </a:p>
        </p:txBody>
      </p:sp>
      <p:sp>
        <p:nvSpPr>
          <p:cNvPr id="43" name="Text Box 40"/>
          <p:cNvSpPr txBox="1">
            <a:spLocks noChangeArrowheads="1"/>
          </p:cNvSpPr>
          <p:nvPr/>
        </p:nvSpPr>
        <p:spPr bwMode="auto">
          <a:xfrm>
            <a:off x="6492462" y="16962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87</a:t>
            </a:r>
            <a:endParaRPr lang="en-US" altLang="zh-CN" b="0"/>
          </a:p>
        </p:txBody>
      </p:sp>
      <p:sp>
        <p:nvSpPr>
          <p:cNvPr id="44" name="Text Box 41"/>
          <p:cNvSpPr txBox="1">
            <a:spLocks noChangeArrowheads="1"/>
          </p:cNvSpPr>
          <p:nvPr/>
        </p:nvSpPr>
        <p:spPr bwMode="auto">
          <a:xfrm>
            <a:off x="3623368" y="2965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87</a:t>
            </a:r>
            <a:endParaRPr lang="en-US" altLang="zh-CN" b="0"/>
          </a:p>
        </p:txBody>
      </p:sp>
      <p:sp>
        <p:nvSpPr>
          <p:cNvPr id="45" name="Text Box 42"/>
          <p:cNvSpPr txBox="1">
            <a:spLocks noChangeArrowheads="1"/>
          </p:cNvSpPr>
          <p:nvPr/>
        </p:nvSpPr>
        <p:spPr bwMode="auto">
          <a:xfrm>
            <a:off x="5654262" y="23058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78</a:t>
            </a:r>
            <a:endParaRPr lang="en-US" altLang="zh-CN" b="0"/>
          </a:p>
        </p:txBody>
      </p:sp>
      <p:sp>
        <p:nvSpPr>
          <p:cNvPr id="46" name="Text Box 43"/>
          <p:cNvSpPr txBox="1">
            <a:spLocks noChangeArrowheads="1"/>
          </p:cNvSpPr>
          <p:nvPr/>
        </p:nvSpPr>
        <p:spPr bwMode="auto">
          <a:xfrm>
            <a:off x="2845493" y="29794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78</a:t>
            </a:r>
            <a:endParaRPr lang="en-US" altLang="zh-CN" b="0"/>
          </a:p>
        </p:txBody>
      </p:sp>
      <p:sp>
        <p:nvSpPr>
          <p:cNvPr id="47" name="Text Box 44"/>
          <p:cNvSpPr txBox="1">
            <a:spLocks noChangeArrowheads="1"/>
          </p:cNvSpPr>
          <p:nvPr/>
        </p:nvSpPr>
        <p:spPr bwMode="auto">
          <a:xfrm>
            <a:off x="2007293" y="29794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45</a:t>
            </a:r>
            <a:endParaRPr lang="en-US" altLang="zh-CN" b="0"/>
          </a:p>
        </p:txBody>
      </p:sp>
      <p:sp>
        <p:nvSpPr>
          <p:cNvPr id="48" name="Text Box 45"/>
          <p:cNvSpPr txBox="1">
            <a:spLocks noChangeArrowheads="1"/>
          </p:cNvSpPr>
          <p:nvPr/>
        </p:nvSpPr>
        <p:spPr bwMode="auto">
          <a:xfrm>
            <a:off x="52732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45</a:t>
            </a:r>
            <a:endParaRPr lang="en-US" altLang="zh-CN" b="0"/>
          </a:p>
        </p:txBody>
      </p:sp>
      <p:sp>
        <p:nvSpPr>
          <p:cNvPr id="49" name="Text Box 46"/>
          <p:cNvSpPr txBox="1">
            <a:spLocks noChangeArrowheads="1"/>
          </p:cNvSpPr>
          <p:nvPr/>
        </p:nvSpPr>
        <p:spPr bwMode="auto">
          <a:xfrm>
            <a:off x="3226493" y="229365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65</a:t>
            </a:r>
            <a:endParaRPr lang="en-US" altLang="zh-CN" b="0"/>
          </a:p>
        </p:txBody>
      </p:sp>
      <p:sp>
        <p:nvSpPr>
          <p:cNvPr id="50" name="Text Box 47"/>
          <p:cNvSpPr txBox="1">
            <a:spLocks noChangeArrowheads="1"/>
          </p:cNvSpPr>
          <p:nvPr/>
        </p:nvSpPr>
        <p:spPr bwMode="auto">
          <a:xfrm>
            <a:off x="60352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65</a:t>
            </a:r>
            <a:endParaRPr lang="en-US" altLang="zh-CN" b="0"/>
          </a:p>
        </p:txBody>
      </p:sp>
      <p:sp>
        <p:nvSpPr>
          <p:cNvPr id="51" name="Text Box 48"/>
          <p:cNvSpPr txBox="1">
            <a:spLocks noChangeArrowheads="1"/>
          </p:cNvSpPr>
          <p:nvPr/>
        </p:nvSpPr>
        <p:spPr bwMode="auto">
          <a:xfrm>
            <a:off x="7635462" y="29916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31</a:t>
            </a:r>
            <a:endParaRPr lang="en-US" altLang="zh-CN" b="0"/>
          </a:p>
        </p:txBody>
      </p:sp>
      <p:sp>
        <p:nvSpPr>
          <p:cNvPr id="52" name="Text Box 49"/>
          <p:cNvSpPr txBox="1">
            <a:spLocks noChangeArrowheads="1"/>
          </p:cNvSpPr>
          <p:nvPr/>
        </p:nvSpPr>
        <p:spPr bwMode="auto">
          <a:xfrm>
            <a:off x="1565968" y="3727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31</a:t>
            </a:r>
            <a:endParaRPr lang="en-US" altLang="zh-CN" b="0"/>
          </a:p>
        </p:txBody>
      </p:sp>
      <p:sp>
        <p:nvSpPr>
          <p:cNvPr id="53" name="Text Box 50"/>
          <p:cNvSpPr txBox="1">
            <a:spLocks noChangeArrowheads="1"/>
          </p:cNvSpPr>
          <p:nvPr/>
        </p:nvSpPr>
        <p:spPr bwMode="auto">
          <a:xfrm>
            <a:off x="880168" y="3727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53</a:t>
            </a:r>
            <a:endParaRPr lang="en-US" altLang="zh-CN" b="0"/>
          </a:p>
        </p:txBody>
      </p:sp>
      <p:sp>
        <p:nvSpPr>
          <p:cNvPr id="54" name="Text Box 51"/>
          <p:cNvSpPr txBox="1">
            <a:spLocks noChangeArrowheads="1"/>
          </p:cNvSpPr>
          <p:nvPr/>
        </p:nvSpPr>
        <p:spPr bwMode="auto">
          <a:xfrm>
            <a:off x="5578062" y="376796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23</a:t>
            </a:r>
            <a:endParaRPr lang="en-US" altLang="zh-CN" b="0"/>
          </a:p>
        </p:txBody>
      </p:sp>
      <p:sp>
        <p:nvSpPr>
          <p:cNvPr id="55" name="Text Box 52"/>
          <p:cNvSpPr txBox="1">
            <a:spLocks noChangeArrowheads="1"/>
          </p:cNvSpPr>
          <p:nvPr/>
        </p:nvSpPr>
        <p:spPr bwMode="auto">
          <a:xfrm>
            <a:off x="1261168" y="29651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23</a:t>
            </a:r>
            <a:endParaRPr lang="en-US" altLang="zh-CN" b="0"/>
          </a:p>
        </p:txBody>
      </p:sp>
      <p:sp>
        <p:nvSpPr>
          <p:cNvPr id="56" name="Text Box 53"/>
          <p:cNvSpPr txBox="1">
            <a:spLocks noChangeArrowheads="1"/>
          </p:cNvSpPr>
          <p:nvPr/>
        </p:nvSpPr>
        <p:spPr bwMode="auto">
          <a:xfrm>
            <a:off x="7254462" y="230587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53</a:t>
            </a:r>
            <a:endParaRPr lang="en-US" altLang="zh-CN" b="0"/>
          </a:p>
        </p:txBody>
      </p:sp>
      <p:sp>
        <p:nvSpPr>
          <p:cNvPr id="57" name="Text Box 54"/>
          <p:cNvSpPr txBox="1">
            <a:spLocks noChangeArrowheads="1"/>
          </p:cNvSpPr>
          <p:nvPr/>
        </p:nvSpPr>
        <p:spPr bwMode="auto">
          <a:xfrm>
            <a:off x="4892262" y="3767962"/>
            <a:ext cx="508000" cy="519112"/>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17</a:t>
            </a:r>
            <a:endParaRPr lang="en-US" altLang="zh-CN" b="0"/>
          </a:p>
        </p:txBody>
      </p:sp>
      <p:sp>
        <p:nvSpPr>
          <p:cNvPr id="58" name="Text Box 55"/>
          <p:cNvSpPr txBox="1">
            <a:spLocks noChangeArrowheads="1"/>
          </p:cNvSpPr>
          <p:nvPr/>
        </p:nvSpPr>
        <p:spPr bwMode="auto">
          <a:xfrm>
            <a:off x="1642168" y="227937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ltLang="zh-CN" sz="2800">
                <a:solidFill>
                  <a:srgbClr val="CC3300"/>
                </a:solidFill>
                <a:latin typeface="Arial Narrow" charset="0"/>
              </a:rPr>
              <a:t>17</a:t>
            </a:r>
            <a:endParaRPr lang="en-US" altLang="zh-CN" b="0"/>
          </a:p>
        </p:txBody>
      </p:sp>
      <p:sp>
        <p:nvSpPr>
          <p:cNvPr id="15" name="Text Box 3"/>
          <p:cNvSpPr txBox="1">
            <a:spLocks noChangeArrowheads="1"/>
          </p:cNvSpPr>
          <p:nvPr/>
        </p:nvSpPr>
        <p:spPr bwMode="auto">
          <a:xfrm>
            <a:off x="1134168" y="4549210"/>
            <a:ext cx="298291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ts val="600"/>
              </a:spcBef>
            </a:pPr>
            <a:r>
              <a:rPr lang="zh-CN" altLang="en-US" sz="2800" dirty="0">
                <a:effectLst>
                  <a:outerShdw blurRad="38100" dist="38100" dir="2700000" algn="tl">
                    <a:srgbClr val="C0C0C0"/>
                  </a:outerShdw>
                </a:effectLst>
                <a:latin typeface="Microsoft YaHei" charset="0"/>
                <a:ea typeface="Microsoft YaHei" charset="0"/>
                <a:cs typeface="Microsoft YaHei" charset="0"/>
              </a:rPr>
              <a:t>最小堆</a:t>
            </a:r>
          </a:p>
          <a:p>
            <a:pPr algn="ctr">
              <a:spcBef>
                <a:spcPts val="600"/>
              </a:spcBef>
            </a:pPr>
            <a:r>
              <a:rPr lang="zh-CN" altLang="en-US" sz="2000" dirty="0">
                <a:effectLst>
                  <a:outerShdw blurRad="38100" dist="38100" dir="2700000" algn="tl">
                    <a:srgbClr val="C0C0C0"/>
                  </a:outerShdw>
                </a:effectLst>
                <a:latin typeface="Microsoft YaHei" charset="0"/>
                <a:ea typeface="Microsoft YaHei" charset="0"/>
                <a:cs typeface="Microsoft YaHei" charset="0"/>
              </a:rPr>
              <a:t>完全二叉树：顺序表示</a:t>
            </a:r>
            <a:endParaRPr lang="zh-CN" altLang="en-US" sz="2400" b="0" dirty="0">
              <a:latin typeface="Microsoft YaHei" charset="0"/>
              <a:ea typeface="Microsoft YaHei" charset="0"/>
              <a:cs typeface="Microsoft YaHei" charset="0"/>
            </a:endParaRPr>
          </a:p>
          <a:p>
            <a:pPr algn="ctr">
              <a:spcBef>
                <a:spcPts val="600"/>
              </a:spcBef>
            </a:pP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rPr>
              <a:t>i</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+1</a:t>
            </a:r>
            <a:r>
              <a:rPr lang="en-US" altLang="zh-CN" sz="2000" dirty="0">
                <a:solidFill>
                  <a:srgbClr val="FF3300"/>
                </a:solidFill>
                <a:latin typeface="Microsoft YaHei" charset="0"/>
                <a:ea typeface="Microsoft YaHei" charset="0"/>
                <a:cs typeface="Microsoft YaHei" charset="0"/>
                <a:sym typeface="Symbol" charset="2"/>
              </a:rPr>
              <a:t>  &amp;&amp;</a:t>
            </a:r>
            <a:r>
              <a:rPr lang="zh-CN" altLang="en-US" sz="2000" dirty="0">
                <a:solidFill>
                  <a:srgbClr val="FF3300"/>
                </a:solidFill>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endParaRPr lang="en-US" altLang="zh-CN" sz="2000" b="0" dirty="0">
              <a:solidFill>
                <a:srgbClr val="FF3300"/>
              </a:solidFill>
              <a:latin typeface="Microsoft YaHei" charset="0"/>
              <a:ea typeface="Microsoft YaHei" charset="0"/>
              <a:cs typeface="Microsoft YaHei" charset="0"/>
            </a:endParaRPr>
          </a:p>
        </p:txBody>
      </p:sp>
      <p:sp>
        <p:nvSpPr>
          <p:cNvPr id="16" name="Text Box 4"/>
          <p:cNvSpPr txBox="1">
            <a:spLocks noChangeArrowheads="1"/>
          </p:cNvSpPr>
          <p:nvPr/>
        </p:nvSpPr>
        <p:spPr bwMode="auto">
          <a:xfrm>
            <a:off x="4841460" y="4549210"/>
            <a:ext cx="34972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ts val="600"/>
              </a:spcBef>
            </a:pPr>
            <a:r>
              <a:rPr lang="zh-CN" altLang="en-US" sz="2800" dirty="0">
                <a:effectLst>
                  <a:outerShdw blurRad="38100" dist="38100" dir="2700000" algn="tl">
                    <a:srgbClr val="C0C0C0"/>
                  </a:outerShdw>
                </a:effectLst>
                <a:latin typeface="Microsoft YaHei" charset="0"/>
                <a:ea typeface="Microsoft YaHei" charset="0"/>
                <a:cs typeface="Microsoft YaHei" charset="0"/>
              </a:rPr>
              <a:t>最大堆</a:t>
            </a:r>
          </a:p>
          <a:p>
            <a:pPr algn="ctr">
              <a:spcBef>
                <a:spcPts val="600"/>
              </a:spcBef>
            </a:pPr>
            <a:r>
              <a:rPr lang="zh-CN" altLang="en-US" sz="2000" dirty="0">
                <a:effectLst>
                  <a:outerShdw blurRad="38100" dist="38100" dir="2700000" algn="tl">
                    <a:srgbClr val="C0C0C0"/>
                  </a:outerShdw>
                </a:effectLst>
                <a:latin typeface="Microsoft YaHei" charset="0"/>
                <a:ea typeface="Microsoft YaHei" charset="0"/>
                <a:cs typeface="Microsoft YaHei" charset="0"/>
              </a:rPr>
              <a:t>完全二叉树：顺序表示</a:t>
            </a:r>
            <a:endParaRPr lang="zh-CN" altLang="en-US" sz="2000" b="0" dirty="0">
              <a:latin typeface="Microsoft YaHei" charset="0"/>
              <a:ea typeface="Microsoft YaHei" charset="0"/>
              <a:cs typeface="Microsoft YaHei" charset="0"/>
            </a:endParaRPr>
          </a:p>
          <a:p>
            <a:pPr algn="ctr">
              <a:spcBef>
                <a:spcPts val="600"/>
              </a:spcBef>
            </a:pP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rPr>
              <a:t>i</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+1</a:t>
            </a:r>
            <a:r>
              <a:rPr lang="en-US" altLang="zh-CN" sz="2000" dirty="0">
                <a:solidFill>
                  <a:srgbClr val="FF3300"/>
                </a:solidFill>
                <a:latin typeface="Microsoft YaHei" charset="0"/>
                <a:ea typeface="Microsoft YaHei" charset="0"/>
                <a:cs typeface="Microsoft YaHei" charset="0"/>
                <a:sym typeface="Symbol" charset="2"/>
              </a:rPr>
              <a:t>  &amp;&amp;</a:t>
            </a:r>
            <a:r>
              <a:rPr lang="zh-CN" altLang="en-US" sz="2000" dirty="0">
                <a:solidFill>
                  <a:srgbClr val="FF3300"/>
                </a:solidFill>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 </a:t>
            </a:r>
            <a:r>
              <a:rPr lang="en-US" altLang="zh-CN" sz="2000" i="1"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K</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r>
              <a:rPr lang="en-US" altLang="zh-CN" sz="2000" i="1"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i</a:t>
            </a:r>
            <a:r>
              <a:rPr lang="en-US" altLang="zh-CN" sz="2000" baseline="-25000" dirty="0">
                <a:solidFill>
                  <a:srgbClr val="FF3300"/>
                </a:solidFill>
                <a:effectLst>
                  <a:outerShdw blurRad="38100" dist="38100" dir="2700000" algn="tl">
                    <a:srgbClr val="C0C0C0"/>
                  </a:outerShdw>
                </a:effectLst>
                <a:latin typeface="Microsoft YaHei" charset="0"/>
                <a:ea typeface="Microsoft YaHei" charset="0"/>
                <a:cs typeface="Microsoft YaHei" charset="0"/>
                <a:sym typeface="Symbol" charset="2"/>
              </a:rPr>
              <a:t>+2</a:t>
            </a:r>
            <a:endParaRPr lang="en-US" altLang="zh-CN" sz="2000" b="0" dirty="0">
              <a:solidFill>
                <a:srgbClr val="FF33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03334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p>
        </p:txBody>
      </p:sp>
      <p:sp>
        <p:nvSpPr>
          <p:cNvPr id="3" name="内容占位符 2"/>
          <p:cNvSpPr>
            <a:spLocks noGrp="1"/>
          </p:cNvSpPr>
          <p:nvPr>
            <p:ph idx="1"/>
          </p:nvPr>
        </p:nvSpPr>
        <p:spPr/>
        <p:txBody>
          <a:bodyPr>
            <a:normAutofit/>
          </a:bodyPr>
          <a:lstStyle/>
          <a:p>
            <a:pPr>
              <a:lnSpc>
                <a:spcPct val="130000"/>
              </a:lnSpc>
              <a:buFont typeface="Wingdings" charset="2"/>
              <a:buNone/>
            </a:pPr>
            <a:r>
              <a:rPr lang="zh-CN" altLang="en-US" sz="2800" dirty="0"/>
              <a:t>堆的性质</a:t>
            </a:r>
          </a:p>
          <a:p>
            <a:pPr>
              <a:lnSpc>
                <a:spcPct val="130000"/>
              </a:lnSpc>
            </a:pPr>
            <a:r>
              <a:rPr lang="zh-CN" altLang="en-US" sz="2000" dirty="0"/>
              <a:t>从逻辑的角度来讲，</a:t>
            </a:r>
            <a:r>
              <a:rPr lang="zh-CN" altLang="en-US" sz="2000" dirty="0">
                <a:solidFill>
                  <a:srgbClr val="0000FF"/>
                </a:solidFill>
              </a:rPr>
              <a:t>堆是一种树形结构</a:t>
            </a:r>
            <a:r>
              <a:rPr lang="zh-CN" altLang="en-US" sz="2000" dirty="0"/>
              <a:t>，而且是一种特殊的完全二叉树。此完全二叉树的每个结点对应于序列中的一个关键码，根结点对应于关键码</a:t>
            </a:r>
            <a:r>
              <a:rPr lang="en-US" altLang="zh-CN" sz="2000" dirty="0"/>
              <a:t>K</a:t>
            </a:r>
            <a:r>
              <a:rPr lang="en-US" altLang="zh-CN" sz="2000" baseline="-25000" dirty="0"/>
              <a:t>0</a:t>
            </a:r>
            <a:r>
              <a:rPr lang="zh-CN" altLang="en-US" sz="2000" dirty="0"/>
              <a:t>，按层次从左至右依次类推。</a:t>
            </a:r>
          </a:p>
          <a:p>
            <a:pPr>
              <a:lnSpc>
                <a:spcPct val="130000"/>
              </a:lnSpc>
            </a:pPr>
            <a:r>
              <a:rPr lang="zh-CN" altLang="en-US" sz="2000" dirty="0"/>
              <a:t>说其特殊，主要是因为堆序只是</a:t>
            </a:r>
            <a:r>
              <a:rPr lang="zh-CN" altLang="en-US" sz="2000" dirty="0">
                <a:solidFill>
                  <a:srgbClr val="0000FF"/>
                </a:solidFill>
              </a:rPr>
              <a:t>局部有序</a:t>
            </a:r>
            <a:r>
              <a:rPr lang="zh-CN" altLang="en-US" sz="2000" dirty="0"/>
              <a:t>，即最小堆对应的完全二叉树中所有内部结点的值均不大于其左右孩子的关键码值，而一个结点与其兄弟之间没有必然的联系。</a:t>
            </a:r>
          </a:p>
          <a:p>
            <a:pPr>
              <a:lnSpc>
                <a:spcPct val="130000"/>
              </a:lnSpc>
            </a:pPr>
            <a:r>
              <a:rPr lang="zh-CN" altLang="en-US" sz="2000" dirty="0">
                <a:solidFill>
                  <a:srgbClr val="0000FF"/>
                </a:solidFill>
              </a:rPr>
              <a:t>最小堆不像二叉排序树那样实现了关键码的完全排序</a:t>
            </a:r>
            <a:r>
              <a:rPr lang="zh-CN" altLang="en-US" sz="2000" dirty="0"/>
              <a:t>。相比较而言，只有当结点之间是父子关系的时候，才可以确定这两个结点关键码的大小关系。</a:t>
            </a:r>
            <a:endParaRPr lang="zh-CN" altLang="en-US" sz="2000" dirty="0">
              <a:latin typeface="黑体" charset="0"/>
            </a:endParaRPr>
          </a:p>
          <a:p>
            <a:endParaRPr kumimoji="1" lang="zh-CN" altLang="en-US" dirty="0"/>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Tree>
    <p:extLst>
      <p:ext uri="{BB962C8B-B14F-4D97-AF65-F5344CB8AC3E}">
        <p14:creationId xmlns:p14="http://schemas.microsoft.com/office/powerpoint/2010/main" val="1584647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p:txBody>
          <a:bodyPr/>
          <a:lstStyle/>
          <a:p>
            <a:pPr>
              <a:lnSpc>
                <a:spcPct val="105000"/>
              </a:lnSpc>
            </a:pPr>
            <a:r>
              <a:rPr lang="zh-CN" altLang="en-US" dirty="0"/>
              <a:t>最小堆的类定义</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272975" y="1451161"/>
            <a:ext cx="4572000" cy="3291670"/>
          </a:xfrm>
          <a:prstGeom prst="rect">
            <a:avLst/>
          </a:prstGeom>
        </p:spPr>
        <p:txBody>
          <a:bodyPr>
            <a:spAutoFit/>
          </a:bodyPr>
          <a:lstStyle/>
          <a:p>
            <a:pPr>
              <a:lnSpc>
                <a:spcPct val="105000"/>
              </a:lnSpc>
            </a:pPr>
            <a:r>
              <a:rPr lang="en-US" altLang="zh-CN" dirty="0"/>
              <a:t>#define </a:t>
            </a:r>
            <a:r>
              <a:rPr lang="en-US" altLang="zh-CN" dirty="0" err="1"/>
              <a:t>DefaultSize</a:t>
            </a:r>
            <a:r>
              <a:rPr lang="en-US" altLang="zh-CN" dirty="0"/>
              <a:t>  10</a:t>
            </a:r>
          </a:p>
          <a:p>
            <a:pPr>
              <a:lnSpc>
                <a:spcPct val="105000"/>
              </a:lnSpc>
            </a:pPr>
            <a:r>
              <a:rPr lang="en-US" altLang="zh-CN" dirty="0"/>
              <a:t>template &lt;class Type&gt; </a:t>
            </a:r>
          </a:p>
          <a:p>
            <a:pPr>
              <a:lnSpc>
                <a:spcPct val="105000"/>
              </a:lnSpc>
            </a:pPr>
            <a:r>
              <a:rPr lang="en-US" altLang="zh-CN" dirty="0"/>
              <a:t>class </a:t>
            </a:r>
            <a:r>
              <a:rPr lang="en-US" altLang="zh-CN" dirty="0" err="1"/>
              <a:t>MinHeap</a:t>
            </a:r>
            <a:r>
              <a:rPr lang="en-US" altLang="zh-CN" dirty="0"/>
              <a:t> : public </a:t>
            </a:r>
            <a:r>
              <a:rPr lang="en-US" altLang="zh-CN" dirty="0" err="1"/>
              <a:t>MinPQ</a:t>
            </a:r>
            <a:r>
              <a:rPr lang="en-US" altLang="zh-CN" dirty="0"/>
              <a:t> &lt;Type&gt; {</a:t>
            </a:r>
          </a:p>
          <a:p>
            <a:pPr algn="just">
              <a:lnSpc>
                <a:spcPct val="105000"/>
              </a:lnSpc>
            </a:pPr>
            <a:r>
              <a:rPr lang="en-US" altLang="zh-CN" dirty="0"/>
              <a:t>private: </a:t>
            </a:r>
          </a:p>
          <a:p>
            <a:pPr algn="just">
              <a:lnSpc>
                <a:spcPct val="105000"/>
              </a:lnSpc>
            </a:pPr>
            <a:r>
              <a:rPr lang="en-US" altLang="zh-CN" dirty="0"/>
              <a:t>    Type * heap;      //</a:t>
            </a:r>
            <a:r>
              <a:rPr lang="zh-CN" altLang="en-US" dirty="0">
                <a:ea typeface="隶书" charset="0"/>
              </a:rPr>
              <a:t>存放最小堆元素的数组</a:t>
            </a:r>
            <a:endParaRPr lang="zh-CN" altLang="en-US" dirty="0"/>
          </a:p>
          <a:p>
            <a:pPr algn="just">
              <a:lnSpc>
                <a:spcPct val="105000"/>
              </a:lnSpc>
            </a:pPr>
            <a:r>
              <a:rPr lang="zh-CN" altLang="en-US" dirty="0"/>
              <a:t>    </a:t>
            </a:r>
            <a:r>
              <a:rPr lang="en-US" altLang="zh-CN" dirty="0" err="1"/>
              <a:t>int</a:t>
            </a:r>
            <a:r>
              <a:rPr lang="en-US" altLang="zh-CN" dirty="0"/>
              <a:t> </a:t>
            </a:r>
            <a:r>
              <a:rPr lang="en-US" altLang="zh-CN" dirty="0" err="1"/>
              <a:t>CurrentSize</a:t>
            </a:r>
            <a:r>
              <a:rPr lang="en-US" altLang="zh-CN" dirty="0"/>
              <a:t>;      //</a:t>
            </a:r>
            <a:r>
              <a:rPr lang="zh-CN" altLang="en-US" dirty="0">
                <a:ea typeface="隶书" charset="0"/>
              </a:rPr>
              <a:t>最小堆当前元素个数</a:t>
            </a:r>
            <a:endParaRPr lang="zh-CN" altLang="en-US" dirty="0"/>
          </a:p>
          <a:p>
            <a:pPr algn="just">
              <a:lnSpc>
                <a:spcPct val="105000"/>
              </a:lnSpc>
            </a:pPr>
            <a:r>
              <a:rPr lang="zh-CN" altLang="en-US" dirty="0"/>
              <a:t>    </a:t>
            </a:r>
            <a:r>
              <a:rPr lang="en-US" altLang="zh-CN" dirty="0" err="1"/>
              <a:t>int</a:t>
            </a:r>
            <a:r>
              <a:rPr lang="en-US" altLang="zh-CN" dirty="0"/>
              <a:t> </a:t>
            </a:r>
            <a:r>
              <a:rPr lang="en-US" altLang="zh-CN" dirty="0" err="1"/>
              <a:t>MaxHeapSize</a:t>
            </a:r>
            <a:r>
              <a:rPr lang="en-US" altLang="zh-CN" dirty="0"/>
              <a:t>;	    //</a:t>
            </a:r>
            <a:r>
              <a:rPr lang="zh-CN" altLang="en-US" dirty="0">
                <a:ea typeface="隶书" charset="0"/>
              </a:rPr>
              <a:t>最多允许元素个数</a:t>
            </a:r>
            <a:endParaRPr lang="zh-CN" altLang="en-US" dirty="0"/>
          </a:p>
          <a:p>
            <a:pPr algn="just">
              <a:lnSpc>
                <a:spcPct val="105000"/>
              </a:lnSpc>
            </a:pPr>
            <a:r>
              <a:rPr lang="zh-CN" altLang="en-US" dirty="0"/>
              <a:t>    </a:t>
            </a:r>
            <a:r>
              <a:rPr lang="en-US" altLang="zh-CN" dirty="0"/>
              <a:t>void </a:t>
            </a:r>
            <a:r>
              <a:rPr lang="en-US" altLang="zh-CN" dirty="0" err="1"/>
              <a:t>FilterDown</a:t>
            </a:r>
            <a:r>
              <a:rPr lang="en-US" altLang="zh-CN" dirty="0"/>
              <a:t> ( </a:t>
            </a:r>
            <a:r>
              <a:rPr lang="en-US" altLang="zh-CN" dirty="0" err="1"/>
              <a:t>int</a:t>
            </a:r>
            <a:r>
              <a:rPr lang="en-US" altLang="zh-CN" dirty="0"/>
              <a:t> </a:t>
            </a:r>
            <a:r>
              <a:rPr lang="en-US" altLang="zh-CN" dirty="0" err="1"/>
              <a:t>i</a:t>
            </a:r>
            <a:r>
              <a:rPr lang="en-US" altLang="zh-CN" dirty="0"/>
              <a:t>, </a:t>
            </a:r>
            <a:r>
              <a:rPr lang="en-US" altLang="zh-CN" dirty="0" err="1"/>
              <a:t>int</a:t>
            </a:r>
            <a:r>
              <a:rPr lang="en-US" altLang="zh-CN" dirty="0"/>
              <a:t> m );</a:t>
            </a:r>
          </a:p>
          <a:p>
            <a:pPr algn="just">
              <a:lnSpc>
                <a:spcPct val="105000"/>
              </a:lnSpc>
            </a:pPr>
            <a:r>
              <a:rPr lang="en-US" altLang="zh-CN" dirty="0"/>
              <a:t>      //</a:t>
            </a:r>
            <a:r>
              <a:rPr lang="zh-CN" altLang="en-US" dirty="0">
                <a:ea typeface="隶书" charset="0"/>
              </a:rPr>
              <a:t>从</a:t>
            </a:r>
            <a:r>
              <a:rPr lang="zh-CN" altLang="en-US" dirty="0"/>
              <a:t> </a:t>
            </a:r>
            <a:r>
              <a:rPr lang="en-US" altLang="zh-CN" sz="1600" dirty="0" err="1"/>
              <a:t>i</a:t>
            </a:r>
            <a:r>
              <a:rPr lang="en-US" altLang="zh-CN" dirty="0"/>
              <a:t> </a:t>
            </a:r>
            <a:r>
              <a:rPr lang="zh-CN" altLang="en-US" dirty="0">
                <a:ea typeface="隶书" charset="0"/>
              </a:rPr>
              <a:t>到</a:t>
            </a:r>
            <a:r>
              <a:rPr lang="en-US" altLang="zh-CN" dirty="0"/>
              <a:t>m</a:t>
            </a:r>
            <a:r>
              <a:rPr lang="zh-CN" altLang="en-US" dirty="0">
                <a:ea typeface="隶书" charset="0"/>
              </a:rPr>
              <a:t>自顶向下进行调整成为最小堆</a:t>
            </a:r>
          </a:p>
          <a:p>
            <a:pPr>
              <a:lnSpc>
                <a:spcPct val="105000"/>
              </a:lnSpc>
            </a:pPr>
            <a:r>
              <a:rPr lang="zh-CN" altLang="en-US" dirty="0">
                <a:ea typeface="隶书" charset="0"/>
              </a:rPr>
              <a:t>    </a:t>
            </a:r>
            <a:r>
              <a:rPr lang="en-US" altLang="zh-CN" dirty="0"/>
              <a:t>void </a:t>
            </a:r>
            <a:r>
              <a:rPr lang="en-US" altLang="zh-CN" dirty="0" err="1"/>
              <a:t>FilterUp</a:t>
            </a:r>
            <a:r>
              <a:rPr lang="en-US" altLang="zh-CN" dirty="0"/>
              <a:t> ( </a:t>
            </a:r>
            <a:r>
              <a:rPr lang="en-US" altLang="zh-CN" dirty="0" err="1"/>
              <a:t>int</a:t>
            </a:r>
            <a:r>
              <a:rPr lang="en-US" altLang="zh-CN" dirty="0"/>
              <a:t> </a:t>
            </a:r>
            <a:r>
              <a:rPr lang="en-US" altLang="zh-CN" dirty="0" err="1"/>
              <a:t>i</a:t>
            </a:r>
            <a:r>
              <a:rPr lang="en-US" altLang="zh-CN" dirty="0"/>
              <a:t> );</a:t>
            </a:r>
          </a:p>
          <a:p>
            <a:pPr algn="ctr">
              <a:lnSpc>
                <a:spcPct val="105000"/>
              </a:lnSpc>
            </a:pPr>
            <a:r>
              <a:rPr lang="en-US" altLang="zh-CN" dirty="0"/>
              <a:t>      //</a:t>
            </a:r>
            <a:r>
              <a:rPr lang="zh-CN" altLang="en-US" dirty="0">
                <a:ea typeface="隶书" charset="0"/>
              </a:rPr>
              <a:t>从 </a:t>
            </a:r>
            <a:r>
              <a:rPr lang="en-US" altLang="zh-CN" sz="1600" dirty="0" err="1">
                <a:ea typeface="隶书" charset="0"/>
              </a:rPr>
              <a:t>i</a:t>
            </a:r>
            <a:r>
              <a:rPr lang="en-US" altLang="zh-CN" dirty="0"/>
              <a:t> </a:t>
            </a:r>
            <a:r>
              <a:rPr lang="zh-CN" altLang="en-US" dirty="0">
                <a:ea typeface="隶书" charset="0"/>
              </a:rPr>
              <a:t>到</a:t>
            </a:r>
            <a:r>
              <a:rPr lang="en-US" altLang="zh-CN" dirty="0"/>
              <a:t>0</a:t>
            </a:r>
            <a:r>
              <a:rPr lang="zh-CN" altLang="en-US" dirty="0">
                <a:ea typeface="隶书" charset="0"/>
              </a:rPr>
              <a:t>自底向上进行调整成为最小堆</a:t>
            </a:r>
            <a:endParaRPr lang="zh-CN" altLang="en-US" dirty="0"/>
          </a:p>
        </p:txBody>
      </p:sp>
      <p:sp>
        <p:nvSpPr>
          <p:cNvPr id="7" name="矩形 6"/>
          <p:cNvSpPr/>
          <p:nvPr/>
        </p:nvSpPr>
        <p:spPr>
          <a:xfrm>
            <a:off x="4884732" y="2299060"/>
            <a:ext cx="4140000" cy="3873368"/>
          </a:xfrm>
          <a:prstGeom prst="rect">
            <a:avLst/>
          </a:prstGeom>
        </p:spPr>
        <p:txBody>
          <a:bodyPr wrap="square">
            <a:spAutoFit/>
          </a:bodyPr>
          <a:lstStyle/>
          <a:p>
            <a:pPr>
              <a:lnSpc>
                <a:spcPct val="105000"/>
              </a:lnSpc>
            </a:pPr>
            <a:r>
              <a:rPr lang="en-US" altLang="zh-CN" dirty="0"/>
              <a:t>public: </a:t>
            </a:r>
          </a:p>
          <a:p>
            <a:pPr algn="just">
              <a:lnSpc>
                <a:spcPct val="105000"/>
              </a:lnSpc>
            </a:pPr>
            <a:r>
              <a:rPr lang="en-US" altLang="zh-CN" dirty="0"/>
              <a:t>    </a:t>
            </a:r>
            <a:r>
              <a:rPr lang="en-US" altLang="zh-CN" dirty="0" err="1"/>
              <a:t>MinHeap</a:t>
            </a:r>
            <a:r>
              <a:rPr lang="en-US" altLang="zh-CN" dirty="0"/>
              <a:t> ( </a:t>
            </a:r>
            <a:r>
              <a:rPr lang="en-US" altLang="zh-CN" dirty="0" err="1"/>
              <a:t>int</a:t>
            </a:r>
            <a:r>
              <a:rPr lang="en-US" altLang="zh-CN" dirty="0"/>
              <a:t> </a:t>
            </a:r>
            <a:r>
              <a:rPr lang="en-US" altLang="zh-CN" dirty="0" err="1"/>
              <a:t>sz</a:t>
            </a:r>
            <a:r>
              <a:rPr lang="en-US" altLang="zh-CN" dirty="0"/>
              <a:t> );  //</a:t>
            </a:r>
            <a:r>
              <a:rPr lang="zh-CN" altLang="en-US" dirty="0"/>
              <a:t> </a:t>
            </a:r>
            <a:r>
              <a:rPr lang="zh-CN" altLang="en-US" dirty="0">
                <a:ea typeface="隶书" charset="0"/>
              </a:rPr>
              <a:t>建立空堆</a:t>
            </a:r>
            <a:endParaRPr lang="zh-CN" altLang="en-US" dirty="0"/>
          </a:p>
          <a:p>
            <a:pPr algn="just">
              <a:lnSpc>
                <a:spcPct val="105000"/>
              </a:lnSpc>
            </a:pPr>
            <a:r>
              <a:rPr lang="zh-CN" altLang="en-US" dirty="0"/>
              <a:t>    </a:t>
            </a:r>
            <a:r>
              <a:rPr lang="en-US" altLang="zh-CN" dirty="0" err="1"/>
              <a:t>MinHeap</a:t>
            </a:r>
            <a:r>
              <a:rPr lang="en-US" altLang="zh-CN" dirty="0"/>
              <a:t> ( Type </a:t>
            </a:r>
            <a:r>
              <a:rPr lang="en-US" altLang="zh-CN" dirty="0" err="1"/>
              <a:t>arr</a:t>
            </a:r>
            <a:r>
              <a:rPr lang="en-US" altLang="zh-CN" dirty="0"/>
              <a:t>[ ], </a:t>
            </a:r>
            <a:r>
              <a:rPr lang="en-US" altLang="zh-CN" dirty="0" err="1"/>
              <a:t>int</a:t>
            </a:r>
            <a:r>
              <a:rPr lang="en-US" altLang="zh-CN" dirty="0"/>
              <a:t> n ); </a:t>
            </a:r>
            <a:endParaRPr lang="zh-CN" altLang="en-US" dirty="0"/>
          </a:p>
          <a:p>
            <a:pPr algn="just">
              <a:lnSpc>
                <a:spcPct val="105000"/>
              </a:lnSpc>
            </a:pPr>
            <a:r>
              <a:rPr lang="zh-CN" altLang="en-US" dirty="0"/>
              <a:t>    </a:t>
            </a:r>
            <a:r>
              <a:rPr lang="en-US" altLang="zh-CN" dirty="0" err="1"/>
              <a:t>MinHeap</a:t>
            </a:r>
            <a:r>
              <a:rPr lang="en-US" altLang="zh-CN" dirty="0"/>
              <a:t> ( </a:t>
            </a:r>
            <a:r>
              <a:rPr lang="en-US" altLang="zh-CN" dirty="0" err="1"/>
              <a:t>const</a:t>
            </a:r>
            <a:r>
              <a:rPr lang="en-US" altLang="zh-CN" dirty="0"/>
              <a:t> </a:t>
            </a:r>
            <a:r>
              <a:rPr lang="en-US" altLang="zh-CN" dirty="0" err="1"/>
              <a:t>MinHeap</a:t>
            </a:r>
            <a:r>
              <a:rPr lang="en-US" altLang="zh-CN" dirty="0"/>
              <a:t>&amp; R ); </a:t>
            </a:r>
          </a:p>
          <a:p>
            <a:pPr algn="just">
              <a:lnSpc>
                <a:spcPct val="105000"/>
              </a:lnSpc>
            </a:pPr>
            <a:r>
              <a:rPr lang="en-US" altLang="zh-CN" dirty="0"/>
              <a:t>    ~</a:t>
            </a:r>
            <a:r>
              <a:rPr lang="en-US" altLang="zh-CN" dirty="0" err="1"/>
              <a:t>MinHeap</a:t>
            </a:r>
            <a:r>
              <a:rPr lang="en-US" altLang="zh-CN" dirty="0"/>
              <a:t> ( ) { delete [ ] heap; }</a:t>
            </a:r>
          </a:p>
          <a:p>
            <a:pPr algn="just">
              <a:lnSpc>
                <a:spcPct val="105000"/>
              </a:lnSpc>
            </a:pPr>
            <a:r>
              <a:rPr lang="en-US" altLang="zh-CN" dirty="0"/>
              <a:t>    </a:t>
            </a:r>
            <a:r>
              <a:rPr lang="en-US" altLang="zh-CN" dirty="0" err="1"/>
              <a:t>int</a:t>
            </a:r>
            <a:r>
              <a:rPr lang="en-US" altLang="zh-CN" dirty="0"/>
              <a:t> Insert ( </a:t>
            </a:r>
            <a:r>
              <a:rPr lang="en-US" altLang="zh-CN" dirty="0" err="1"/>
              <a:t>const</a:t>
            </a:r>
            <a:r>
              <a:rPr lang="en-US" altLang="zh-CN" dirty="0"/>
              <a:t> Type&amp; x );	  //</a:t>
            </a:r>
            <a:r>
              <a:rPr lang="zh-CN" altLang="en-US" dirty="0">
                <a:ea typeface="隶书" charset="0"/>
              </a:rPr>
              <a:t>插入</a:t>
            </a:r>
            <a:endParaRPr lang="zh-CN" altLang="en-US" dirty="0"/>
          </a:p>
          <a:p>
            <a:pPr algn="just">
              <a:lnSpc>
                <a:spcPct val="105000"/>
              </a:lnSpc>
            </a:pPr>
            <a:r>
              <a:rPr lang="zh-CN" altLang="en-US" dirty="0"/>
              <a:t>    </a:t>
            </a:r>
            <a:r>
              <a:rPr lang="en-US" altLang="zh-CN" dirty="0" err="1"/>
              <a:t>int</a:t>
            </a:r>
            <a:r>
              <a:rPr lang="en-US" altLang="zh-CN" dirty="0"/>
              <a:t> Remove ( Type&amp; x ); 	  //</a:t>
            </a:r>
            <a:r>
              <a:rPr lang="zh-CN" altLang="en-US" dirty="0">
                <a:ea typeface="隶书" charset="0"/>
              </a:rPr>
              <a:t>删除</a:t>
            </a:r>
          </a:p>
          <a:p>
            <a:pPr>
              <a:lnSpc>
                <a:spcPct val="105000"/>
              </a:lnSpc>
            </a:pPr>
            <a:r>
              <a:rPr lang="en-US" altLang="zh-CN" dirty="0"/>
              <a:t> </a:t>
            </a:r>
            <a:r>
              <a:rPr lang="zh-CN" altLang="en-US" dirty="0"/>
              <a:t>   </a:t>
            </a:r>
            <a:r>
              <a:rPr lang="en-US" altLang="zh-CN" dirty="0" err="1"/>
              <a:t>int</a:t>
            </a:r>
            <a:r>
              <a:rPr lang="en-US" altLang="zh-CN" dirty="0"/>
              <a:t> </a:t>
            </a:r>
            <a:r>
              <a:rPr lang="en-US" altLang="zh-CN" dirty="0" err="1"/>
              <a:t>IsEmpty</a:t>
            </a:r>
            <a:r>
              <a:rPr lang="en-US" altLang="zh-CN" dirty="0"/>
              <a:t> ( ) </a:t>
            </a:r>
            <a:r>
              <a:rPr lang="en-US" altLang="zh-CN" dirty="0" err="1"/>
              <a:t>const</a:t>
            </a:r>
            <a:r>
              <a:rPr lang="en-US" altLang="zh-CN" dirty="0"/>
              <a:t>           //</a:t>
            </a:r>
            <a:r>
              <a:rPr lang="zh-CN" altLang="en-US" dirty="0">
                <a:ea typeface="隶书" charset="0"/>
              </a:rPr>
              <a:t>判堆空否</a:t>
            </a:r>
            <a:endParaRPr lang="zh-CN" altLang="en-US" dirty="0"/>
          </a:p>
          <a:p>
            <a:pPr>
              <a:lnSpc>
                <a:spcPct val="105000"/>
              </a:lnSpc>
            </a:pPr>
            <a:r>
              <a:rPr lang="zh-CN" altLang="en-US" dirty="0"/>
              <a:t>       </a:t>
            </a:r>
            <a:r>
              <a:rPr lang="en-US" altLang="zh-CN" dirty="0"/>
              <a:t>{ return </a:t>
            </a:r>
            <a:r>
              <a:rPr lang="en-US" altLang="zh-CN" dirty="0" err="1"/>
              <a:t>CurrentSize</a:t>
            </a:r>
            <a:r>
              <a:rPr lang="en-US" altLang="zh-CN" dirty="0"/>
              <a:t> </a:t>
            </a:r>
            <a:r>
              <a:rPr lang="en-US" altLang="zh-CN" i="1" dirty="0"/>
              <a:t>==</a:t>
            </a:r>
            <a:r>
              <a:rPr lang="en-US" altLang="zh-CN" dirty="0"/>
              <a:t> 0; }</a:t>
            </a:r>
          </a:p>
          <a:p>
            <a:pPr>
              <a:lnSpc>
                <a:spcPct val="105000"/>
              </a:lnSpc>
            </a:pPr>
            <a:r>
              <a:rPr lang="en-US" altLang="zh-CN" dirty="0"/>
              <a:t>    </a:t>
            </a:r>
            <a:r>
              <a:rPr lang="en-US" altLang="zh-CN" dirty="0" err="1"/>
              <a:t>int</a:t>
            </a:r>
            <a:r>
              <a:rPr lang="en-US" altLang="zh-CN" dirty="0"/>
              <a:t> </a:t>
            </a:r>
            <a:r>
              <a:rPr lang="en-US" altLang="zh-CN" dirty="0" err="1"/>
              <a:t>IsFull</a:t>
            </a:r>
            <a:r>
              <a:rPr lang="en-US" altLang="zh-CN" dirty="0"/>
              <a:t> ( ) </a:t>
            </a:r>
            <a:r>
              <a:rPr lang="en-US" altLang="zh-CN" dirty="0" err="1"/>
              <a:t>const</a:t>
            </a:r>
            <a:r>
              <a:rPr lang="en-US" altLang="zh-CN" dirty="0"/>
              <a:t>               //</a:t>
            </a:r>
            <a:r>
              <a:rPr lang="zh-CN" altLang="en-US" dirty="0">
                <a:ea typeface="隶书" charset="0"/>
              </a:rPr>
              <a:t>判堆满否</a:t>
            </a:r>
            <a:endParaRPr lang="zh-CN" altLang="en-US" dirty="0"/>
          </a:p>
          <a:p>
            <a:pPr>
              <a:lnSpc>
                <a:spcPct val="105000"/>
              </a:lnSpc>
            </a:pPr>
            <a:r>
              <a:rPr lang="zh-CN" altLang="en-US" dirty="0"/>
              <a:t>      </a:t>
            </a:r>
            <a:r>
              <a:rPr lang="en-US" altLang="zh-CN" dirty="0"/>
              <a:t>{ return </a:t>
            </a:r>
            <a:r>
              <a:rPr lang="en-US" altLang="zh-CN" dirty="0" err="1"/>
              <a:t>CurrentSize</a:t>
            </a:r>
            <a:r>
              <a:rPr lang="en-US" altLang="zh-CN" dirty="0"/>
              <a:t> </a:t>
            </a:r>
            <a:r>
              <a:rPr lang="en-US" altLang="zh-CN" i="1" dirty="0"/>
              <a:t>==</a:t>
            </a:r>
            <a:r>
              <a:rPr lang="en-US" altLang="zh-CN" dirty="0"/>
              <a:t> </a:t>
            </a:r>
            <a:r>
              <a:rPr lang="en-US" altLang="zh-CN" dirty="0" err="1"/>
              <a:t>MaxHeapSize</a:t>
            </a:r>
            <a:r>
              <a:rPr lang="en-US" altLang="zh-CN" dirty="0"/>
              <a:t>; }</a:t>
            </a:r>
          </a:p>
          <a:p>
            <a:pPr>
              <a:lnSpc>
                <a:spcPct val="105000"/>
              </a:lnSpc>
            </a:pPr>
            <a:r>
              <a:rPr lang="en-US" altLang="zh-CN" dirty="0"/>
              <a:t>    void </a:t>
            </a:r>
            <a:r>
              <a:rPr lang="en-US" altLang="zh-CN" dirty="0" err="1"/>
              <a:t>MakeEmpty</a:t>
            </a:r>
            <a:r>
              <a:rPr lang="en-US" altLang="zh-CN" dirty="0"/>
              <a:t> ( ) { </a:t>
            </a:r>
            <a:r>
              <a:rPr lang="en-US" altLang="zh-CN" dirty="0" err="1"/>
              <a:t>CurrentSize</a:t>
            </a:r>
            <a:r>
              <a:rPr lang="en-US" altLang="zh-CN" dirty="0"/>
              <a:t> = 0; }</a:t>
            </a:r>
          </a:p>
          <a:p>
            <a:pPr>
              <a:lnSpc>
                <a:spcPct val="105000"/>
              </a:lnSpc>
            </a:pPr>
            <a:r>
              <a:rPr lang="en-US" altLang="zh-CN" dirty="0"/>
              <a:t>}    </a:t>
            </a:r>
            <a:r>
              <a:rPr lang="zh-CN" altLang="en-US" dirty="0"/>
              <a:t>    </a:t>
            </a:r>
          </a:p>
        </p:txBody>
      </p:sp>
    </p:spTree>
    <p:extLst>
      <p:ext uri="{BB962C8B-B14F-4D97-AF65-F5344CB8AC3E}">
        <p14:creationId xmlns:p14="http://schemas.microsoft.com/office/powerpoint/2010/main" val="1794963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p:txBody>
          <a:bodyPr/>
          <a:lstStyle/>
          <a:p>
            <a:pPr>
              <a:lnSpc>
                <a:spcPct val="125000"/>
              </a:lnSpc>
            </a:pPr>
            <a:r>
              <a:rPr kumimoji="1" lang="zh-CN" altLang="en-US" dirty="0"/>
              <a:t>有序关键码序列</a:t>
            </a:r>
            <a:r>
              <a:rPr kumimoji="1" lang="en-US" altLang="zh-CN" dirty="0"/>
              <a:t>K = {09</a:t>
            </a:r>
            <a:r>
              <a:rPr kumimoji="1" lang="zh-CN" altLang="en-US" dirty="0"/>
              <a:t>，</a:t>
            </a:r>
            <a:r>
              <a:rPr kumimoji="1" lang="en-US" altLang="zh-CN" dirty="0"/>
              <a:t>17</a:t>
            </a:r>
            <a:r>
              <a:rPr kumimoji="1" lang="zh-CN" altLang="en-US" dirty="0"/>
              <a:t>，</a:t>
            </a:r>
            <a:r>
              <a:rPr kumimoji="1" lang="en-US" altLang="zh-CN" dirty="0"/>
              <a:t>65</a:t>
            </a:r>
            <a:r>
              <a:rPr kumimoji="1" lang="zh-CN" altLang="en-US" dirty="0"/>
              <a:t>，</a:t>
            </a:r>
            <a:r>
              <a:rPr kumimoji="1" lang="en-US" altLang="zh-CN" dirty="0"/>
              <a:t>23</a:t>
            </a:r>
            <a:r>
              <a:rPr kumimoji="1" lang="zh-CN" altLang="en-US" dirty="0"/>
              <a:t>，</a:t>
            </a:r>
            <a:r>
              <a:rPr kumimoji="1" lang="en-US" altLang="zh-CN" dirty="0"/>
              <a:t>45</a:t>
            </a:r>
            <a:r>
              <a:rPr kumimoji="1" lang="zh-CN" altLang="en-US" dirty="0"/>
              <a:t>，</a:t>
            </a:r>
            <a:r>
              <a:rPr kumimoji="1" lang="en-US" altLang="zh-CN" dirty="0"/>
              <a:t>78</a:t>
            </a:r>
            <a:r>
              <a:rPr kumimoji="1" lang="zh-CN" altLang="en-US" dirty="0"/>
              <a:t>，</a:t>
            </a:r>
            <a:r>
              <a:rPr kumimoji="1" lang="en-US" altLang="zh-CN" dirty="0"/>
              <a:t>87</a:t>
            </a:r>
            <a:r>
              <a:rPr kumimoji="1" lang="zh-CN" altLang="en-US" dirty="0"/>
              <a:t>，</a:t>
            </a:r>
            <a:r>
              <a:rPr kumimoji="1" lang="en-US" altLang="zh-CN" dirty="0"/>
              <a:t>53}</a:t>
            </a:r>
            <a:r>
              <a:rPr kumimoji="1" lang="zh-CN" altLang="en-US" dirty="0"/>
              <a:t>所对应的最小堆形成的完全二叉树形式为下图所示：</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73</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7" name="矩形 6"/>
          <p:cNvSpPr/>
          <p:nvPr/>
        </p:nvSpPr>
        <p:spPr>
          <a:xfrm>
            <a:off x="2966317" y="5680978"/>
            <a:ext cx="3005951" cy="400110"/>
          </a:xfrm>
          <a:prstGeom prst="rect">
            <a:avLst/>
          </a:prstGeom>
        </p:spPr>
        <p:txBody>
          <a:bodyPr wrap="none">
            <a:spAutoFit/>
          </a:bodyPr>
          <a:lstStyle/>
          <a:p>
            <a:pPr algn="ctr">
              <a:spcBef>
                <a:spcPts val="750"/>
              </a:spcBef>
              <a:spcAft>
                <a:spcPts val="800"/>
              </a:spcAft>
            </a:pPr>
            <a:r>
              <a:rPr lang="zh-CN" altLang="en-US" sz="2000">
                <a:latin typeface="Microsoft YaHei" charset="0"/>
                <a:ea typeface="Microsoft YaHei" charset="0"/>
                <a:cs typeface="Microsoft YaHei" charset="0"/>
              </a:rPr>
              <a:t>最</a:t>
            </a:r>
            <a:r>
              <a:rPr lang="zh-CN" altLang="en-US" sz="2000" dirty="0">
                <a:latin typeface="Microsoft YaHei" charset="0"/>
                <a:ea typeface="Microsoft YaHei" charset="0"/>
                <a:cs typeface="Microsoft YaHei" charset="0"/>
              </a:rPr>
              <a:t>小堆对应的完全二叉树</a:t>
            </a:r>
            <a:endParaRPr lang="zh-CN" altLang="en-US" sz="4000" dirty="0">
              <a:latin typeface="Microsoft YaHei" charset="0"/>
              <a:ea typeface="Microsoft YaHei" charset="0"/>
              <a:cs typeface="Microsoft YaHei" charset="0"/>
            </a:endParaRPr>
          </a:p>
        </p:txBody>
      </p:sp>
      <p:sp>
        <p:nvSpPr>
          <p:cNvPr id="33" name="Line 16"/>
          <p:cNvSpPr>
            <a:spLocks noChangeShapeType="1"/>
          </p:cNvSpPr>
          <p:nvPr/>
        </p:nvSpPr>
        <p:spPr bwMode="auto">
          <a:xfrm>
            <a:off x="5231293" y="3614531"/>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Line 17"/>
          <p:cNvSpPr>
            <a:spLocks noChangeShapeType="1"/>
          </p:cNvSpPr>
          <p:nvPr/>
        </p:nvSpPr>
        <p:spPr bwMode="auto">
          <a:xfrm flipH="1">
            <a:off x="4926493" y="3690731"/>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5" name="Line 18"/>
          <p:cNvSpPr>
            <a:spLocks noChangeShapeType="1"/>
          </p:cNvSpPr>
          <p:nvPr/>
        </p:nvSpPr>
        <p:spPr bwMode="auto">
          <a:xfrm>
            <a:off x="4697893" y="2776331"/>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6" name="Line 19"/>
          <p:cNvSpPr>
            <a:spLocks noChangeShapeType="1"/>
          </p:cNvSpPr>
          <p:nvPr/>
        </p:nvSpPr>
        <p:spPr bwMode="auto">
          <a:xfrm>
            <a:off x="4012093" y="3690731"/>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7" name="Line 20"/>
          <p:cNvSpPr>
            <a:spLocks noChangeShapeType="1"/>
          </p:cNvSpPr>
          <p:nvPr/>
        </p:nvSpPr>
        <p:spPr bwMode="auto">
          <a:xfrm flipH="1">
            <a:off x="4088293" y="2776331"/>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8" name="Line 21"/>
          <p:cNvSpPr>
            <a:spLocks noChangeShapeType="1"/>
          </p:cNvSpPr>
          <p:nvPr/>
        </p:nvSpPr>
        <p:spPr bwMode="auto">
          <a:xfrm flipH="1">
            <a:off x="2945293" y="3690731"/>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9" name="Oval 22"/>
          <p:cNvSpPr>
            <a:spLocks noChangeArrowheads="1"/>
          </p:cNvSpPr>
          <p:nvPr/>
        </p:nvSpPr>
        <p:spPr bwMode="auto">
          <a:xfrm>
            <a:off x="4316893" y="23953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0" name="Oval 23"/>
          <p:cNvSpPr>
            <a:spLocks noChangeArrowheads="1"/>
          </p:cNvSpPr>
          <p:nvPr/>
        </p:nvSpPr>
        <p:spPr bwMode="auto">
          <a:xfrm>
            <a:off x="31738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1" name="Oval 24"/>
          <p:cNvSpPr>
            <a:spLocks noChangeArrowheads="1"/>
          </p:cNvSpPr>
          <p:nvPr/>
        </p:nvSpPr>
        <p:spPr bwMode="auto">
          <a:xfrm>
            <a:off x="39358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2" name="Oval 25"/>
          <p:cNvSpPr>
            <a:spLocks noChangeArrowheads="1"/>
          </p:cNvSpPr>
          <p:nvPr/>
        </p:nvSpPr>
        <p:spPr bwMode="auto">
          <a:xfrm>
            <a:off x="46216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3" name="Oval 26"/>
          <p:cNvSpPr>
            <a:spLocks noChangeArrowheads="1"/>
          </p:cNvSpPr>
          <p:nvPr/>
        </p:nvSpPr>
        <p:spPr bwMode="auto">
          <a:xfrm>
            <a:off x="5383693" y="41479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4" name="Oval 27"/>
          <p:cNvSpPr>
            <a:spLocks noChangeArrowheads="1"/>
          </p:cNvSpPr>
          <p:nvPr/>
        </p:nvSpPr>
        <p:spPr bwMode="auto">
          <a:xfrm>
            <a:off x="2640493" y="50623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5" name="Oval 28"/>
          <p:cNvSpPr>
            <a:spLocks noChangeArrowheads="1"/>
          </p:cNvSpPr>
          <p:nvPr/>
        </p:nvSpPr>
        <p:spPr bwMode="auto">
          <a:xfrm>
            <a:off x="3707293" y="32335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6" name="Oval 29"/>
          <p:cNvSpPr>
            <a:spLocks noChangeArrowheads="1"/>
          </p:cNvSpPr>
          <p:nvPr/>
        </p:nvSpPr>
        <p:spPr bwMode="auto">
          <a:xfrm>
            <a:off x="4926493" y="3233531"/>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7" name="Text Box 31"/>
          <p:cNvSpPr txBox="1">
            <a:spLocks noChangeArrowheads="1"/>
          </p:cNvSpPr>
          <p:nvPr/>
        </p:nvSpPr>
        <p:spPr bwMode="auto">
          <a:xfrm>
            <a:off x="2640493" y="5062331"/>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48" name="Text Box 33"/>
          <p:cNvSpPr txBox="1">
            <a:spLocks noChangeArrowheads="1"/>
          </p:cNvSpPr>
          <p:nvPr/>
        </p:nvSpPr>
        <p:spPr bwMode="auto">
          <a:xfrm>
            <a:off x="3732693" y="32335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49" name="Text Box 35"/>
          <p:cNvSpPr txBox="1">
            <a:spLocks noChangeArrowheads="1"/>
          </p:cNvSpPr>
          <p:nvPr/>
        </p:nvSpPr>
        <p:spPr bwMode="auto">
          <a:xfrm>
            <a:off x="46216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50" name="Text Box 44"/>
          <p:cNvSpPr txBox="1">
            <a:spLocks noChangeArrowheads="1"/>
          </p:cNvSpPr>
          <p:nvPr/>
        </p:nvSpPr>
        <p:spPr bwMode="auto">
          <a:xfrm>
            <a:off x="4342293" y="23953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51" name="Text Box 45"/>
          <p:cNvSpPr txBox="1">
            <a:spLocks noChangeArrowheads="1"/>
          </p:cNvSpPr>
          <p:nvPr/>
        </p:nvSpPr>
        <p:spPr bwMode="auto">
          <a:xfrm>
            <a:off x="31992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2" name="Text Box 46"/>
          <p:cNvSpPr txBox="1">
            <a:spLocks noChangeArrowheads="1"/>
          </p:cNvSpPr>
          <p:nvPr/>
        </p:nvSpPr>
        <p:spPr bwMode="auto">
          <a:xfrm>
            <a:off x="3961293" y="4162219"/>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53" name="Text Box 47"/>
          <p:cNvSpPr txBox="1">
            <a:spLocks noChangeArrowheads="1"/>
          </p:cNvSpPr>
          <p:nvPr/>
        </p:nvSpPr>
        <p:spPr bwMode="auto">
          <a:xfrm>
            <a:off x="4951893" y="32335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54" name="Text Box 48"/>
          <p:cNvSpPr txBox="1">
            <a:spLocks noChangeArrowheads="1"/>
          </p:cNvSpPr>
          <p:nvPr/>
        </p:nvSpPr>
        <p:spPr bwMode="auto">
          <a:xfrm>
            <a:off x="5409093" y="4147931"/>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Tree>
    <p:extLst>
      <p:ext uri="{BB962C8B-B14F-4D97-AF65-F5344CB8AC3E}">
        <p14:creationId xmlns:p14="http://schemas.microsoft.com/office/powerpoint/2010/main" val="983011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堆（</a:t>
            </a:r>
            <a:r>
              <a:rPr kumimoji="1" lang="en-US" altLang="zh-CN" dirty="0">
                <a:latin typeface="Microsoft YaHei" charset="0"/>
                <a:ea typeface="Microsoft YaHei" charset="0"/>
                <a:cs typeface="Microsoft YaHei" charset="0"/>
              </a:rPr>
              <a:t>Heap</a:t>
            </a:r>
            <a:r>
              <a:rPr kumimoji="1" lang="zh-CN" altLang="en-US" dirty="0">
                <a:latin typeface="Microsoft YaHei" charset="0"/>
                <a:ea typeface="Microsoft YaHei" charset="0"/>
                <a:cs typeface="Microsoft YaHei" charset="0"/>
              </a:rPr>
              <a:t>）</a:t>
            </a:r>
            <a:endParaRPr kumimoji="1" lang="zh-CN" altLang="en-US" dirty="0"/>
          </a:p>
        </p:txBody>
      </p:sp>
      <p:sp>
        <p:nvSpPr>
          <p:cNvPr id="3" name="内容占位符 2"/>
          <p:cNvSpPr>
            <a:spLocks noGrp="1"/>
          </p:cNvSpPr>
          <p:nvPr>
            <p:ph idx="1"/>
          </p:nvPr>
        </p:nvSpPr>
        <p:spPr>
          <a:xfrm>
            <a:off x="432000" y="818700"/>
            <a:ext cx="8280000" cy="5221740"/>
          </a:xfrm>
        </p:spPr>
        <p:txBody>
          <a:bodyPr/>
          <a:lstStyle/>
          <a:p>
            <a:pPr>
              <a:lnSpc>
                <a:spcPct val="120000"/>
              </a:lnSpc>
            </a:pPr>
            <a:r>
              <a:rPr kumimoji="1" lang="zh-CN" altLang="en-US" dirty="0"/>
              <a:t>无序的关键码序列</a:t>
            </a:r>
            <a:r>
              <a:rPr kumimoji="1" lang="en-US" altLang="zh-CN" dirty="0"/>
              <a:t>K = {53</a:t>
            </a:r>
            <a:r>
              <a:rPr kumimoji="1" lang="zh-CN" altLang="en-US" dirty="0"/>
              <a:t>，</a:t>
            </a:r>
            <a:r>
              <a:rPr kumimoji="1" lang="en-US" altLang="zh-CN" dirty="0"/>
              <a:t>17</a:t>
            </a:r>
            <a:r>
              <a:rPr kumimoji="1" lang="zh-CN" altLang="en-US" dirty="0"/>
              <a:t>，</a:t>
            </a:r>
            <a:r>
              <a:rPr kumimoji="1" lang="en-US" altLang="zh-CN" dirty="0"/>
              <a:t>78</a:t>
            </a:r>
            <a:r>
              <a:rPr kumimoji="1" lang="zh-CN" altLang="en-US" dirty="0"/>
              <a:t>，</a:t>
            </a:r>
            <a:r>
              <a:rPr kumimoji="1" lang="en-US" altLang="zh-CN" dirty="0"/>
              <a:t>23</a:t>
            </a:r>
            <a:r>
              <a:rPr kumimoji="1" lang="zh-CN" altLang="en-US" dirty="0"/>
              <a:t>，</a:t>
            </a:r>
            <a:r>
              <a:rPr kumimoji="1" lang="en-US" altLang="zh-CN" dirty="0"/>
              <a:t>45</a:t>
            </a:r>
            <a:r>
              <a:rPr kumimoji="1" lang="zh-CN" altLang="en-US" dirty="0"/>
              <a:t>，</a:t>
            </a:r>
            <a:r>
              <a:rPr kumimoji="1" lang="en-US" altLang="zh-CN" dirty="0"/>
              <a:t>65</a:t>
            </a:r>
            <a:r>
              <a:rPr kumimoji="1" lang="zh-CN" altLang="en-US" dirty="0"/>
              <a:t>，</a:t>
            </a:r>
            <a:r>
              <a:rPr kumimoji="1" lang="en-US" altLang="zh-CN" dirty="0"/>
              <a:t>87</a:t>
            </a:r>
            <a:r>
              <a:rPr kumimoji="1" lang="zh-CN" altLang="en-US" dirty="0"/>
              <a:t>，</a:t>
            </a:r>
            <a:r>
              <a:rPr kumimoji="1" lang="en-US" altLang="zh-CN" dirty="0"/>
              <a:t>09}</a:t>
            </a:r>
            <a:r>
              <a:rPr kumimoji="1" lang="zh-CN" altLang="en-US" dirty="0"/>
              <a:t>，如何建立最小堆？</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74</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Line 22"/>
          <p:cNvSpPr>
            <a:spLocks noChangeShapeType="1"/>
          </p:cNvSpPr>
          <p:nvPr/>
        </p:nvSpPr>
        <p:spPr bwMode="auto">
          <a:xfrm>
            <a:off x="3429000" y="3057936"/>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 name="Line 21"/>
          <p:cNvSpPr>
            <a:spLocks noChangeShapeType="1"/>
          </p:cNvSpPr>
          <p:nvPr/>
        </p:nvSpPr>
        <p:spPr bwMode="auto">
          <a:xfrm flipH="1">
            <a:off x="3124200" y="3134136"/>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 name="Line 20"/>
          <p:cNvSpPr>
            <a:spLocks noChangeShapeType="1"/>
          </p:cNvSpPr>
          <p:nvPr/>
        </p:nvSpPr>
        <p:spPr bwMode="auto">
          <a:xfrm>
            <a:off x="28956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 name="Line 19"/>
          <p:cNvSpPr>
            <a:spLocks noChangeShapeType="1"/>
          </p:cNvSpPr>
          <p:nvPr/>
        </p:nvSpPr>
        <p:spPr bwMode="auto">
          <a:xfrm>
            <a:off x="2209800" y="3134136"/>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 name="Line 18"/>
          <p:cNvSpPr>
            <a:spLocks noChangeShapeType="1"/>
          </p:cNvSpPr>
          <p:nvPr/>
        </p:nvSpPr>
        <p:spPr bwMode="auto">
          <a:xfrm flipH="1">
            <a:off x="22860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1" name="Line 17"/>
          <p:cNvSpPr>
            <a:spLocks noChangeShapeType="1"/>
          </p:cNvSpPr>
          <p:nvPr/>
        </p:nvSpPr>
        <p:spPr bwMode="auto">
          <a:xfrm flipH="1">
            <a:off x="1143000" y="3134136"/>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 name="Text Box 3"/>
          <p:cNvSpPr txBox="1">
            <a:spLocks noChangeArrowheads="1"/>
          </p:cNvSpPr>
          <p:nvPr/>
        </p:nvSpPr>
        <p:spPr bwMode="auto">
          <a:xfrm>
            <a:off x="1670050" y="5644359"/>
            <a:ext cx="62103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fontAlgn="base">
              <a:spcBef>
                <a:spcPct val="50000"/>
              </a:spcBef>
              <a:spcAft>
                <a:spcPct val="0"/>
              </a:spcAft>
            </a:pPr>
            <a:r>
              <a:rPr kumimoji="1" lang="zh-CN" altLang="en-US" sz="2000" dirty="0">
                <a:solidFill>
                  <a:srgbClr val="008000"/>
                </a:solidFill>
                <a:effectLst>
                  <a:outerShdw blurRad="38100" dist="38100" dir="2700000" algn="tl">
                    <a:srgbClr val="C0C0C0"/>
                  </a:outerShdw>
                </a:effectLst>
                <a:latin typeface="Microsoft YaHei" charset="0"/>
                <a:ea typeface="Microsoft YaHei" charset="0"/>
                <a:cs typeface="Microsoft YaHei" charset="0"/>
              </a:rPr>
              <a:t>自下向上逐步调整为最小堆</a:t>
            </a:r>
            <a:endParaRPr kumimoji="1" lang="zh-CN" altLang="en-US" sz="2000" dirty="0">
              <a:solidFill>
                <a:srgbClr val="000000"/>
              </a:solidFill>
              <a:latin typeface="Microsoft YaHei" charset="0"/>
              <a:ea typeface="Microsoft YaHei" charset="0"/>
              <a:cs typeface="Microsoft YaHei" charset="0"/>
            </a:endParaRPr>
          </a:p>
        </p:txBody>
      </p:sp>
      <p:sp>
        <p:nvSpPr>
          <p:cNvPr id="13" name="Oval 5"/>
          <p:cNvSpPr>
            <a:spLocks noChangeArrowheads="1"/>
          </p:cNvSpPr>
          <p:nvPr/>
        </p:nvSpPr>
        <p:spPr bwMode="auto">
          <a:xfrm>
            <a:off x="2514600" y="1838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4" name="Oval 10"/>
          <p:cNvSpPr>
            <a:spLocks noChangeArrowheads="1"/>
          </p:cNvSpPr>
          <p:nvPr/>
        </p:nvSpPr>
        <p:spPr bwMode="auto">
          <a:xfrm>
            <a:off x="13716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5" name="Oval 11"/>
          <p:cNvSpPr>
            <a:spLocks noChangeArrowheads="1"/>
          </p:cNvSpPr>
          <p:nvPr/>
        </p:nvSpPr>
        <p:spPr bwMode="auto">
          <a:xfrm>
            <a:off x="21336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6" name="Oval 12"/>
          <p:cNvSpPr>
            <a:spLocks noChangeArrowheads="1"/>
          </p:cNvSpPr>
          <p:nvPr/>
        </p:nvSpPr>
        <p:spPr bwMode="auto">
          <a:xfrm>
            <a:off x="28194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7" name="Oval 13"/>
          <p:cNvSpPr>
            <a:spLocks noChangeArrowheads="1"/>
          </p:cNvSpPr>
          <p:nvPr/>
        </p:nvSpPr>
        <p:spPr bwMode="auto">
          <a:xfrm>
            <a:off x="35814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8" name="Oval 14"/>
          <p:cNvSpPr>
            <a:spLocks noChangeArrowheads="1"/>
          </p:cNvSpPr>
          <p:nvPr/>
        </p:nvSpPr>
        <p:spPr bwMode="auto">
          <a:xfrm>
            <a:off x="838200" y="4505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9" name="Oval 15"/>
          <p:cNvSpPr>
            <a:spLocks noChangeArrowheads="1"/>
          </p:cNvSpPr>
          <p:nvPr/>
        </p:nvSpPr>
        <p:spPr bwMode="auto">
          <a:xfrm>
            <a:off x="19050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0" name="Oval 16"/>
          <p:cNvSpPr>
            <a:spLocks noChangeArrowheads="1"/>
          </p:cNvSpPr>
          <p:nvPr/>
        </p:nvSpPr>
        <p:spPr bwMode="auto">
          <a:xfrm>
            <a:off x="31242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1" name="Line 23"/>
          <p:cNvSpPr>
            <a:spLocks noChangeShapeType="1"/>
          </p:cNvSpPr>
          <p:nvPr/>
        </p:nvSpPr>
        <p:spPr bwMode="auto">
          <a:xfrm>
            <a:off x="7086600" y="3057936"/>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2" name="Line 24"/>
          <p:cNvSpPr>
            <a:spLocks noChangeShapeType="1"/>
          </p:cNvSpPr>
          <p:nvPr/>
        </p:nvSpPr>
        <p:spPr bwMode="auto">
          <a:xfrm flipH="1">
            <a:off x="6781800" y="3134136"/>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3" name="Line 25"/>
          <p:cNvSpPr>
            <a:spLocks noChangeShapeType="1"/>
          </p:cNvSpPr>
          <p:nvPr/>
        </p:nvSpPr>
        <p:spPr bwMode="auto">
          <a:xfrm>
            <a:off x="65532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4" name="Line 26"/>
          <p:cNvSpPr>
            <a:spLocks noChangeShapeType="1"/>
          </p:cNvSpPr>
          <p:nvPr/>
        </p:nvSpPr>
        <p:spPr bwMode="auto">
          <a:xfrm>
            <a:off x="5867400" y="3134136"/>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5" name="Line 27"/>
          <p:cNvSpPr>
            <a:spLocks noChangeShapeType="1"/>
          </p:cNvSpPr>
          <p:nvPr/>
        </p:nvSpPr>
        <p:spPr bwMode="auto">
          <a:xfrm flipH="1">
            <a:off x="5943600" y="2219736"/>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6" name="Line 28"/>
          <p:cNvSpPr>
            <a:spLocks noChangeShapeType="1"/>
          </p:cNvSpPr>
          <p:nvPr/>
        </p:nvSpPr>
        <p:spPr bwMode="auto">
          <a:xfrm flipH="1">
            <a:off x="4800600" y="3134136"/>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7" name="Oval 30"/>
          <p:cNvSpPr>
            <a:spLocks noChangeArrowheads="1"/>
          </p:cNvSpPr>
          <p:nvPr/>
        </p:nvSpPr>
        <p:spPr bwMode="auto">
          <a:xfrm>
            <a:off x="6172200" y="1838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8" name="Oval 31"/>
          <p:cNvSpPr>
            <a:spLocks noChangeArrowheads="1"/>
          </p:cNvSpPr>
          <p:nvPr/>
        </p:nvSpPr>
        <p:spPr bwMode="auto">
          <a:xfrm>
            <a:off x="50292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9" name="Oval 32"/>
          <p:cNvSpPr>
            <a:spLocks noChangeArrowheads="1"/>
          </p:cNvSpPr>
          <p:nvPr/>
        </p:nvSpPr>
        <p:spPr bwMode="auto">
          <a:xfrm>
            <a:off x="57912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0" name="Oval 33"/>
          <p:cNvSpPr>
            <a:spLocks noChangeArrowheads="1"/>
          </p:cNvSpPr>
          <p:nvPr/>
        </p:nvSpPr>
        <p:spPr bwMode="auto">
          <a:xfrm>
            <a:off x="64770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1" name="Oval 34"/>
          <p:cNvSpPr>
            <a:spLocks noChangeArrowheads="1"/>
          </p:cNvSpPr>
          <p:nvPr/>
        </p:nvSpPr>
        <p:spPr bwMode="auto">
          <a:xfrm>
            <a:off x="7239000" y="35913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2" name="Oval 35"/>
          <p:cNvSpPr>
            <a:spLocks noChangeArrowheads="1"/>
          </p:cNvSpPr>
          <p:nvPr/>
        </p:nvSpPr>
        <p:spPr bwMode="auto">
          <a:xfrm>
            <a:off x="4495800" y="45057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3" name="Oval 36"/>
          <p:cNvSpPr>
            <a:spLocks noChangeArrowheads="1"/>
          </p:cNvSpPr>
          <p:nvPr/>
        </p:nvSpPr>
        <p:spPr bwMode="auto">
          <a:xfrm>
            <a:off x="55626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Oval 37"/>
          <p:cNvSpPr>
            <a:spLocks noChangeArrowheads="1"/>
          </p:cNvSpPr>
          <p:nvPr/>
        </p:nvSpPr>
        <p:spPr bwMode="auto">
          <a:xfrm>
            <a:off x="6781800" y="2676936"/>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5" name="Text Box 38"/>
          <p:cNvSpPr txBox="1">
            <a:spLocks noChangeArrowheads="1"/>
          </p:cNvSpPr>
          <p:nvPr/>
        </p:nvSpPr>
        <p:spPr bwMode="auto">
          <a:xfrm>
            <a:off x="2540000" y="18387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36" name="Text Box 39"/>
          <p:cNvSpPr txBox="1">
            <a:spLocks noChangeArrowheads="1"/>
          </p:cNvSpPr>
          <p:nvPr/>
        </p:nvSpPr>
        <p:spPr bwMode="auto">
          <a:xfrm>
            <a:off x="6197600" y="18387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37" name="Text Box 40"/>
          <p:cNvSpPr txBox="1">
            <a:spLocks noChangeArrowheads="1"/>
          </p:cNvSpPr>
          <p:nvPr/>
        </p:nvSpPr>
        <p:spPr bwMode="auto">
          <a:xfrm>
            <a:off x="19304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8" name="Text Box 41"/>
          <p:cNvSpPr txBox="1">
            <a:spLocks noChangeArrowheads="1"/>
          </p:cNvSpPr>
          <p:nvPr/>
        </p:nvSpPr>
        <p:spPr bwMode="auto">
          <a:xfrm>
            <a:off x="55880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9" name="Text Box 42"/>
          <p:cNvSpPr txBox="1">
            <a:spLocks noChangeArrowheads="1"/>
          </p:cNvSpPr>
          <p:nvPr/>
        </p:nvSpPr>
        <p:spPr bwMode="auto">
          <a:xfrm>
            <a:off x="31496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0" name="Text Box 43"/>
          <p:cNvSpPr txBox="1">
            <a:spLocks noChangeArrowheads="1"/>
          </p:cNvSpPr>
          <p:nvPr/>
        </p:nvSpPr>
        <p:spPr bwMode="auto">
          <a:xfrm>
            <a:off x="6807200" y="26769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1" name="Text Box 44"/>
          <p:cNvSpPr txBox="1">
            <a:spLocks noChangeArrowheads="1"/>
          </p:cNvSpPr>
          <p:nvPr/>
        </p:nvSpPr>
        <p:spPr bwMode="auto">
          <a:xfrm>
            <a:off x="863600" y="45200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2" name="Text Box 45"/>
          <p:cNvSpPr txBox="1">
            <a:spLocks noChangeArrowheads="1"/>
          </p:cNvSpPr>
          <p:nvPr/>
        </p:nvSpPr>
        <p:spPr bwMode="auto">
          <a:xfrm>
            <a:off x="13716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43" name="Text Box 46"/>
          <p:cNvSpPr txBox="1">
            <a:spLocks noChangeArrowheads="1"/>
          </p:cNvSpPr>
          <p:nvPr/>
        </p:nvSpPr>
        <p:spPr bwMode="auto">
          <a:xfrm>
            <a:off x="2159000" y="36056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44" name="Text Box 47"/>
          <p:cNvSpPr txBox="1">
            <a:spLocks noChangeArrowheads="1"/>
          </p:cNvSpPr>
          <p:nvPr/>
        </p:nvSpPr>
        <p:spPr bwMode="auto">
          <a:xfrm>
            <a:off x="28448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45" name="Text Box 48"/>
          <p:cNvSpPr txBox="1">
            <a:spLocks noChangeArrowheads="1"/>
          </p:cNvSpPr>
          <p:nvPr/>
        </p:nvSpPr>
        <p:spPr bwMode="auto">
          <a:xfrm>
            <a:off x="36068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46" name="Line 49"/>
          <p:cNvSpPr>
            <a:spLocks noChangeShapeType="1"/>
          </p:cNvSpPr>
          <p:nvPr/>
        </p:nvSpPr>
        <p:spPr bwMode="auto">
          <a:xfrm>
            <a:off x="1295400" y="3210336"/>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47" name="Text Box 50"/>
          <p:cNvSpPr txBox="1">
            <a:spLocks noChangeArrowheads="1"/>
          </p:cNvSpPr>
          <p:nvPr/>
        </p:nvSpPr>
        <p:spPr bwMode="auto">
          <a:xfrm>
            <a:off x="1060450" y="2753136"/>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48" name="Rectangle 51"/>
          <p:cNvSpPr>
            <a:spLocks noChangeArrowheads="1"/>
          </p:cNvSpPr>
          <p:nvPr/>
        </p:nvSpPr>
        <p:spPr bwMode="auto">
          <a:xfrm>
            <a:off x="762000" y="3438936"/>
            <a:ext cx="1219200" cy="16764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9" name="Text Box 52"/>
          <p:cNvSpPr txBox="1">
            <a:spLocks noChangeArrowheads="1"/>
          </p:cNvSpPr>
          <p:nvPr/>
        </p:nvSpPr>
        <p:spPr bwMode="auto">
          <a:xfrm>
            <a:off x="50546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50" name="Text Box 53"/>
          <p:cNvSpPr txBox="1">
            <a:spLocks noChangeArrowheads="1"/>
          </p:cNvSpPr>
          <p:nvPr/>
        </p:nvSpPr>
        <p:spPr bwMode="auto">
          <a:xfrm>
            <a:off x="4521200" y="45200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1" name="Text Box 54"/>
          <p:cNvSpPr txBox="1">
            <a:spLocks noChangeArrowheads="1"/>
          </p:cNvSpPr>
          <p:nvPr/>
        </p:nvSpPr>
        <p:spPr bwMode="auto">
          <a:xfrm>
            <a:off x="5816600" y="3605624"/>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52" name="Text Box 55"/>
          <p:cNvSpPr txBox="1">
            <a:spLocks noChangeArrowheads="1"/>
          </p:cNvSpPr>
          <p:nvPr/>
        </p:nvSpPr>
        <p:spPr bwMode="auto">
          <a:xfrm>
            <a:off x="65024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dirty="0">
                <a:solidFill>
                  <a:srgbClr val="FFFFCC"/>
                </a:solidFill>
                <a:latin typeface="Arial Narrow" charset="0"/>
              </a:rPr>
              <a:t>65</a:t>
            </a:r>
            <a:endParaRPr kumimoji="1" lang="en-US" altLang="zh-CN" sz="2400" dirty="0">
              <a:solidFill>
                <a:srgbClr val="000000"/>
              </a:solidFill>
              <a:latin typeface="Times New Roman" charset="0"/>
            </a:endParaRPr>
          </a:p>
        </p:txBody>
      </p:sp>
      <p:sp>
        <p:nvSpPr>
          <p:cNvPr id="53" name="Text Box 56"/>
          <p:cNvSpPr txBox="1">
            <a:spLocks noChangeArrowheads="1"/>
          </p:cNvSpPr>
          <p:nvPr/>
        </p:nvSpPr>
        <p:spPr bwMode="auto">
          <a:xfrm>
            <a:off x="7264400" y="3591336"/>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56" name="Line 59"/>
          <p:cNvSpPr>
            <a:spLocks noChangeShapeType="1"/>
          </p:cNvSpPr>
          <p:nvPr/>
        </p:nvSpPr>
        <p:spPr bwMode="auto">
          <a:xfrm flipH="1">
            <a:off x="7119938" y="2295936"/>
            <a:ext cx="271462"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57" name="Text Box 60"/>
          <p:cNvSpPr txBox="1">
            <a:spLocks noChangeArrowheads="1"/>
          </p:cNvSpPr>
          <p:nvPr/>
        </p:nvSpPr>
        <p:spPr bwMode="auto">
          <a:xfrm>
            <a:off x="7308850" y="1838736"/>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58" name="Rectangle 61"/>
          <p:cNvSpPr>
            <a:spLocks noChangeArrowheads="1"/>
          </p:cNvSpPr>
          <p:nvPr/>
        </p:nvSpPr>
        <p:spPr bwMode="auto">
          <a:xfrm>
            <a:off x="6400800" y="2600736"/>
            <a:ext cx="1447800" cy="16002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9" name="Line 62"/>
          <p:cNvSpPr>
            <a:spLocks noChangeShapeType="1"/>
          </p:cNvSpPr>
          <p:nvPr/>
        </p:nvSpPr>
        <p:spPr bwMode="auto">
          <a:xfrm flipH="1">
            <a:off x="1066800" y="3972336"/>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0" name="Line 63"/>
          <p:cNvSpPr>
            <a:spLocks noChangeShapeType="1"/>
          </p:cNvSpPr>
          <p:nvPr/>
        </p:nvSpPr>
        <p:spPr bwMode="auto">
          <a:xfrm flipH="1">
            <a:off x="6629400" y="3134136"/>
            <a:ext cx="152400" cy="3810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Tree>
    <p:extLst>
      <p:ext uri="{BB962C8B-B14F-4D97-AF65-F5344CB8AC3E}">
        <p14:creationId xmlns:p14="http://schemas.microsoft.com/office/powerpoint/2010/main" val="39311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animBg="1"/>
      <p:bldP spid="47" grpId="0"/>
      <p:bldP spid="48" grpId="0" animBg="1"/>
      <p:bldP spid="49" grpId="0"/>
      <p:bldP spid="50" grpId="0"/>
      <p:bldP spid="51" grpId="0"/>
      <p:bldP spid="52" grpId="0"/>
      <p:bldP spid="53" grpId="0"/>
      <p:bldP spid="56" grpId="0" animBg="1"/>
      <p:bldP spid="57" grpId="0"/>
      <p:bldP spid="58" grpId="0" animBg="1"/>
      <p:bldP spid="59" grpId="0" animBg="1"/>
      <p:bldP spid="6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75</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58" name="Line 2"/>
          <p:cNvSpPr>
            <a:spLocks noChangeShapeType="1"/>
          </p:cNvSpPr>
          <p:nvPr/>
        </p:nvSpPr>
        <p:spPr bwMode="auto">
          <a:xfrm>
            <a:off x="34290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9" name="Line 3"/>
          <p:cNvSpPr>
            <a:spLocks noChangeShapeType="1"/>
          </p:cNvSpPr>
          <p:nvPr/>
        </p:nvSpPr>
        <p:spPr bwMode="auto">
          <a:xfrm flipH="1">
            <a:off x="31242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0" name="Line 4"/>
          <p:cNvSpPr>
            <a:spLocks noChangeShapeType="1"/>
          </p:cNvSpPr>
          <p:nvPr/>
        </p:nvSpPr>
        <p:spPr bwMode="auto">
          <a:xfrm>
            <a:off x="2895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1" name="Line 5"/>
          <p:cNvSpPr>
            <a:spLocks noChangeShapeType="1"/>
          </p:cNvSpPr>
          <p:nvPr/>
        </p:nvSpPr>
        <p:spPr bwMode="auto">
          <a:xfrm>
            <a:off x="22098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2" name="Line 6"/>
          <p:cNvSpPr>
            <a:spLocks noChangeShapeType="1"/>
          </p:cNvSpPr>
          <p:nvPr/>
        </p:nvSpPr>
        <p:spPr bwMode="auto">
          <a:xfrm flipH="1">
            <a:off x="22860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3" name="Line 7"/>
          <p:cNvSpPr>
            <a:spLocks noChangeShapeType="1"/>
          </p:cNvSpPr>
          <p:nvPr/>
        </p:nvSpPr>
        <p:spPr bwMode="auto">
          <a:xfrm flipH="1">
            <a:off x="11430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4" name="Oval 8"/>
          <p:cNvSpPr>
            <a:spLocks noChangeArrowheads="1"/>
          </p:cNvSpPr>
          <p:nvPr/>
        </p:nvSpPr>
        <p:spPr bwMode="auto">
          <a:xfrm>
            <a:off x="25146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5" name="Oval 9"/>
          <p:cNvSpPr>
            <a:spLocks noChangeArrowheads="1"/>
          </p:cNvSpPr>
          <p:nvPr/>
        </p:nvSpPr>
        <p:spPr bwMode="auto">
          <a:xfrm>
            <a:off x="1371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6" name="Oval 10"/>
          <p:cNvSpPr>
            <a:spLocks noChangeArrowheads="1"/>
          </p:cNvSpPr>
          <p:nvPr/>
        </p:nvSpPr>
        <p:spPr bwMode="auto">
          <a:xfrm>
            <a:off x="2133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7" name="Oval 11"/>
          <p:cNvSpPr>
            <a:spLocks noChangeArrowheads="1"/>
          </p:cNvSpPr>
          <p:nvPr/>
        </p:nvSpPr>
        <p:spPr bwMode="auto">
          <a:xfrm>
            <a:off x="2819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8" name="Oval 12"/>
          <p:cNvSpPr>
            <a:spLocks noChangeArrowheads="1"/>
          </p:cNvSpPr>
          <p:nvPr/>
        </p:nvSpPr>
        <p:spPr bwMode="auto">
          <a:xfrm>
            <a:off x="3581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9" name="Oval 13"/>
          <p:cNvSpPr>
            <a:spLocks noChangeArrowheads="1"/>
          </p:cNvSpPr>
          <p:nvPr/>
        </p:nvSpPr>
        <p:spPr bwMode="auto">
          <a:xfrm>
            <a:off x="8382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0" name="Oval 14"/>
          <p:cNvSpPr>
            <a:spLocks noChangeArrowheads="1"/>
          </p:cNvSpPr>
          <p:nvPr/>
        </p:nvSpPr>
        <p:spPr bwMode="auto">
          <a:xfrm>
            <a:off x="19050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1" name="Oval 15"/>
          <p:cNvSpPr>
            <a:spLocks noChangeArrowheads="1"/>
          </p:cNvSpPr>
          <p:nvPr/>
        </p:nvSpPr>
        <p:spPr bwMode="auto">
          <a:xfrm>
            <a:off x="31242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2" name="Line 16"/>
          <p:cNvSpPr>
            <a:spLocks noChangeShapeType="1"/>
          </p:cNvSpPr>
          <p:nvPr/>
        </p:nvSpPr>
        <p:spPr bwMode="auto">
          <a:xfrm>
            <a:off x="70866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3" name="Line 17"/>
          <p:cNvSpPr>
            <a:spLocks noChangeShapeType="1"/>
          </p:cNvSpPr>
          <p:nvPr/>
        </p:nvSpPr>
        <p:spPr bwMode="auto">
          <a:xfrm flipH="1">
            <a:off x="67818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4" name="Line 18"/>
          <p:cNvSpPr>
            <a:spLocks noChangeShapeType="1"/>
          </p:cNvSpPr>
          <p:nvPr/>
        </p:nvSpPr>
        <p:spPr bwMode="auto">
          <a:xfrm>
            <a:off x="65532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5" name="Line 19"/>
          <p:cNvSpPr>
            <a:spLocks noChangeShapeType="1"/>
          </p:cNvSpPr>
          <p:nvPr/>
        </p:nvSpPr>
        <p:spPr bwMode="auto">
          <a:xfrm>
            <a:off x="58674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6" name="Line 20"/>
          <p:cNvSpPr>
            <a:spLocks noChangeShapeType="1"/>
          </p:cNvSpPr>
          <p:nvPr/>
        </p:nvSpPr>
        <p:spPr bwMode="auto">
          <a:xfrm flipH="1">
            <a:off x="5943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7" name="Line 21"/>
          <p:cNvSpPr>
            <a:spLocks noChangeShapeType="1"/>
          </p:cNvSpPr>
          <p:nvPr/>
        </p:nvSpPr>
        <p:spPr bwMode="auto">
          <a:xfrm flipH="1">
            <a:off x="48006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8" name="Oval 22"/>
          <p:cNvSpPr>
            <a:spLocks noChangeArrowheads="1"/>
          </p:cNvSpPr>
          <p:nvPr/>
        </p:nvSpPr>
        <p:spPr bwMode="auto">
          <a:xfrm>
            <a:off x="61722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9" name="Oval 23"/>
          <p:cNvSpPr>
            <a:spLocks noChangeArrowheads="1"/>
          </p:cNvSpPr>
          <p:nvPr/>
        </p:nvSpPr>
        <p:spPr bwMode="auto">
          <a:xfrm>
            <a:off x="5029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0" name="Oval 24"/>
          <p:cNvSpPr>
            <a:spLocks noChangeArrowheads="1"/>
          </p:cNvSpPr>
          <p:nvPr/>
        </p:nvSpPr>
        <p:spPr bwMode="auto">
          <a:xfrm>
            <a:off x="5791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1" name="Oval 25"/>
          <p:cNvSpPr>
            <a:spLocks noChangeArrowheads="1"/>
          </p:cNvSpPr>
          <p:nvPr/>
        </p:nvSpPr>
        <p:spPr bwMode="auto">
          <a:xfrm>
            <a:off x="6477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2" name="Oval 26"/>
          <p:cNvSpPr>
            <a:spLocks noChangeArrowheads="1"/>
          </p:cNvSpPr>
          <p:nvPr/>
        </p:nvSpPr>
        <p:spPr bwMode="auto">
          <a:xfrm>
            <a:off x="7239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3" name="Oval 27"/>
          <p:cNvSpPr>
            <a:spLocks noChangeArrowheads="1"/>
          </p:cNvSpPr>
          <p:nvPr/>
        </p:nvSpPr>
        <p:spPr bwMode="auto">
          <a:xfrm>
            <a:off x="44958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4" name="Oval 28"/>
          <p:cNvSpPr>
            <a:spLocks noChangeArrowheads="1"/>
          </p:cNvSpPr>
          <p:nvPr/>
        </p:nvSpPr>
        <p:spPr bwMode="auto">
          <a:xfrm>
            <a:off x="55626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5" name="Oval 29"/>
          <p:cNvSpPr>
            <a:spLocks noChangeArrowheads="1"/>
          </p:cNvSpPr>
          <p:nvPr/>
        </p:nvSpPr>
        <p:spPr bwMode="auto">
          <a:xfrm>
            <a:off x="67818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6" name="Text Box 30"/>
          <p:cNvSpPr txBox="1">
            <a:spLocks noChangeArrowheads="1"/>
          </p:cNvSpPr>
          <p:nvPr/>
        </p:nvSpPr>
        <p:spPr bwMode="auto">
          <a:xfrm>
            <a:off x="25400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87" name="Text Box 31"/>
          <p:cNvSpPr txBox="1">
            <a:spLocks noChangeArrowheads="1"/>
          </p:cNvSpPr>
          <p:nvPr/>
        </p:nvSpPr>
        <p:spPr bwMode="auto">
          <a:xfrm>
            <a:off x="61976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88" name="Text Box 32"/>
          <p:cNvSpPr txBox="1">
            <a:spLocks noChangeArrowheads="1"/>
          </p:cNvSpPr>
          <p:nvPr/>
        </p:nvSpPr>
        <p:spPr bwMode="auto">
          <a:xfrm>
            <a:off x="19304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89" name="Text Box 33"/>
          <p:cNvSpPr txBox="1">
            <a:spLocks noChangeArrowheads="1"/>
          </p:cNvSpPr>
          <p:nvPr/>
        </p:nvSpPr>
        <p:spPr bwMode="auto">
          <a:xfrm>
            <a:off x="50546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90" name="Text Box 34"/>
          <p:cNvSpPr txBox="1">
            <a:spLocks noChangeArrowheads="1"/>
          </p:cNvSpPr>
          <p:nvPr/>
        </p:nvSpPr>
        <p:spPr bwMode="auto">
          <a:xfrm>
            <a:off x="28448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91" name="Text Box 35"/>
          <p:cNvSpPr txBox="1">
            <a:spLocks noChangeArrowheads="1"/>
          </p:cNvSpPr>
          <p:nvPr/>
        </p:nvSpPr>
        <p:spPr bwMode="auto">
          <a:xfrm>
            <a:off x="647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92" name="Text Box 36"/>
          <p:cNvSpPr txBox="1">
            <a:spLocks noChangeArrowheads="1"/>
          </p:cNvSpPr>
          <p:nvPr/>
        </p:nvSpPr>
        <p:spPr bwMode="auto">
          <a:xfrm>
            <a:off x="139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93" name="Text Box 37"/>
          <p:cNvSpPr txBox="1">
            <a:spLocks noChangeArrowheads="1"/>
          </p:cNvSpPr>
          <p:nvPr/>
        </p:nvSpPr>
        <p:spPr bwMode="auto">
          <a:xfrm>
            <a:off x="863600" y="4267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94" name="Text Box 38"/>
          <p:cNvSpPr txBox="1">
            <a:spLocks noChangeArrowheads="1"/>
          </p:cNvSpPr>
          <p:nvPr/>
        </p:nvSpPr>
        <p:spPr bwMode="auto">
          <a:xfrm>
            <a:off x="2159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95" name="Text Box 39"/>
          <p:cNvSpPr txBox="1">
            <a:spLocks noChangeArrowheads="1"/>
          </p:cNvSpPr>
          <p:nvPr/>
        </p:nvSpPr>
        <p:spPr bwMode="auto">
          <a:xfrm>
            <a:off x="31496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96" name="Text Box 40"/>
          <p:cNvSpPr txBox="1">
            <a:spLocks noChangeArrowheads="1"/>
          </p:cNvSpPr>
          <p:nvPr/>
        </p:nvSpPr>
        <p:spPr bwMode="auto">
          <a:xfrm>
            <a:off x="36068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97" name="Line 41"/>
          <p:cNvSpPr>
            <a:spLocks noChangeShapeType="1"/>
          </p:cNvSpPr>
          <p:nvPr/>
        </p:nvSpPr>
        <p:spPr bwMode="auto">
          <a:xfrm>
            <a:off x="1828800" y="2057400"/>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98" name="Text Box 42"/>
          <p:cNvSpPr txBox="1">
            <a:spLocks noChangeArrowheads="1"/>
          </p:cNvSpPr>
          <p:nvPr/>
        </p:nvSpPr>
        <p:spPr bwMode="auto">
          <a:xfrm>
            <a:off x="1706563" y="16002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99" name="Rectangle 43"/>
          <p:cNvSpPr>
            <a:spLocks noChangeArrowheads="1"/>
          </p:cNvSpPr>
          <p:nvPr/>
        </p:nvSpPr>
        <p:spPr bwMode="auto">
          <a:xfrm>
            <a:off x="1295400" y="2362200"/>
            <a:ext cx="1447800" cy="16764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0" name="Text Box 44"/>
          <p:cNvSpPr txBox="1">
            <a:spLocks noChangeArrowheads="1"/>
          </p:cNvSpPr>
          <p:nvPr/>
        </p:nvSpPr>
        <p:spPr bwMode="auto">
          <a:xfrm>
            <a:off x="55880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101" name="Text Box 45"/>
          <p:cNvSpPr txBox="1">
            <a:spLocks noChangeArrowheads="1"/>
          </p:cNvSpPr>
          <p:nvPr/>
        </p:nvSpPr>
        <p:spPr bwMode="auto">
          <a:xfrm>
            <a:off x="4521200" y="42814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102" name="Text Box 46"/>
          <p:cNvSpPr txBox="1">
            <a:spLocks noChangeArrowheads="1"/>
          </p:cNvSpPr>
          <p:nvPr/>
        </p:nvSpPr>
        <p:spPr bwMode="auto">
          <a:xfrm>
            <a:off x="5816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103" name="Text Box 47"/>
          <p:cNvSpPr txBox="1">
            <a:spLocks noChangeArrowheads="1"/>
          </p:cNvSpPr>
          <p:nvPr/>
        </p:nvSpPr>
        <p:spPr bwMode="auto">
          <a:xfrm>
            <a:off x="68072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104" name="Text Box 48"/>
          <p:cNvSpPr txBox="1">
            <a:spLocks noChangeArrowheads="1"/>
          </p:cNvSpPr>
          <p:nvPr/>
        </p:nvSpPr>
        <p:spPr bwMode="auto">
          <a:xfrm>
            <a:off x="72644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106" name="Line 50"/>
          <p:cNvSpPr>
            <a:spLocks noChangeShapeType="1"/>
          </p:cNvSpPr>
          <p:nvPr/>
        </p:nvSpPr>
        <p:spPr bwMode="auto">
          <a:xfrm>
            <a:off x="4953000" y="2971800"/>
            <a:ext cx="185738"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07" name="Text Box 51"/>
          <p:cNvSpPr txBox="1">
            <a:spLocks noChangeArrowheads="1"/>
          </p:cNvSpPr>
          <p:nvPr/>
        </p:nvSpPr>
        <p:spPr bwMode="auto">
          <a:xfrm>
            <a:off x="4746625" y="2528888"/>
            <a:ext cx="2825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108" name="Rectangle 52"/>
          <p:cNvSpPr>
            <a:spLocks noChangeArrowheads="1"/>
          </p:cNvSpPr>
          <p:nvPr/>
        </p:nvSpPr>
        <p:spPr bwMode="auto">
          <a:xfrm>
            <a:off x="4267200" y="3276600"/>
            <a:ext cx="1447800" cy="16002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9" name="Line 53"/>
          <p:cNvSpPr>
            <a:spLocks noChangeShapeType="1"/>
          </p:cNvSpPr>
          <p:nvPr/>
        </p:nvSpPr>
        <p:spPr bwMode="auto">
          <a:xfrm flipH="1">
            <a:off x="1600200" y="2819400"/>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Tree>
    <p:extLst>
      <p:ext uri="{BB962C8B-B14F-4D97-AF65-F5344CB8AC3E}">
        <p14:creationId xmlns:p14="http://schemas.microsoft.com/office/powerpoint/2010/main" val="14886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7" grpId="0"/>
      <p:bldP spid="89" grpId="0"/>
      <p:bldP spid="91" grpId="0"/>
      <p:bldP spid="100" grpId="0"/>
      <p:bldP spid="101" grpId="0"/>
      <p:bldP spid="102" grpId="0"/>
      <p:bldP spid="103" grpId="0"/>
      <p:bldP spid="104" grpId="0"/>
      <p:bldP spid="106" grpId="0" animBg="1"/>
      <p:bldP spid="107" grpId="0"/>
      <p:bldP spid="10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76</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Line 2"/>
          <p:cNvSpPr>
            <a:spLocks noChangeShapeType="1"/>
          </p:cNvSpPr>
          <p:nvPr/>
        </p:nvSpPr>
        <p:spPr bwMode="auto">
          <a:xfrm>
            <a:off x="34290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 name="Line 3"/>
          <p:cNvSpPr>
            <a:spLocks noChangeShapeType="1"/>
          </p:cNvSpPr>
          <p:nvPr/>
        </p:nvSpPr>
        <p:spPr bwMode="auto">
          <a:xfrm flipH="1">
            <a:off x="31242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 name="Line 4"/>
          <p:cNvSpPr>
            <a:spLocks noChangeShapeType="1"/>
          </p:cNvSpPr>
          <p:nvPr/>
        </p:nvSpPr>
        <p:spPr bwMode="auto">
          <a:xfrm>
            <a:off x="2895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 name="Line 5"/>
          <p:cNvSpPr>
            <a:spLocks noChangeShapeType="1"/>
          </p:cNvSpPr>
          <p:nvPr/>
        </p:nvSpPr>
        <p:spPr bwMode="auto">
          <a:xfrm>
            <a:off x="22098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 name="Line 6"/>
          <p:cNvSpPr>
            <a:spLocks noChangeShapeType="1"/>
          </p:cNvSpPr>
          <p:nvPr/>
        </p:nvSpPr>
        <p:spPr bwMode="auto">
          <a:xfrm flipH="1">
            <a:off x="22860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1" name="Line 7"/>
          <p:cNvSpPr>
            <a:spLocks noChangeShapeType="1"/>
          </p:cNvSpPr>
          <p:nvPr/>
        </p:nvSpPr>
        <p:spPr bwMode="auto">
          <a:xfrm flipH="1">
            <a:off x="11430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 name="Oval 10"/>
          <p:cNvSpPr>
            <a:spLocks noChangeArrowheads="1"/>
          </p:cNvSpPr>
          <p:nvPr/>
        </p:nvSpPr>
        <p:spPr bwMode="auto">
          <a:xfrm>
            <a:off x="25146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3" name="Oval 11"/>
          <p:cNvSpPr>
            <a:spLocks noChangeArrowheads="1"/>
          </p:cNvSpPr>
          <p:nvPr/>
        </p:nvSpPr>
        <p:spPr bwMode="auto">
          <a:xfrm>
            <a:off x="1371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4" name="Oval 12"/>
          <p:cNvSpPr>
            <a:spLocks noChangeArrowheads="1"/>
          </p:cNvSpPr>
          <p:nvPr/>
        </p:nvSpPr>
        <p:spPr bwMode="auto">
          <a:xfrm>
            <a:off x="2133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5" name="Oval 13"/>
          <p:cNvSpPr>
            <a:spLocks noChangeArrowheads="1"/>
          </p:cNvSpPr>
          <p:nvPr/>
        </p:nvSpPr>
        <p:spPr bwMode="auto">
          <a:xfrm>
            <a:off x="2819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6" name="Oval 14"/>
          <p:cNvSpPr>
            <a:spLocks noChangeArrowheads="1"/>
          </p:cNvSpPr>
          <p:nvPr/>
        </p:nvSpPr>
        <p:spPr bwMode="auto">
          <a:xfrm>
            <a:off x="3581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7" name="Oval 15"/>
          <p:cNvSpPr>
            <a:spLocks noChangeArrowheads="1"/>
          </p:cNvSpPr>
          <p:nvPr/>
        </p:nvSpPr>
        <p:spPr bwMode="auto">
          <a:xfrm>
            <a:off x="8382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8" name="Oval 16"/>
          <p:cNvSpPr>
            <a:spLocks noChangeArrowheads="1"/>
          </p:cNvSpPr>
          <p:nvPr/>
        </p:nvSpPr>
        <p:spPr bwMode="auto">
          <a:xfrm>
            <a:off x="19050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9" name="Oval 17"/>
          <p:cNvSpPr>
            <a:spLocks noChangeArrowheads="1"/>
          </p:cNvSpPr>
          <p:nvPr/>
        </p:nvSpPr>
        <p:spPr bwMode="auto">
          <a:xfrm>
            <a:off x="31242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0" name="Line 18"/>
          <p:cNvSpPr>
            <a:spLocks noChangeShapeType="1"/>
          </p:cNvSpPr>
          <p:nvPr/>
        </p:nvSpPr>
        <p:spPr bwMode="auto">
          <a:xfrm>
            <a:off x="70866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1" name="Line 19"/>
          <p:cNvSpPr>
            <a:spLocks noChangeShapeType="1"/>
          </p:cNvSpPr>
          <p:nvPr/>
        </p:nvSpPr>
        <p:spPr bwMode="auto">
          <a:xfrm flipH="1">
            <a:off x="67818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2" name="Line 20"/>
          <p:cNvSpPr>
            <a:spLocks noChangeShapeType="1"/>
          </p:cNvSpPr>
          <p:nvPr/>
        </p:nvSpPr>
        <p:spPr bwMode="auto">
          <a:xfrm>
            <a:off x="65532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3" name="Line 21"/>
          <p:cNvSpPr>
            <a:spLocks noChangeShapeType="1"/>
          </p:cNvSpPr>
          <p:nvPr/>
        </p:nvSpPr>
        <p:spPr bwMode="auto">
          <a:xfrm>
            <a:off x="58674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4" name="Line 22"/>
          <p:cNvSpPr>
            <a:spLocks noChangeShapeType="1"/>
          </p:cNvSpPr>
          <p:nvPr/>
        </p:nvSpPr>
        <p:spPr bwMode="auto">
          <a:xfrm flipH="1">
            <a:off x="5943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5" name="Line 23"/>
          <p:cNvSpPr>
            <a:spLocks noChangeShapeType="1"/>
          </p:cNvSpPr>
          <p:nvPr/>
        </p:nvSpPr>
        <p:spPr bwMode="auto">
          <a:xfrm flipH="1">
            <a:off x="48006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6" name="Oval 24"/>
          <p:cNvSpPr>
            <a:spLocks noChangeArrowheads="1"/>
          </p:cNvSpPr>
          <p:nvPr/>
        </p:nvSpPr>
        <p:spPr bwMode="auto">
          <a:xfrm>
            <a:off x="61722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7" name="Oval 25"/>
          <p:cNvSpPr>
            <a:spLocks noChangeArrowheads="1"/>
          </p:cNvSpPr>
          <p:nvPr/>
        </p:nvSpPr>
        <p:spPr bwMode="auto">
          <a:xfrm>
            <a:off x="5029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8" name="Oval 26"/>
          <p:cNvSpPr>
            <a:spLocks noChangeArrowheads="1"/>
          </p:cNvSpPr>
          <p:nvPr/>
        </p:nvSpPr>
        <p:spPr bwMode="auto">
          <a:xfrm>
            <a:off x="5791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9" name="Oval 27"/>
          <p:cNvSpPr>
            <a:spLocks noChangeArrowheads="1"/>
          </p:cNvSpPr>
          <p:nvPr/>
        </p:nvSpPr>
        <p:spPr bwMode="auto">
          <a:xfrm>
            <a:off x="6477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0" name="Oval 28"/>
          <p:cNvSpPr>
            <a:spLocks noChangeArrowheads="1"/>
          </p:cNvSpPr>
          <p:nvPr/>
        </p:nvSpPr>
        <p:spPr bwMode="auto">
          <a:xfrm>
            <a:off x="7239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1" name="Oval 29"/>
          <p:cNvSpPr>
            <a:spLocks noChangeArrowheads="1"/>
          </p:cNvSpPr>
          <p:nvPr/>
        </p:nvSpPr>
        <p:spPr bwMode="auto">
          <a:xfrm>
            <a:off x="44958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2" name="Oval 30"/>
          <p:cNvSpPr>
            <a:spLocks noChangeArrowheads="1"/>
          </p:cNvSpPr>
          <p:nvPr/>
        </p:nvSpPr>
        <p:spPr bwMode="auto">
          <a:xfrm>
            <a:off x="55626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3" name="Oval 31"/>
          <p:cNvSpPr>
            <a:spLocks noChangeArrowheads="1"/>
          </p:cNvSpPr>
          <p:nvPr/>
        </p:nvSpPr>
        <p:spPr bwMode="auto">
          <a:xfrm>
            <a:off x="67818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Text Box 32"/>
          <p:cNvSpPr txBox="1">
            <a:spLocks noChangeArrowheads="1"/>
          </p:cNvSpPr>
          <p:nvPr/>
        </p:nvSpPr>
        <p:spPr bwMode="auto">
          <a:xfrm>
            <a:off x="25400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000000"/>
              </a:solidFill>
              <a:latin typeface="Times New Roman" charset="0"/>
            </a:endParaRPr>
          </a:p>
        </p:txBody>
      </p:sp>
      <p:sp>
        <p:nvSpPr>
          <p:cNvPr id="35" name="Text Box 33"/>
          <p:cNvSpPr txBox="1">
            <a:spLocks noChangeArrowheads="1"/>
          </p:cNvSpPr>
          <p:nvPr/>
        </p:nvSpPr>
        <p:spPr bwMode="auto">
          <a:xfrm>
            <a:off x="5257800" y="2286000"/>
            <a:ext cx="508000" cy="519113"/>
          </a:xfrm>
          <a:prstGeom prst="rect">
            <a:avLst/>
          </a:prstGeom>
          <a:solidFill>
            <a:srgbClr val="FFFFFF"/>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CC"/>
                </a:solidFill>
                <a:effectLst/>
                <a:uLnTx/>
                <a:uFillTx/>
                <a:latin typeface="Arial Narrow" charset="0"/>
              </a:rPr>
              <a:t>53</a:t>
            </a:r>
            <a:endParaRPr kumimoji="1" lang="en-US" altLang="zh-CN" sz="2400" b="0" i="0" u="none" strike="noStrike" kern="0" cap="none" spc="0" normalizeH="0" baseline="0" noProof="0">
              <a:ln>
                <a:noFill/>
              </a:ln>
              <a:solidFill>
                <a:srgbClr val="000000"/>
              </a:solidFill>
              <a:effectLst/>
              <a:uLnTx/>
              <a:uFillTx/>
              <a:latin typeface="Times New Roman" charset="0"/>
            </a:endParaRPr>
          </a:p>
        </p:txBody>
      </p:sp>
      <p:sp>
        <p:nvSpPr>
          <p:cNvPr id="36" name="Text Box 34"/>
          <p:cNvSpPr txBox="1">
            <a:spLocks noChangeArrowheads="1"/>
          </p:cNvSpPr>
          <p:nvPr/>
        </p:nvSpPr>
        <p:spPr bwMode="auto">
          <a:xfrm>
            <a:off x="139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7" name="Text Box 35"/>
          <p:cNvSpPr txBox="1">
            <a:spLocks noChangeArrowheads="1"/>
          </p:cNvSpPr>
          <p:nvPr/>
        </p:nvSpPr>
        <p:spPr bwMode="auto">
          <a:xfrm>
            <a:off x="5054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8" name="Text Box 36"/>
          <p:cNvSpPr txBox="1">
            <a:spLocks noChangeArrowheads="1"/>
          </p:cNvSpPr>
          <p:nvPr/>
        </p:nvSpPr>
        <p:spPr bwMode="auto">
          <a:xfrm>
            <a:off x="28448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39" name="Text Box 37"/>
          <p:cNvSpPr txBox="1">
            <a:spLocks noChangeArrowheads="1"/>
          </p:cNvSpPr>
          <p:nvPr/>
        </p:nvSpPr>
        <p:spPr bwMode="auto">
          <a:xfrm>
            <a:off x="647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0" name="Text Box 38"/>
          <p:cNvSpPr txBox="1">
            <a:spLocks noChangeArrowheads="1"/>
          </p:cNvSpPr>
          <p:nvPr/>
        </p:nvSpPr>
        <p:spPr bwMode="auto">
          <a:xfrm>
            <a:off x="19304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1" name="Text Box 39"/>
          <p:cNvSpPr txBox="1">
            <a:spLocks noChangeArrowheads="1"/>
          </p:cNvSpPr>
          <p:nvPr/>
        </p:nvSpPr>
        <p:spPr bwMode="auto">
          <a:xfrm>
            <a:off x="863600" y="4267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42" name="Text Box 40"/>
          <p:cNvSpPr txBox="1">
            <a:spLocks noChangeArrowheads="1"/>
          </p:cNvSpPr>
          <p:nvPr/>
        </p:nvSpPr>
        <p:spPr bwMode="auto">
          <a:xfrm>
            <a:off x="2159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43" name="Text Box 41"/>
          <p:cNvSpPr txBox="1">
            <a:spLocks noChangeArrowheads="1"/>
          </p:cNvSpPr>
          <p:nvPr/>
        </p:nvSpPr>
        <p:spPr bwMode="auto">
          <a:xfrm>
            <a:off x="31496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44" name="Text Box 42"/>
          <p:cNvSpPr txBox="1">
            <a:spLocks noChangeArrowheads="1"/>
          </p:cNvSpPr>
          <p:nvPr/>
        </p:nvSpPr>
        <p:spPr bwMode="auto">
          <a:xfrm>
            <a:off x="36068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45" name="Line 43"/>
          <p:cNvSpPr>
            <a:spLocks noChangeShapeType="1"/>
          </p:cNvSpPr>
          <p:nvPr/>
        </p:nvSpPr>
        <p:spPr bwMode="auto">
          <a:xfrm>
            <a:off x="2514600" y="1219200"/>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46" name="Text Box 44"/>
          <p:cNvSpPr txBox="1">
            <a:spLocks noChangeArrowheads="1"/>
          </p:cNvSpPr>
          <p:nvPr/>
        </p:nvSpPr>
        <p:spPr bwMode="auto">
          <a:xfrm>
            <a:off x="2392363" y="7620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47" name="Rectangle 45"/>
          <p:cNvSpPr>
            <a:spLocks noChangeArrowheads="1"/>
          </p:cNvSpPr>
          <p:nvPr/>
        </p:nvSpPr>
        <p:spPr bwMode="auto">
          <a:xfrm>
            <a:off x="1752600" y="1447800"/>
            <a:ext cx="2057400" cy="16764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48" name="Text Box 46"/>
          <p:cNvSpPr txBox="1">
            <a:spLocks noChangeArrowheads="1"/>
          </p:cNvSpPr>
          <p:nvPr/>
        </p:nvSpPr>
        <p:spPr bwMode="auto">
          <a:xfrm>
            <a:off x="61976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9" name="Text Box 47"/>
          <p:cNvSpPr txBox="1">
            <a:spLocks noChangeArrowheads="1"/>
          </p:cNvSpPr>
          <p:nvPr/>
        </p:nvSpPr>
        <p:spPr bwMode="auto">
          <a:xfrm>
            <a:off x="4521200" y="42814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0" name="Text Box 48"/>
          <p:cNvSpPr txBox="1">
            <a:spLocks noChangeArrowheads="1"/>
          </p:cNvSpPr>
          <p:nvPr/>
        </p:nvSpPr>
        <p:spPr bwMode="auto">
          <a:xfrm>
            <a:off x="5816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51" name="Text Box 49"/>
          <p:cNvSpPr txBox="1">
            <a:spLocks noChangeArrowheads="1"/>
          </p:cNvSpPr>
          <p:nvPr/>
        </p:nvSpPr>
        <p:spPr bwMode="auto">
          <a:xfrm>
            <a:off x="68072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52" name="Text Box 50"/>
          <p:cNvSpPr txBox="1">
            <a:spLocks noChangeArrowheads="1"/>
          </p:cNvSpPr>
          <p:nvPr/>
        </p:nvSpPr>
        <p:spPr bwMode="auto">
          <a:xfrm>
            <a:off x="72644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54" name="Line 53"/>
          <p:cNvSpPr>
            <a:spLocks noChangeShapeType="1"/>
          </p:cNvSpPr>
          <p:nvPr/>
        </p:nvSpPr>
        <p:spPr bwMode="auto">
          <a:xfrm>
            <a:off x="5529263" y="2043113"/>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55" name="Text Box 54"/>
          <p:cNvSpPr txBox="1">
            <a:spLocks noChangeArrowheads="1"/>
          </p:cNvSpPr>
          <p:nvPr/>
        </p:nvSpPr>
        <p:spPr bwMode="auto">
          <a:xfrm>
            <a:off x="5322888" y="16002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56" name="Rectangle 55"/>
          <p:cNvSpPr>
            <a:spLocks noChangeArrowheads="1"/>
          </p:cNvSpPr>
          <p:nvPr/>
        </p:nvSpPr>
        <p:spPr bwMode="auto">
          <a:xfrm>
            <a:off x="4953000" y="2286000"/>
            <a:ext cx="1447800" cy="17526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7" name="Line 56"/>
          <p:cNvSpPr>
            <a:spLocks noChangeShapeType="1"/>
          </p:cNvSpPr>
          <p:nvPr/>
        </p:nvSpPr>
        <p:spPr bwMode="auto">
          <a:xfrm flipH="1">
            <a:off x="2209800" y="1905000"/>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8" name="Text Box 58"/>
          <p:cNvSpPr txBox="1">
            <a:spLocks noChangeArrowheads="1"/>
          </p:cNvSpPr>
          <p:nvPr/>
        </p:nvSpPr>
        <p:spPr bwMode="auto">
          <a:xfrm>
            <a:off x="55880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59" name="Line 59"/>
          <p:cNvSpPr>
            <a:spLocks noChangeShapeType="1"/>
          </p:cNvSpPr>
          <p:nvPr/>
        </p:nvSpPr>
        <p:spPr bwMode="auto">
          <a:xfrm flipH="1">
            <a:off x="5257800" y="2819400"/>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Tree>
    <p:extLst>
      <p:ext uri="{BB962C8B-B14F-4D97-AF65-F5344CB8AC3E}">
        <p14:creationId xmlns:p14="http://schemas.microsoft.com/office/powerpoint/2010/main" val="1768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7" grpId="0"/>
      <p:bldP spid="39" grpId="0"/>
      <p:bldP spid="48" grpId="0"/>
      <p:bldP spid="49" grpId="0"/>
      <p:bldP spid="50" grpId="0"/>
      <p:bldP spid="51" grpId="0"/>
      <p:bldP spid="52" grpId="0"/>
      <p:bldP spid="54" grpId="0" animBg="1"/>
      <p:bldP spid="55" grpId="0"/>
      <p:bldP spid="56" grpId="0" animBg="1"/>
      <p:bldP spid="58" grpId="0"/>
      <p:bldP spid="5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77</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57" name="Line 2"/>
          <p:cNvSpPr>
            <a:spLocks noChangeShapeType="1"/>
          </p:cNvSpPr>
          <p:nvPr/>
        </p:nvSpPr>
        <p:spPr bwMode="auto">
          <a:xfrm>
            <a:off x="34290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8" name="Line 3"/>
          <p:cNvSpPr>
            <a:spLocks noChangeShapeType="1"/>
          </p:cNvSpPr>
          <p:nvPr/>
        </p:nvSpPr>
        <p:spPr bwMode="auto">
          <a:xfrm flipH="1">
            <a:off x="31242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9" name="Line 4"/>
          <p:cNvSpPr>
            <a:spLocks noChangeShapeType="1"/>
          </p:cNvSpPr>
          <p:nvPr/>
        </p:nvSpPr>
        <p:spPr bwMode="auto">
          <a:xfrm>
            <a:off x="2895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0" name="Line 5"/>
          <p:cNvSpPr>
            <a:spLocks noChangeShapeType="1"/>
          </p:cNvSpPr>
          <p:nvPr/>
        </p:nvSpPr>
        <p:spPr bwMode="auto">
          <a:xfrm>
            <a:off x="22098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1" name="Line 6"/>
          <p:cNvSpPr>
            <a:spLocks noChangeShapeType="1"/>
          </p:cNvSpPr>
          <p:nvPr/>
        </p:nvSpPr>
        <p:spPr bwMode="auto">
          <a:xfrm flipH="1">
            <a:off x="22860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2" name="Line 7"/>
          <p:cNvSpPr>
            <a:spLocks noChangeShapeType="1"/>
          </p:cNvSpPr>
          <p:nvPr/>
        </p:nvSpPr>
        <p:spPr bwMode="auto">
          <a:xfrm flipH="1">
            <a:off x="11430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3" name="Oval 8"/>
          <p:cNvSpPr>
            <a:spLocks noChangeArrowheads="1"/>
          </p:cNvSpPr>
          <p:nvPr/>
        </p:nvSpPr>
        <p:spPr bwMode="auto">
          <a:xfrm>
            <a:off x="25146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4" name="Oval 9"/>
          <p:cNvSpPr>
            <a:spLocks noChangeArrowheads="1"/>
          </p:cNvSpPr>
          <p:nvPr/>
        </p:nvSpPr>
        <p:spPr bwMode="auto">
          <a:xfrm>
            <a:off x="1371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5" name="Oval 10"/>
          <p:cNvSpPr>
            <a:spLocks noChangeArrowheads="1"/>
          </p:cNvSpPr>
          <p:nvPr/>
        </p:nvSpPr>
        <p:spPr bwMode="auto">
          <a:xfrm>
            <a:off x="2133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6" name="Oval 11"/>
          <p:cNvSpPr>
            <a:spLocks noChangeArrowheads="1"/>
          </p:cNvSpPr>
          <p:nvPr/>
        </p:nvSpPr>
        <p:spPr bwMode="auto">
          <a:xfrm>
            <a:off x="2819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7" name="Oval 12"/>
          <p:cNvSpPr>
            <a:spLocks noChangeArrowheads="1"/>
          </p:cNvSpPr>
          <p:nvPr/>
        </p:nvSpPr>
        <p:spPr bwMode="auto">
          <a:xfrm>
            <a:off x="3581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8" name="Oval 13"/>
          <p:cNvSpPr>
            <a:spLocks noChangeArrowheads="1"/>
          </p:cNvSpPr>
          <p:nvPr/>
        </p:nvSpPr>
        <p:spPr bwMode="auto">
          <a:xfrm>
            <a:off x="8382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9" name="Oval 14"/>
          <p:cNvSpPr>
            <a:spLocks noChangeArrowheads="1"/>
          </p:cNvSpPr>
          <p:nvPr/>
        </p:nvSpPr>
        <p:spPr bwMode="auto">
          <a:xfrm>
            <a:off x="19050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0" name="Oval 15"/>
          <p:cNvSpPr>
            <a:spLocks noChangeArrowheads="1"/>
          </p:cNvSpPr>
          <p:nvPr/>
        </p:nvSpPr>
        <p:spPr bwMode="auto">
          <a:xfrm>
            <a:off x="31242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1" name="Line 16"/>
          <p:cNvSpPr>
            <a:spLocks noChangeShapeType="1"/>
          </p:cNvSpPr>
          <p:nvPr/>
        </p:nvSpPr>
        <p:spPr bwMode="auto">
          <a:xfrm>
            <a:off x="70866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2" name="Line 17"/>
          <p:cNvSpPr>
            <a:spLocks noChangeShapeType="1"/>
          </p:cNvSpPr>
          <p:nvPr/>
        </p:nvSpPr>
        <p:spPr bwMode="auto">
          <a:xfrm flipH="1">
            <a:off x="67818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3" name="Line 18"/>
          <p:cNvSpPr>
            <a:spLocks noChangeShapeType="1"/>
          </p:cNvSpPr>
          <p:nvPr/>
        </p:nvSpPr>
        <p:spPr bwMode="auto">
          <a:xfrm>
            <a:off x="65532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4" name="Line 19"/>
          <p:cNvSpPr>
            <a:spLocks noChangeShapeType="1"/>
          </p:cNvSpPr>
          <p:nvPr/>
        </p:nvSpPr>
        <p:spPr bwMode="auto">
          <a:xfrm>
            <a:off x="58674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5" name="Line 20"/>
          <p:cNvSpPr>
            <a:spLocks noChangeShapeType="1"/>
          </p:cNvSpPr>
          <p:nvPr/>
        </p:nvSpPr>
        <p:spPr bwMode="auto">
          <a:xfrm flipH="1">
            <a:off x="5943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6" name="Line 21"/>
          <p:cNvSpPr>
            <a:spLocks noChangeShapeType="1"/>
          </p:cNvSpPr>
          <p:nvPr/>
        </p:nvSpPr>
        <p:spPr bwMode="auto">
          <a:xfrm flipH="1">
            <a:off x="48006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7" name="Oval 22"/>
          <p:cNvSpPr>
            <a:spLocks noChangeArrowheads="1"/>
          </p:cNvSpPr>
          <p:nvPr/>
        </p:nvSpPr>
        <p:spPr bwMode="auto">
          <a:xfrm>
            <a:off x="61722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8" name="Oval 23"/>
          <p:cNvSpPr>
            <a:spLocks noChangeArrowheads="1"/>
          </p:cNvSpPr>
          <p:nvPr/>
        </p:nvSpPr>
        <p:spPr bwMode="auto">
          <a:xfrm>
            <a:off x="5029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9" name="Oval 24"/>
          <p:cNvSpPr>
            <a:spLocks noChangeArrowheads="1"/>
          </p:cNvSpPr>
          <p:nvPr/>
        </p:nvSpPr>
        <p:spPr bwMode="auto">
          <a:xfrm>
            <a:off x="5791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0" name="Oval 25"/>
          <p:cNvSpPr>
            <a:spLocks noChangeArrowheads="1"/>
          </p:cNvSpPr>
          <p:nvPr/>
        </p:nvSpPr>
        <p:spPr bwMode="auto">
          <a:xfrm>
            <a:off x="6477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1" name="Oval 26"/>
          <p:cNvSpPr>
            <a:spLocks noChangeArrowheads="1"/>
          </p:cNvSpPr>
          <p:nvPr/>
        </p:nvSpPr>
        <p:spPr bwMode="auto">
          <a:xfrm>
            <a:off x="7239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2" name="Oval 27"/>
          <p:cNvSpPr>
            <a:spLocks noChangeArrowheads="1"/>
          </p:cNvSpPr>
          <p:nvPr/>
        </p:nvSpPr>
        <p:spPr bwMode="auto">
          <a:xfrm>
            <a:off x="44958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3" name="Oval 28"/>
          <p:cNvSpPr>
            <a:spLocks noChangeArrowheads="1"/>
          </p:cNvSpPr>
          <p:nvPr/>
        </p:nvSpPr>
        <p:spPr bwMode="auto">
          <a:xfrm>
            <a:off x="55626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4" name="Oval 29"/>
          <p:cNvSpPr>
            <a:spLocks noChangeArrowheads="1"/>
          </p:cNvSpPr>
          <p:nvPr/>
        </p:nvSpPr>
        <p:spPr bwMode="auto">
          <a:xfrm>
            <a:off x="67818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5" name="Text Box 30"/>
          <p:cNvSpPr txBox="1">
            <a:spLocks noChangeArrowheads="1"/>
          </p:cNvSpPr>
          <p:nvPr/>
        </p:nvSpPr>
        <p:spPr bwMode="auto">
          <a:xfrm>
            <a:off x="1066800" y="3138488"/>
            <a:ext cx="508000" cy="519112"/>
          </a:xfrm>
          <a:prstGeom prst="rect">
            <a:avLst/>
          </a:prstGeom>
          <a:solidFill>
            <a:srgbClr val="FFFFFF"/>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CC"/>
                </a:solidFill>
                <a:effectLst/>
                <a:uLnTx/>
                <a:uFillTx/>
                <a:latin typeface="Arial Narrow" charset="0"/>
              </a:rPr>
              <a:t>53</a:t>
            </a:r>
            <a:endParaRPr kumimoji="1" lang="en-US" altLang="zh-CN" sz="2400" b="0" i="0" u="none" strike="noStrike" kern="0" cap="none" spc="0" normalizeH="0" baseline="0" noProof="0">
              <a:ln>
                <a:noFill/>
              </a:ln>
              <a:solidFill>
                <a:srgbClr val="000000"/>
              </a:solidFill>
              <a:effectLst/>
              <a:uLnTx/>
              <a:uFillTx/>
              <a:latin typeface="Times New Roman" charset="0"/>
            </a:endParaRPr>
          </a:p>
        </p:txBody>
      </p:sp>
      <p:sp>
        <p:nvSpPr>
          <p:cNvPr id="86" name="Text Box 31"/>
          <p:cNvSpPr txBox="1">
            <a:spLocks noChangeArrowheads="1"/>
          </p:cNvSpPr>
          <p:nvPr/>
        </p:nvSpPr>
        <p:spPr bwMode="auto">
          <a:xfrm>
            <a:off x="4495800" y="4267200"/>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87" name="Text Box 32"/>
          <p:cNvSpPr txBox="1">
            <a:spLocks noChangeArrowheads="1"/>
          </p:cNvSpPr>
          <p:nvPr/>
        </p:nvSpPr>
        <p:spPr bwMode="auto">
          <a:xfrm>
            <a:off x="19304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88" name="Text Box 33"/>
          <p:cNvSpPr txBox="1">
            <a:spLocks noChangeArrowheads="1"/>
          </p:cNvSpPr>
          <p:nvPr/>
        </p:nvSpPr>
        <p:spPr bwMode="auto">
          <a:xfrm>
            <a:off x="55880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89" name="Text Box 34"/>
          <p:cNvSpPr txBox="1">
            <a:spLocks noChangeArrowheads="1"/>
          </p:cNvSpPr>
          <p:nvPr/>
        </p:nvSpPr>
        <p:spPr bwMode="auto">
          <a:xfrm>
            <a:off x="28448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90" name="Text Box 35"/>
          <p:cNvSpPr txBox="1">
            <a:spLocks noChangeArrowheads="1"/>
          </p:cNvSpPr>
          <p:nvPr/>
        </p:nvSpPr>
        <p:spPr bwMode="auto">
          <a:xfrm>
            <a:off x="647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91" name="Text Box 36"/>
          <p:cNvSpPr txBox="1">
            <a:spLocks noChangeArrowheads="1"/>
          </p:cNvSpPr>
          <p:nvPr/>
        </p:nvSpPr>
        <p:spPr bwMode="auto">
          <a:xfrm>
            <a:off x="2540000" y="16144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92" name="Text Box 37"/>
          <p:cNvSpPr txBox="1">
            <a:spLocks noChangeArrowheads="1"/>
          </p:cNvSpPr>
          <p:nvPr/>
        </p:nvSpPr>
        <p:spPr bwMode="auto">
          <a:xfrm>
            <a:off x="863600" y="4267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93" name="Text Box 38"/>
          <p:cNvSpPr txBox="1">
            <a:spLocks noChangeArrowheads="1"/>
          </p:cNvSpPr>
          <p:nvPr/>
        </p:nvSpPr>
        <p:spPr bwMode="auto">
          <a:xfrm>
            <a:off x="2159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94" name="Text Box 39"/>
          <p:cNvSpPr txBox="1">
            <a:spLocks noChangeArrowheads="1"/>
          </p:cNvSpPr>
          <p:nvPr/>
        </p:nvSpPr>
        <p:spPr bwMode="auto">
          <a:xfrm>
            <a:off x="31496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95" name="Text Box 40"/>
          <p:cNvSpPr txBox="1">
            <a:spLocks noChangeArrowheads="1"/>
          </p:cNvSpPr>
          <p:nvPr/>
        </p:nvSpPr>
        <p:spPr bwMode="auto">
          <a:xfrm>
            <a:off x="36068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96" name="Line 41"/>
          <p:cNvSpPr>
            <a:spLocks noChangeShapeType="1"/>
          </p:cNvSpPr>
          <p:nvPr/>
        </p:nvSpPr>
        <p:spPr bwMode="auto">
          <a:xfrm>
            <a:off x="1341438" y="2971800"/>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97" name="Text Box 42"/>
          <p:cNvSpPr txBox="1">
            <a:spLocks noChangeArrowheads="1"/>
          </p:cNvSpPr>
          <p:nvPr/>
        </p:nvSpPr>
        <p:spPr bwMode="auto">
          <a:xfrm>
            <a:off x="1219200" y="25146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98" name="Rectangle 43"/>
          <p:cNvSpPr>
            <a:spLocks noChangeArrowheads="1"/>
          </p:cNvSpPr>
          <p:nvPr/>
        </p:nvSpPr>
        <p:spPr bwMode="auto">
          <a:xfrm>
            <a:off x="685800" y="3200400"/>
            <a:ext cx="1371600" cy="1752600"/>
          </a:xfrm>
          <a:prstGeom prst="rect">
            <a:avLst/>
          </a:prstGeom>
          <a:noFill/>
          <a:ln w="38100">
            <a:solidFill>
              <a:srgbClr val="00990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9" name="Text Box 44"/>
          <p:cNvSpPr txBox="1">
            <a:spLocks noChangeArrowheads="1"/>
          </p:cNvSpPr>
          <p:nvPr/>
        </p:nvSpPr>
        <p:spPr bwMode="auto">
          <a:xfrm>
            <a:off x="61976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100" name="Text Box 45"/>
          <p:cNvSpPr txBox="1">
            <a:spLocks noChangeArrowheads="1"/>
          </p:cNvSpPr>
          <p:nvPr/>
        </p:nvSpPr>
        <p:spPr bwMode="auto">
          <a:xfrm>
            <a:off x="5054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101" name="Text Box 46"/>
          <p:cNvSpPr txBox="1">
            <a:spLocks noChangeArrowheads="1"/>
          </p:cNvSpPr>
          <p:nvPr/>
        </p:nvSpPr>
        <p:spPr bwMode="auto">
          <a:xfrm>
            <a:off x="5816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102" name="Text Box 47"/>
          <p:cNvSpPr txBox="1">
            <a:spLocks noChangeArrowheads="1"/>
          </p:cNvSpPr>
          <p:nvPr/>
        </p:nvSpPr>
        <p:spPr bwMode="auto">
          <a:xfrm>
            <a:off x="68072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103" name="Text Box 48"/>
          <p:cNvSpPr txBox="1">
            <a:spLocks noChangeArrowheads="1"/>
          </p:cNvSpPr>
          <p:nvPr/>
        </p:nvSpPr>
        <p:spPr bwMode="auto">
          <a:xfrm>
            <a:off x="72644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104" name="Line 50"/>
          <p:cNvSpPr>
            <a:spLocks noChangeShapeType="1"/>
          </p:cNvSpPr>
          <p:nvPr/>
        </p:nvSpPr>
        <p:spPr bwMode="auto">
          <a:xfrm>
            <a:off x="4473575" y="3886200"/>
            <a:ext cx="185738"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05" name="Text Box 51"/>
          <p:cNvSpPr txBox="1">
            <a:spLocks noChangeArrowheads="1"/>
          </p:cNvSpPr>
          <p:nvPr/>
        </p:nvSpPr>
        <p:spPr bwMode="auto">
          <a:xfrm>
            <a:off x="4267200" y="3443288"/>
            <a:ext cx="2825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106" name="Line 53"/>
          <p:cNvSpPr>
            <a:spLocks noChangeShapeType="1"/>
          </p:cNvSpPr>
          <p:nvPr/>
        </p:nvSpPr>
        <p:spPr bwMode="auto">
          <a:xfrm flipH="1">
            <a:off x="1066800" y="3733800"/>
            <a:ext cx="228600"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7" name="Text Box 56"/>
          <p:cNvSpPr txBox="1">
            <a:spLocks noChangeArrowheads="1"/>
          </p:cNvSpPr>
          <p:nvPr/>
        </p:nvSpPr>
        <p:spPr bwMode="auto">
          <a:xfrm>
            <a:off x="139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Tree>
    <p:extLst>
      <p:ext uri="{BB962C8B-B14F-4D97-AF65-F5344CB8AC3E}">
        <p14:creationId xmlns:p14="http://schemas.microsoft.com/office/powerpoint/2010/main" val="1687111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最小堆调整算法</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78</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986407"/>
            <a:ext cx="7492800" cy="4907497"/>
          </a:xfrm>
          <a:prstGeom prst="rect">
            <a:avLst/>
          </a:prstGeom>
        </p:spPr>
        <p:txBody>
          <a:bodyPr wrap="square">
            <a:spAutoFit/>
          </a:bodyPr>
          <a:lstStyle/>
          <a:p>
            <a:pPr marL="342900" indent="-342900">
              <a:lnSpc>
                <a:spcPct val="105000"/>
              </a:lnSpc>
              <a:buFont typeface="Arial" charset="0"/>
              <a:buChar char="•"/>
            </a:pPr>
            <a:r>
              <a:rPr lang="zh-CN" altLang="en-US" sz="2000" dirty="0">
                <a:ln w="0"/>
                <a:effectLst>
                  <a:outerShdw blurRad="38100" dist="19050" dir="2700000" algn="tl" rotWithShape="0">
                    <a:schemeClr val="dk1">
                      <a:alpha val="40000"/>
                    </a:schemeClr>
                  </a:outerShdw>
                </a:effectLst>
                <a:latin typeface="Microsoft YaHei" charset="0"/>
                <a:ea typeface="Microsoft YaHei" charset="0"/>
                <a:cs typeface="Microsoft YaHei" charset="0"/>
              </a:rPr>
              <a:t>最小堆的向下调整算法</a:t>
            </a:r>
          </a:p>
          <a:p>
            <a:pPr>
              <a:lnSpc>
                <a:spcPct val="105000"/>
              </a:lnSpc>
            </a:pPr>
            <a:endParaRPr lang="zh-CN" altLang="en-US" sz="800" dirty="0"/>
          </a:p>
          <a:p>
            <a:pPr>
              <a:lnSpc>
                <a:spcPct val="105000"/>
              </a:lnSpc>
            </a:pPr>
            <a:r>
              <a:rPr lang="en-US" altLang="zh-CN" dirty="0">
                <a:ea typeface="仿宋_GB2312" charset="0"/>
              </a:rPr>
              <a:t>template &lt;class Type&gt; </a:t>
            </a:r>
          </a:p>
          <a:p>
            <a:pPr>
              <a:lnSpc>
                <a:spcPct val="105000"/>
              </a:lnSpc>
            </a:pPr>
            <a:r>
              <a:rPr lang="en-US" altLang="zh-CN" dirty="0">
                <a:ea typeface="仿宋_GB2312" charset="0"/>
              </a:rPr>
              <a:t>void </a:t>
            </a:r>
            <a:r>
              <a:rPr lang="en-US" altLang="zh-CN" dirty="0" err="1">
                <a:ea typeface="仿宋_GB2312" charset="0"/>
              </a:rPr>
              <a:t>MinHeap</a:t>
            </a:r>
            <a:r>
              <a:rPr lang="en-US" altLang="zh-CN" dirty="0">
                <a:ea typeface="仿宋_GB2312" charset="0"/>
              </a:rPr>
              <a:t>&lt;Type&gt; :: </a:t>
            </a:r>
            <a:r>
              <a:rPr lang="en-US" altLang="zh-CN" dirty="0" err="1">
                <a:ea typeface="仿宋_GB2312" charset="0"/>
              </a:rPr>
              <a:t>FilterDown</a:t>
            </a:r>
            <a:r>
              <a:rPr lang="en-US" altLang="zh-CN" dirty="0">
                <a:ea typeface="仿宋_GB2312" charset="0"/>
              </a:rPr>
              <a:t> ( </a:t>
            </a:r>
            <a:r>
              <a:rPr lang="en-US" altLang="zh-CN" dirty="0" err="1">
                <a:ea typeface="仿宋_GB2312" charset="0"/>
              </a:rPr>
              <a:t>int</a:t>
            </a:r>
            <a:r>
              <a:rPr lang="en-US" altLang="zh-CN" dirty="0">
                <a:ea typeface="仿宋_GB2312" charset="0"/>
              </a:rPr>
              <a:t> start, </a:t>
            </a:r>
            <a:r>
              <a:rPr lang="en-US" altLang="zh-CN" dirty="0" err="1">
                <a:ea typeface="仿宋_GB2312" charset="0"/>
              </a:rPr>
              <a:t>int</a:t>
            </a:r>
            <a:r>
              <a:rPr lang="en-US" altLang="zh-CN" dirty="0">
                <a:ea typeface="仿宋_GB2312" charset="0"/>
              </a:rPr>
              <a:t> </a:t>
            </a:r>
            <a:r>
              <a:rPr lang="en-US" altLang="zh-CN" dirty="0" err="1">
                <a:ea typeface="仿宋_GB2312" charset="0"/>
              </a:rPr>
              <a:t>EndOfHeap</a:t>
            </a:r>
            <a:r>
              <a:rPr lang="en-US" altLang="zh-CN" dirty="0">
                <a:ea typeface="仿宋_GB2312" charset="0"/>
              </a:rPr>
              <a:t> ) {</a:t>
            </a:r>
          </a:p>
          <a:p>
            <a:pPr>
              <a:lnSpc>
                <a:spcPct val="105000"/>
              </a:lnSpc>
            </a:pPr>
            <a:r>
              <a:rPr lang="en-US" altLang="zh-CN" dirty="0">
                <a:ea typeface="仿宋_GB2312" charset="0"/>
              </a:rPr>
              <a:t>    </a:t>
            </a:r>
            <a:r>
              <a:rPr lang="en-US" altLang="zh-CN" dirty="0" err="1">
                <a:ea typeface="仿宋_GB2312" charset="0"/>
              </a:rPr>
              <a:t>int</a:t>
            </a:r>
            <a:r>
              <a:rPr lang="en-US" altLang="zh-CN" dirty="0">
                <a:ea typeface="仿宋_GB2312" charset="0"/>
              </a:rPr>
              <a:t> </a:t>
            </a:r>
            <a:r>
              <a:rPr lang="en-US" altLang="zh-CN" dirty="0" err="1">
                <a:ea typeface="仿宋_GB2312" charset="0"/>
              </a:rPr>
              <a:t>i</a:t>
            </a:r>
            <a:r>
              <a:rPr lang="en-US" altLang="zh-CN" dirty="0">
                <a:ea typeface="仿宋_GB2312" charset="0"/>
              </a:rPr>
              <a:t> = start,   j = 2*i+1;   // </a:t>
            </a:r>
            <a:r>
              <a:rPr lang="en-US" altLang="zh-CN" sz="1600" dirty="0">
                <a:ea typeface="仿宋_GB2312" charset="0"/>
              </a:rPr>
              <a:t>j</a:t>
            </a:r>
            <a:r>
              <a:rPr lang="en-US" altLang="zh-CN" dirty="0">
                <a:ea typeface="仿宋_GB2312" charset="0"/>
              </a:rPr>
              <a:t> </a:t>
            </a:r>
            <a:r>
              <a:rPr lang="zh-CN" altLang="zh-CN" dirty="0">
                <a:ea typeface="隶书" charset="0"/>
              </a:rPr>
              <a:t>是</a:t>
            </a:r>
            <a:r>
              <a:rPr lang="zh-CN" altLang="zh-CN" dirty="0">
                <a:ea typeface="仿宋_GB2312" charset="0"/>
              </a:rPr>
              <a:t> </a:t>
            </a:r>
            <a:r>
              <a:rPr lang="en-US" altLang="zh-CN" sz="1600" dirty="0" err="1">
                <a:ea typeface="仿宋_GB2312" charset="0"/>
              </a:rPr>
              <a:t>i</a:t>
            </a:r>
            <a:r>
              <a:rPr lang="en-US" altLang="zh-CN" dirty="0">
                <a:ea typeface="仿宋_GB2312" charset="0"/>
              </a:rPr>
              <a:t> </a:t>
            </a:r>
            <a:r>
              <a:rPr lang="zh-CN" altLang="zh-CN" dirty="0">
                <a:ea typeface="隶书" charset="0"/>
              </a:rPr>
              <a:t>的左子女</a:t>
            </a:r>
            <a:endParaRPr lang="zh-CN" altLang="zh-CN" dirty="0">
              <a:ea typeface="仿宋_GB2312" charset="0"/>
            </a:endParaRPr>
          </a:p>
          <a:p>
            <a:pPr>
              <a:lnSpc>
                <a:spcPct val="105000"/>
              </a:lnSpc>
            </a:pPr>
            <a:r>
              <a:rPr lang="zh-CN" altLang="en-US" dirty="0">
                <a:ea typeface="仿宋_GB2312" charset="0"/>
              </a:rPr>
              <a:t>    </a:t>
            </a:r>
            <a:r>
              <a:rPr lang="en-US" altLang="zh-CN" dirty="0">
                <a:ea typeface="仿宋_GB2312" charset="0"/>
              </a:rPr>
              <a:t>Type temp = heap[</a:t>
            </a:r>
            <a:r>
              <a:rPr lang="en-US" altLang="zh-CN" dirty="0" err="1">
                <a:ea typeface="仿宋_GB2312" charset="0"/>
              </a:rPr>
              <a:t>i</a:t>
            </a:r>
            <a:r>
              <a:rPr lang="en-US" altLang="zh-CN" dirty="0">
                <a:ea typeface="仿宋_GB2312" charset="0"/>
              </a:rPr>
              <a:t>];</a:t>
            </a:r>
          </a:p>
          <a:p>
            <a:pPr>
              <a:lnSpc>
                <a:spcPct val="105000"/>
              </a:lnSpc>
            </a:pPr>
            <a:r>
              <a:rPr lang="en-US" altLang="zh-CN" dirty="0">
                <a:ea typeface="仿宋_GB2312" charset="0"/>
              </a:rPr>
              <a:t>    while ( j &lt;= </a:t>
            </a:r>
            <a:r>
              <a:rPr lang="en-US" altLang="zh-CN" dirty="0" err="1">
                <a:ea typeface="仿宋_GB2312" charset="0"/>
              </a:rPr>
              <a:t>EndOfHeap</a:t>
            </a:r>
            <a:r>
              <a:rPr lang="en-US" altLang="zh-CN" dirty="0">
                <a:ea typeface="仿宋_GB2312" charset="0"/>
              </a:rPr>
              <a:t> ) {</a:t>
            </a:r>
          </a:p>
          <a:p>
            <a:pPr>
              <a:lnSpc>
                <a:spcPct val="105000"/>
              </a:lnSpc>
            </a:pPr>
            <a:r>
              <a:rPr lang="en-US" altLang="zh-CN" dirty="0">
                <a:ea typeface="仿宋_GB2312" charset="0"/>
              </a:rPr>
              <a:t>         if ( j &lt; </a:t>
            </a:r>
            <a:r>
              <a:rPr lang="en-US" altLang="zh-CN" dirty="0" err="1">
                <a:ea typeface="仿宋_GB2312" charset="0"/>
              </a:rPr>
              <a:t>EndOfHeap</a:t>
            </a:r>
            <a:r>
              <a:rPr lang="en-US" altLang="zh-CN" dirty="0">
                <a:ea typeface="仿宋_GB2312" charset="0"/>
              </a:rPr>
              <a:t> &amp;&amp; </a:t>
            </a:r>
          </a:p>
          <a:p>
            <a:pPr>
              <a:lnSpc>
                <a:spcPct val="105000"/>
              </a:lnSpc>
            </a:pPr>
            <a:r>
              <a:rPr lang="en-US" altLang="zh-CN" dirty="0">
                <a:ea typeface="仿宋_GB2312" charset="0"/>
              </a:rPr>
              <a:t>              heap[j] &gt; heap[j+1] )  j++;</a:t>
            </a:r>
          </a:p>
          <a:p>
            <a:pPr>
              <a:lnSpc>
                <a:spcPct val="105000"/>
              </a:lnSpc>
            </a:pPr>
            <a:r>
              <a:rPr lang="en-US" altLang="zh-CN" dirty="0">
                <a:ea typeface="仿宋_GB2312" charset="0"/>
              </a:rPr>
              <a:t>                     //</a:t>
            </a:r>
            <a:r>
              <a:rPr lang="zh-CN" altLang="zh-CN" dirty="0">
                <a:ea typeface="隶书" charset="0"/>
              </a:rPr>
              <a:t>两子女中选小者</a:t>
            </a:r>
            <a:r>
              <a:rPr lang="zh-CN" altLang="en-US" dirty="0">
                <a:ea typeface="仿宋_GB2312" charset="0"/>
              </a:rPr>
              <a:t> </a:t>
            </a:r>
          </a:p>
          <a:p>
            <a:pPr>
              <a:lnSpc>
                <a:spcPct val="105000"/>
              </a:lnSpc>
            </a:pPr>
            <a:r>
              <a:rPr lang="en-US" altLang="zh-CN" dirty="0">
                <a:ea typeface="仿宋_GB2312" charset="0"/>
              </a:rPr>
              <a:t> if ( temp &lt;= heap[j] ) break;</a:t>
            </a:r>
          </a:p>
          <a:p>
            <a:pPr>
              <a:lnSpc>
                <a:spcPct val="105000"/>
              </a:lnSpc>
            </a:pPr>
            <a:r>
              <a:rPr lang="en-US" altLang="zh-CN" dirty="0">
                <a:ea typeface="仿宋_GB2312" charset="0"/>
              </a:rPr>
              <a:t>         else { heap[</a:t>
            </a:r>
            <a:r>
              <a:rPr lang="en-US" altLang="zh-CN" dirty="0" err="1">
                <a:ea typeface="仿宋_GB2312" charset="0"/>
              </a:rPr>
              <a:t>i</a:t>
            </a:r>
            <a:r>
              <a:rPr lang="en-US" altLang="zh-CN" dirty="0">
                <a:ea typeface="仿宋_GB2312" charset="0"/>
              </a:rPr>
              <a:t>] = heap[j];   //</a:t>
            </a:r>
            <a:r>
              <a:rPr lang="zh-CN" altLang="en-US" dirty="0">
                <a:ea typeface="隶书" charset="0"/>
              </a:rPr>
              <a:t>下面的上浮</a:t>
            </a:r>
            <a:endParaRPr lang="zh-CN" altLang="en-US" dirty="0">
              <a:ea typeface="仿宋_GB2312" charset="0"/>
            </a:endParaRPr>
          </a:p>
          <a:p>
            <a:pPr>
              <a:lnSpc>
                <a:spcPct val="105000"/>
              </a:lnSpc>
            </a:pPr>
            <a:r>
              <a:rPr lang="zh-CN" altLang="en-US" dirty="0">
                <a:ea typeface="仿宋_GB2312" charset="0"/>
              </a:rPr>
              <a:t>                   </a:t>
            </a:r>
            <a:r>
              <a:rPr lang="en-US" altLang="zh-CN" dirty="0" err="1">
                <a:ea typeface="仿宋_GB2312" charset="0"/>
              </a:rPr>
              <a:t>i</a:t>
            </a:r>
            <a:r>
              <a:rPr lang="en-US" altLang="zh-CN" dirty="0">
                <a:ea typeface="仿宋_GB2312" charset="0"/>
              </a:rPr>
              <a:t> = j;   j = 2*j+1;    //</a:t>
            </a:r>
            <a:r>
              <a:rPr lang="zh-CN" altLang="en-US" dirty="0">
                <a:ea typeface="隶书" charset="0"/>
              </a:rPr>
              <a:t>向下滑动</a:t>
            </a:r>
            <a:endParaRPr lang="zh-CN" altLang="en-US" dirty="0">
              <a:ea typeface="仿宋_GB2312" charset="0"/>
            </a:endParaRPr>
          </a:p>
          <a:p>
            <a:pPr>
              <a:lnSpc>
                <a:spcPct val="105000"/>
              </a:lnSpc>
            </a:pPr>
            <a:r>
              <a:rPr lang="zh-CN" altLang="en-US" dirty="0">
                <a:ea typeface="仿宋_GB2312" charset="0"/>
              </a:rPr>
              <a:t>                 </a:t>
            </a:r>
            <a:r>
              <a:rPr lang="en-US" altLang="zh-CN" dirty="0">
                <a:ea typeface="仿宋_GB2312" charset="0"/>
              </a:rPr>
              <a:t>}</a:t>
            </a:r>
          </a:p>
          <a:p>
            <a:pPr>
              <a:lnSpc>
                <a:spcPct val="105000"/>
              </a:lnSpc>
            </a:pPr>
            <a:r>
              <a:rPr lang="en-US" altLang="zh-CN" dirty="0">
                <a:ea typeface="仿宋_GB2312" charset="0"/>
              </a:rPr>
              <a:t>    }</a:t>
            </a:r>
          </a:p>
          <a:p>
            <a:pPr>
              <a:lnSpc>
                <a:spcPct val="105000"/>
              </a:lnSpc>
            </a:pPr>
            <a:r>
              <a:rPr lang="en-US" altLang="zh-CN" dirty="0">
                <a:ea typeface="仿宋_GB2312" charset="0"/>
              </a:rPr>
              <a:t>    heap[</a:t>
            </a:r>
            <a:r>
              <a:rPr lang="en-US" altLang="zh-CN" dirty="0" err="1">
                <a:ea typeface="仿宋_GB2312" charset="0"/>
              </a:rPr>
              <a:t>i</a:t>
            </a:r>
            <a:r>
              <a:rPr lang="en-US" altLang="zh-CN" dirty="0">
                <a:ea typeface="仿宋_GB2312" charset="0"/>
              </a:rPr>
              <a:t>] = temp;			</a:t>
            </a:r>
          </a:p>
          <a:p>
            <a:pPr algn="just">
              <a:lnSpc>
                <a:spcPct val="105000"/>
              </a:lnSpc>
            </a:pPr>
            <a:r>
              <a:rPr lang="en-US" altLang="zh-CN" dirty="0"/>
              <a:t>}</a:t>
            </a:r>
            <a:endParaRPr lang="zh-CN" altLang="en-US" dirty="0"/>
          </a:p>
        </p:txBody>
      </p:sp>
    </p:spTree>
    <p:extLst>
      <p:ext uri="{BB962C8B-B14F-4D97-AF65-F5344CB8AC3E}">
        <p14:creationId xmlns:p14="http://schemas.microsoft.com/office/powerpoint/2010/main" val="1919088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最小堆的插入</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79</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139148" y="1511323"/>
            <a:ext cx="4572000" cy="4059573"/>
          </a:xfrm>
          <a:prstGeom prst="rect">
            <a:avLst/>
          </a:prstGeom>
        </p:spPr>
        <p:txBody>
          <a:bodyPr>
            <a:spAutoFit/>
          </a:bodyPr>
          <a:lstStyle/>
          <a:p>
            <a:pPr>
              <a:lnSpc>
                <a:spcPct val="110000"/>
              </a:lnSpc>
              <a:spcBef>
                <a:spcPts val="600"/>
              </a:spcBef>
            </a:pPr>
            <a:r>
              <a:rPr lang="en-US" altLang="zh-CN" dirty="0">
                <a:ea typeface="仿宋_GB2312" charset="0"/>
              </a:rPr>
              <a:t>template &lt;class Type&gt; </a:t>
            </a:r>
            <a:r>
              <a:rPr lang="en-US" altLang="zh-CN" dirty="0" err="1">
                <a:ea typeface="仿宋_GB2312" charset="0"/>
              </a:rPr>
              <a:t>int</a:t>
            </a:r>
            <a:r>
              <a:rPr lang="en-US" altLang="zh-CN" dirty="0">
                <a:ea typeface="仿宋_GB2312" charset="0"/>
              </a:rPr>
              <a:t> </a:t>
            </a:r>
            <a:r>
              <a:rPr lang="en-US" altLang="zh-CN" dirty="0" err="1">
                <a:ea typeface="仿宋_GB2312" charset="0"/>
              </a:rPr>
              <a:t>MinHeap</a:t>
            </a:r>
            <a:r>
              <a:rPr lang="en-US" altLang="zh-CN" dirty="0">
                <a:ea typeface="仿宋_GB2312" charset="0"/>
              </a:rPr>
              <a:t>&lt;Type&gt; :: Insert ( </a:t>
            </a:r>
            <a:r>
              <a:rPr lang="en-US" altLang="zh-CN" dirty="0" err="1">
                <a:ea typeface="仿宋_GB2312" charset="0"/>
              </a:rPr>
              <a:t>const</a:t>
            </a:r>
            <a:r>
              <a:rPr lang="en-US" altLang="zh-CN" dirty="0">
                <a:ea typeface="仿宋_GB2312" charset="0"/>
              </a:rPr>
              <a:t> Type &amp;x ) {</a:t>
            </a:r>
            <a:endParaRPr lang="zh-CN" altLang="en-US" dirty="0">
              <a:ea typeface="仿宋_GB2312" charset="0"/>
            </a:endParaRPr>
          </a:p>
          <a:p>
            <a:pPr>
              <a:lnSpc>
                <a:spcPct val="110000"/>
              </a:lnSpc>
              <a:spcBef>
                <a:spcPts val="600"/>
              </a:spcBef>
            </a:pPr>
            <a:r>
              <a:rPr lang="en-US" altLang="zh-CN" dirty="0">
                <a:ea typeface="仿宋_GB2312" charset="0"/>
              </a:rPr>
              <a:t>//</a:t>
            </a:r>
            <a:r>
              <a:rPr lang="zh-CN" altLang="en-US" dirty="0">
                <a:ea typeface="隶书" charset="0"/>
              </a:rPr>
              <a:t>在堆中插入新元素</a:t>
            </a:r>
            <a:r>
              <a:rPr lang="zh-CN" altLang="en-US" dirty="0">
                <a:ea typeface="仿宋_GB2312" charset="0"/>
              </a:rPr>
              <a:t> </a:t>
            </a:r>
            <a:r>
              <a:rPr lang="en-US" altLang="zh-CN" dirty="0">
                <a:ea typeface="仿宋_GB2312" charset="0"/>
              </a:rPr>
              <a:t>x</a:t>
            </a:r>
          </a:p>
          <a:p>
            <a:pPr>
              <a:lnSpc>
                <a:spcPct val="110000"/>
              </a:lnSpc>
              <a:spcBef>
                <a:spcPts val="600"/>
              </a:spcBef>
            </a:pPr>
            <a:r>
              <a:rPr lang="en-US" altLang="zh-CN" dirty="0">
                <a:ea typeface="仿宋_GB2312" charset="0"/>
              </a:rPr>
              <a:t>    if ( </a:t>
            </a:r>
            <a:r>
              <a:rPr lang="en-US" altLang="zh-CN" dirty="0" err="1">
                <a:ea typeface="仿宋_GB2312" charset="0"/>
              </a:rPr>
              <a:t>CurrentSize</a:t>
            </a:r>
            <a:r>
              <a:rPr lang="en-US" altLang="zh-CN" dirty="0">
                <a:ea typeface="仿宋_GB2312" charset="0"/>
              </a:rPr>
              <a:t> </a:t>
            </a:r>
            <a:r>
              <a:rPr lang="en-US" altLang="zh-CN" i="1" dirty="0">
                <a:ea typeface="仿宋_GB2312" charset="0"/>
              </a:rPr>
              <a:t>==</a:t>
            </a:r>
            <a:r>
              <a:rPr lang="en-US" altLang="zh-CN" dirty="0">
                <a:ea typeface="仿宋_GB2312" charset="0"/>
              </a:rPr>
              <a:t> </a:t>
            </a:r>
            <a:r>
              <a:rPr lang="en-US" altLang="zh-CN" dirty="0" err="1">
                <a:ea typeface="仿宋_GB2312" charset="0"/>
              </a:rPr>
              <a:t>MaxHeapSize</a:t>
            </a:r>
            <a:r>
              <a:rPr lang="en-US" altLang="zh-CN" dirty="0">
                <a:ea typeface="仿宋_GB2312" charset="0"/>
              </a:rPr>
              <a:t> )  //</a:t>
            </a:r>
            <a:r>
              <a:rPr lang="zh-CN" altLang="en-US" dirty="0">
                <a:ea typeface="隶书" charset="0"/>
              </a:rPr>
              <a:t>堆满</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a:ea typeface="仿宋_GB2312" charset="0"/>
              </a:rPr>
              <a:t>{ </a:t>
            </a:r>
            <a:r>
              <a:rPr lang="en-US" altLang="zh-CN" dirty="0" err="1">
                <a:ea typeface="仿宋_GB2312" charset="0"/>
              </a:rPr>
              <a:t>cerr</a:t>
            </a:r>
            <a:r>
              <a:rPr lang="en-US" altLang="zh-CN" dirty="0">
                <a:ea typeface="仿宋_GB2312" charset="0"/>
              </a:rPr>
              <a:t> &lt;&lt; "</a:t>
            </a:r>
            <a:r>
              <a:rPr lang="zh-CN" altLang="en-US" dirty="0">
                <a:ea typeface="仿宋_GB2312" charset="0"/>
              </a:rPr>
              <a:t>堆已满</a:t>
            </a:r>
            <a:r>
              <a:rPr lang="en-US" altLang="zh-CN" dirty="0">
                <a:ea typeface="仿宋_GB2312" charset="0"/>
              </a:rPr>
              <a:t>" &lt;&lt; </a:t>
            </a:r>
            <a:r>
              <a:rPr lang="en-US" altLang="zh-CN" dirty="0" err="1">
                <a:ea typeface="仿宋_GB2312" charset="0"/>
              </a:rPr>
              <a:t>endl</a:t>
            </a:r>
            <a:r>
              <a:rPr lang="en-US" altLang="zh-CN" dirty="0">
                <a:ea typeface="仿宋_GB2312" charset="0"/>
              </a:rPr>
              <a:t>;  return 0; }</a:t>
            </a:r>
          </a:p>
          <a:p>
            <a:pPr>
              <a:lnSpc>
                <a:spcPct val="110000"/>
              </a:lnSpc>
              <a:spcBef>
                <a:spcPts val="600"/>
              </a:spcBef>
            </a:pPr>
            <a:r>
              <a:rPr lang="en-US" altLang="zh-CN" dirty="0">
                <a:ea typeface="仿宋_GB2312" charset="0"/>
              </a:rPr>
              <a:t>    heap[</a:t>
            </a:r>
            <a:r>
              <a:rPr lang="en-US" altLang="zh-CN" dirty="0" err="1">
                <a:ea typeface="仿宋_GB2312" charset="0"/>
              </a:rPr>
              <a:t>CurrentSize</a:t>
            </a:r>
            <a:r>
              <a:rPr lang="en-US" altLang="zh-CN" dirty="0">
                <a:ea typeface="仿宋_GB2312" charset="0"/>
              </a:rPr>
              <a:t>] = x;       //</a:t>
            </a:r>
            <a:r>
              <a:rPr lang="zh-CN" altLang="en-US" dirty="0">
                <a:ea typeface="隶书" charset="0"/>
              </a:rPr>
              <a:t>插在表尾</a:t>
            </a:r>
            <a:r>
              <a:rPr lang="zh-CN" altLang="en-US" dirty="0">
                <a:ea typeface="仿宋_GB2312" charset="0"/>
              </a:rPr>
              <a:t>  </a:t>
            </a:r>
          </a:p>
          <a:p>
            <a:pPr>
              <a:lnSpc>
                <a:spcPct val="110000"/>
              </a:lnSpc>
              <a:spcBef>
                <a:spcPts val="600"/>
              </a:spcBef>
            </a:pPr>
            <a:r>
              <a:rPr lang="zh-CN" altLang="en-US" dirty="0">
                <a:ea typeface="仿宋_GB2312" charset="0"/>
              </a:rPr>
              <a:t>    </a:t>
            </a:r>
            <a:r>
              <a:rPr lang="en-US" altLang="zh-CN" dirty="0" err="1">
                <a:ea typeface="仿宋_GB2312" charset="0"/>
              </a:rPr>
              <a:t>FilterUp</a:t>
            </a:r>
            <a:r>
              <a:rPr lang="en-US" altLang="zh-CN" dirty="0">
                <a:ea typeface="仿宋_GB2312" charset="0"/>
              </a:rPr>
              <a:t> (</a:t>
            </a:r>
            <a:r>
              <a:rPr lang="en-US" altLang="zh-CN" dirty="0" err="1">
                <a:ea typeface="仿宋_GB2312" charset="0"/>
              </a:rPr>
              <a:t>CurrentSize</a:t>
            </a:r>
            <a:r>
              <a:rPr lang="en-US" altLang="zh-CN" dirty="0">
                <a:ea typeface="仿宋_GB2312" charset="0"/>
              </a:rPr>
              <a:t>);      //</a:t>
            </a:r>
            <a:r>
              <a:rPr lang="zh-CN" altLang="en-US" dirty="0">
                <a:ea typeface="隶书" charset="0"/>
              </a:rPr>
              <a:t>向上调整为堆</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err="1">
                <a:ea typeface="仿宋_GB2312" charset="0"/>
              </a:rPr>
              <a:t>CurrentSize</a:t>
            </a:r>
            <a:r>
              <a:rPr lang="en-US" altLang="zh-CN" dirty="0">
                <a:ea typeface="仿宋_GB2312" charset="0"/>
              </a:rPr>
              <a:t>++;                   //</a:t>
            </a:r>
            <a:r>
              <a:rPr lang="zh-CN" altLang="en-US" dirty="0">
                <a:ea typeface="隶书" charset="0"/>
              </a:rPr>
              <a:t>堆元素增一</a:t>
            </a:r>
            <a:endParaRPr lang="zh-CN" altLang="en-US" dirty="0">
              <a:ea typeface="仿宋_GB2312" charset="0"/>
            </a:endParaRPr>
          </a:p>
          <a:p>
            <a:pPr>
              <a:lnSpc>
                <a:spcPct val="110000"/>
              </a:lnSpc>
              <a:spcBef>
                <a:spcPts val="600"/>
              </a:spcBef>
            </a:pPr>
            <a:r>
              <a:rPr lang="zh-CN" altLang="en-US" dirty="0">
                <a:ea typeface="仿宋_GB2312" charset="0"/>
              </a:rPr>
              <a:t>    </a:t>
            </a:r>
            <a:r>
              <a:rPr lang="en-US" altLang="zh-CN" dirty="0">
                <a:ea typeface="仿宋_GB2312" charset="0"/>
              </a:rPr>
              <a:t>return 1;</a:t>
            </a:r>
          </a:p>
          <a:p>
            <a:pPr>
              <a:lnSpc>
                <a:spcPct val="110000"/>
              </a:lnSpc>
              <a:spcBef>
                <a:spcPts val="600"/>
              </a:spcBef>
            </a:pPr>
            <a:r>
              <a:rPr lang="en-US" altLang="zh-CN" dirty="0">
                <a:ea typeface="仿宋_GB2312" charset="0"/>
              </a:rPr>
              <a:t>}</a:t>
            </a:r>
          </a:p>
          <a:p>
            <a:pPr>
              <a:lnSpc>
                <a:spcPct val="110000"/>
              </a:lnSpc>
            </a:pPr>
            <a:endParaRPr lang="en-US" altLang="zh-CN" dirty="0">
              <a:solidFill>
                <a:srgbClr val="CC3300"/>
              </a:solidFill>
              <a:ea typeface="仿宋_GB2312" charset="0"/>
            </a:endParaRPr>
          </a:p>
        </p:txBody>
      </p:sp>
      <p:sp>
        <p:nvSpPr>
          <p:cNvPr id="7" name="矩形 6"/>
          <p:cNvSpPr/>
          <p:nvPr/>
        </p:nvSpPr>
        <p:spPr>
          <a:xfrm>
            <a:off x="5365932" y="1012525"/>
            <a:ext cx="3262432" cy="461665"/>
          </a:xfrm>
          <a:prstGeom prst="rect">
            <a:avLst/>
          </a:prstGeom>
        </p:spPr>
        <p:txBody>
          <a:bodyPr wrap="none">
            <a:spAutoFit/>
          </a:bodyPr>
          <a:lstStyle/>
          <a:p>
            <a:r>
              <a:rPr lang="zh-CN" altLang="en-US" sz="2400"/>
              <a:t>最小堆的向上调整算法</a:t>
            </a:r>
          </a:p>
        </p:txBody>
      </p:sp>
      <p:sp>
        <p:nvSpPr>
          <p:cNvPr id="8" name="矩形 7"/>
          <p:cNvSpPr/>
          <p:nvPr/>
        </p:nvSpPr>
        <p:spPr>
          <a:xfrm>
            <a:off x="1791637" y="1012525"/>
            <a:ext cx="1415772" cy="461665"/>
          </a:xfrm>
          <a:prstGeom prst="rect">
            <a:avLst/>
          </a:prstGeom>
        </p:spPr>
        <p:txBody>
          <a:bodyPr wrap="none">
            <a:spAutoFit/>
          </a:bodyPr>
          <a:lstStyle/>
          <a:p>
            <a:r>
              <a:rPr lang="zh-CN" altLang="en-US" sz="2400"/>
              <a:t>堆的插入</a:t>
            </a:r>
          </a:p>
        </p:txBody>
      </p:sp>
      <p:sp>
        <p:nvSpPr>
          <p:cNvPr id="10" name="矩形 9"/>
          <p:cNvSpPr/>
          <p:nvPr/>
        </p:nvSpPr>
        <p:spPr>
          <a:xfrm>
            <a:off x="4711148" y="1511323"/>
            <a:ext cx="4572000" cy="3908762"/>
          </a:xfrm>
          <a:prstGeom prst="rect">
            <a:avLst/>
          </a:prstGeom>
        </p:spPr>
        <p:txBody>
          <a:bodyPr>
            <a:spAutoFit/>
          </a:bodyPr>
          <a:lstStyle/>
          <a:p>
            <a:pPr>
              <a:spcBef>
                <a:spcPts val="600"/>
              </a:spcBef>
            </a:pPr>
            <a:r>
              <a:rPr lang="en-US" altLang="zh-CN" dirty="0">
                <a:ea typeface="仿宋_GB2312" charset="0"/>
              </a:rPr>
              <a:t>template &lt;class Type&gt; </a:t>
            </a:r>
          </a:p>
          <a:p>
            <a:pPr>
              <a:spcBef>
                <a:spcPts val="600"/>
              </a:spcBef>
            </a:pPr>
            <a:r>
              <a:rPr lang="en-US" altLang="zh-CN" dirty="0">
                <a:ea typeface="仿宋_GB2312" charset="0"/>
              </a:rPr>
              <a:t>void </a:t>
            </a:r>
            <a:r>
              <a:rPr lang="en-US" altLang="zh-CN" dirty="0" err="1">
                <a:ea typeface="仿宋_GB2312" charset="0"/>
              </a:rPr>
              <a:t>MinHeap</a:t>
            </a:r>
            <a:r>
              <a:rPr lang="en-US" altLang="zh-CN" dirty="0">
                <a:ea typeface="仿宋_GB2312" charset="0"/>
              </a:rPr>
              <a:t>&lt;Type&gt; :: </a:t>
            </a:r>
            <a:r>
              <a:rPr lang="en-US" altLang="zh-CN" dirty="0" err="1">
                <a:ea typeface="仿宋_GB2312" charset="0"/>
              </a:rPr>
              <a:t>FilterUp</a:t>
            </a:r>
            <a:r>
              <a:rPr lang="en-US" altLang="zh-CN" dirty="0">
                <a:ea typeface="仿宋_GB2312" charset="0"/>
              </a:rPr>
              <a:t> ( </a:t>
            </a:r>
            <a:r>
              <a:rPr lang="en-US" altLang="zh-CN" dirty="0" err="1">
                <a:ea typeface="仿宋_GB2312" charset="0"/>
              </a:rPr>
              <a:t>int</a:t>
            </a:r>
            <a:r>
              <a:rPr lang="en-US" altLang="zh-CN" dirty="0">
                <a:ea typeface="仿宋_GB2312" charset="0"/>
              </a:rPr>
              <a:t> start ) {</a:t>
            </a:r>
          </a:p>
          <a:p>
            <a:pPr>
              <a:spcBef>
                <a:spcPts val="600"/>
              </a:spcBef>
            </a:pPr>
            <a:r>
              <a:rPr lang="en-US" altLang="zh-CN" dirty="0">
                <a:ea typeface="仿宋_GB2312" charset="0"/>
              </a:rPr>
              <a:t>//</a:t>
            </a:r>
            <a:r>
              <a:rPr lang="zh-CN" altLang="en-US" dirty="0">
                <a:ea typeface="隶书" charset="0"/>
              </a:rPr>
              <a:t>从</a:t>
            </a:r>
            <a:r>
              <a:rPr lang="zh-CN" altLang="en-US" dirty="0">
                <a:ea typeface="仿宋_GB2312" charset="0"/>
              </a:rPr>
              <a:t> </a:t>
            </a:r>
            <a:r>
              <a:rPr lang="en-US" altLang="zh-CN" dirty="0">
                <a:ea typeface="仿宋_GB2312" charset="0"/>
              </a:rPr>
              <a:t>start </a:t>
            </a:r>
            <a:r>
              <a:rPr lang="zh-CN" altLang="en-US" dirty="0">
                <a:latin typeface="隶书" charset="0"/>
                <a:ea typeface="隶书" charset="0"/>
              </a:rPr>
              <a:t>开始</a:t>
            </a:r>
            <a:r>
              <a:rPr lang="en-US" altLang="zh-CN" dirty="0">
                <a:latin typeface="隶书" charset="0"/>
                <a:ea typeface="隶书" charset="0"/>
              </a:rPr>
              <a:t>,</a:t>
            </a:r>
            <a:r>
              <a:rPr lang="zh-CN" altLang="en-US" dirty="0">
                <a:latin typeface="隶书" charset="0"/>
                <a:ea typeface="隶书" charset="0"/>
              </a:rPr>
              <a:t>向上直到</a:t>
            </a:r>
            <a:r>
              <a:rPr lang="en-US" altLang="zh-CN" dirty="0">
                <a:ea typeface="仿宋_GB2312" charset="0"/>
              </a:rPr>
              <a:t>0,</a:t>
            </a:r>
            <a:r>
              <a:rPr lang="zh-CN" altLang="en-US" dirty="0">
                <a:ea typeface="隶书" charset="0"/>
              </a:rPr>
              <a:t>调整堆</a:t>
            </a:r>
            <a:endParaRPr lang="zh-CN" altLang="en-US" dirty="0">
              <a:ea typeface="仿宋_GB2312" charset="0"/>
            </a:endParaRPr>
          </a:p>
          <a:p>
            <a:pPr>
              <a:spcBef>
                <a:spcPts val="600"/>
              </a:spcBef>
            </a:pPr>
            <a:r>
              <a:rPr lang="zh-CN" altLang="en-US" dirty="0">
                <a:ea typeface="仿宋_GB2312" charset="0"/>
              </a:rPr>
              <a:t>    </a:t>
            </a:r>
            <a:r>
              <a:rPr lang="en-US" altLang="zh-CN" dirty="0" err="1">
                <a:ea typeface="仿宋_GB2312" charset="0"/>
              </a:rPr>
              <a:t>int</a:t>
            </a:r>
            <a:r>
              <a:rPr lang="en-US" altLang="zh-CN" dirty="0">
                <a:ea typeface="仿宋_GB2312" charset="0"/>
              </a:rPr>
              <a:t> j = start,  </a:t>
            </a:r>
            <a:r>
              <a:rPr lang="en-US" altLang="zh-CN" dirty="0" err="1">
                <a:ea typeface="仿宋_GB2312" charset="0"/>
              </a:rPr>
              <a:t>i</a:t>
            </a:r>
            <a:r>
              <a:rPr lang="en-US" altLang="zh-CN" dirty="0">
                <a:ea typeface="仿宋_GB2312" charset="0"/>
              </a:rPr>
              <a:t> = (j</a:t>
            </a:r>
            <a:r>
              <a:rPr lang="en-US" altLang="zh-CN" dirty="0">
                <a:latin typeface="仿宋_GB2312" charset="0"/>
                <a:ea typeface="仿宋_GB2312" charset="0"/>
              </a:rPr>
              <a:t>-</a:t>
            </a:r>
            <a:r>
              <a:rPr lang="en-US" altLang="zh-CN" dirty="0">
                <a:ea typeface="仿宋_GB2312" charset="0"/>
              </a:rPr>
              <a:t>1)/2;    // </a:t>
            </a:r>
            <a:r>
              <a:rPr lang="en-US" altLang="zh-CN" dirty="0" err="1">
                <a:ea typeface="仿宋_GB2312" charset="0"/>
              </a:rPr>
              <a:t>i</a:t>
            </a:r>
            <a:r>
              <a:rPr lang="en-US" altLang="zh-CN" dirty="0">
                <a:ea typeface="仿宋_GB2312" charset="0"/>
              </a:rPr>
              <a:t> </a:t>
            </a:r>
            <a:r>
              <a:rPr lang="zh-CN" altLang="en-US" dirty="0">
                <a:ea typeface="隶书" charset="0"/>
              </a:rPr>
              <a:t>是</a:t>
            </a:r>
            <a:r>
              <a:rPr lang="zh-CN" altLang="en-US" dirty="0">
                <a:ea typeface="仿宋_GB2312" charset="0"/>
              </a:rPr>
              <a:t> </a:t>
            </a:r>
            <a:r>
              <a:rPr lang="en-US" altLang="zh-CN" dirty="0">
                <a:ea typeface="仿宋_GB2312" charset="0"/>
              </a:rPr>
              <a:t>j </a:t>
            </a:r>
            <a:r>
              <a:rPr lang="zh-CN" altLang="en-US" dirty="0">
                <a:ea typeface="隶书" charset="0"/>
              </a:rPr>
              <a:t>的双亲</a:t>
            </a:r>
            <a:endParaRPr lang="zh-CN" altLang="en-US" dirty="0">
              <a:ea typeface="仿宋_GB2312" charset="0"/>
            </a:endParaRPr>
          </a:p>
          <a:p>
            <a:pPr>
              <a:spcBef>
                <a:spcPts val="600"/>
              </a:spcBef>
            </a:pPr>
            <a:r>
              <a:rPr lang="zh-CN" altLang="en-US" dirty="0">
                <a:ea typeface="仿宋_GB2312" charset="0"/>
              </a:rPr>
              <a:t>    </a:t>
            </a:r>
            <a:r>
              <a:rPr lang="en-US" altLang="zh-CN" dirty="0">
                <a:ea typeface="仿宋_GB2312" charset="0"/>
              </a:rPr>
              <a:t>Type temp = heap[j];</a:t>
            </a:r>
          </a:p>
          <a:p>
            <a:pPr>
              <a:spcBef>
                <a:spcPts val="600"/>
              </a:spcBef>
            </a:pPr>
            <a:r>
              <a:rPr lang="en-US" altLang="zh-CN" dirty="0">
                <a:ea typeface="仿宋_GB2312" charset="0"/>
              </a:rPr>
              <a:t>    while ( j &gt; 0 ) {      </a:t>
            </a:r>
          </a:p>
          <a:p>
            <a:pPr>
              <a:spcBef>
                <a:spcPts val="600"/>
              </a:spcBef>
            </a:pPr>
            <a:r>
              <a:rPr lang="en-US" altLang="zh-CN" dirty="0">
                <a:ea typeface="仿宋_GB2312" charset="0"/>
              </a:rPr>
              <a:t>        if ( heap[</a:t>
            </a:r>
            <a:r>
              <a:rPr lang="en-US" altLang="zh-CN" dirty="0" err="1">
                <a:ea typeface="仿宋_GB2312" charset="0"/>
              </a:rPr>
              <a:t>i</a:t>
            </a:r>
            <a:r>
              <a:rPr lang="en-US" altLang="zh-CN" dirty="0">
                <a:ea typeface="仿宋_GB2312" charset="0"/>
              </a:rPr>
              <a:t>] &lt;= temp ) break;</a:t>
            </a:r>
          </a:p>
          <a:p>
            <a:pPr>
              <a:spcBef>
                <a:spcPts val="600"/>
              </a:spcBef>
            </a:pPr>
            <a:r>
              <a:rPr lang="en-US" altLang="zh-CN" dirty="0">
                <a:ea typeface="仿宋_GB2312" charset="0"/>
              </a:rPr>
              <a:t>        else { heap[j] = heap[</a:t>
            </a:r>
            <a:r>
              <a:rPr lang="en-US" altLang="zh-CN" dirty="0" err="1">
                <a:ea typeface="仿宋_GB2312" charset="0"/>
              </a:rPr>
              <a:t>i</a:t>
            </a:r>
            <a:r>
              <a:rPr lang="en-US" altLang="zh-CN" dirty="0">
                <a:ea typeface="仿宋_GB2312" charset="0"/>
              </a:rPr>
              <a:t>]; j = </a:t>
            </a:r>
            <a:r>
              <a:rPr lang="en-US" altLang="zh-CN" dirty="0" err="1">
                <a:ea typeface="仿宋_GB2312" charset="0"/>
              </a:rPr>
              <a:t>i</a:t>
            </a:r>
            <a:r>
              <a:rPr lang="en-US" altLang="zh-CN" dirty="0">
                <a:ea typeface="仿宋_GB2312" charset="0"/>
              </a:rPr>
              <a:t>;  </a:t>
            </a:r>
            <a:r>
              <a:rPr lang="en-US" altLang="zh-CN" dirty="0" err="1">
                <a:ea typeface="仿宋_GB2312" charset="0"/>
              </a:rPr>
              <a:t>i</a:t>
            </a:r>
            <a:r>
              <a:rPr lang="en-US" altLang="zh-CN" dirty="0">
                <a:ea typeface="仿宋_GB2312" charset="0"/>
              </a:rPr>
              <a:t> = (</a:t>
            </a:r>
            <a:r>
              <a:rPr lang="en-US" altLang="zh-CN" dirty="0" err="1">
                <a:ea typeface="仿宋_GB2312" charset="0"/>
              </a:rPr>
              <a:t>i</a:t>
            </a:r>
            <a:r>
              <a:rPr lang="en-US" altLang="zh-CN" dirty="0">
                <a:ea typeface="仿宋_GB2312" charset="0"/>
              </a:rPr>
              <a:t> </a:t>
            </a:r>
            <a:r>
              <a:rPr lang="en-US" altLang="zh-CN" dirty="0">
                <a:latin typeface="仿宋_GB2312" charset="0"/>
                <a:ea typeface="仿宋_GB2312" charset="0"/>
              </a:rPr>
              <a:t>-</a:t>
            </a:r>
            <a:r>
              <a:rPr lang="en-US" altLang="zh-CN" dirty="0">
                <a:ea typeface="仿宋_GB2312" charset="0"/>
              </a:rPr>
              <a:t>1)/2;}</a:t>
            </a:r>
          </a:p>
          <a:p>
            <a:pPr>
              <a:spcBef>
                <a:spcPts val="600"/>
              </a:spcBef>
            </a:pPr>
            <a:r>
              <a:rPr lang="en-US" altLang="zh-CN" dirty="0">
                <a:ea typeface="仿宋_GB2312" charset="0"/>
              </a:rPr>
              <a:t>    }</a:t>
            </a:r>
          </a:p>
          <a:p>
            <a:pPr>
              <a:spcBef>
                <a:spcPts val="600"/>
              </a:spcBef>
            </a:pPr>
            <a:r>
              <a:rPr lang="en-US" altLang="zh-CN" dirty="0">
                <a:ea typeface="仿宋_GB2312" charset="0"/>
              </a:rPr>
              <a:t>    heap[j] = temp;</a:t>
            </a:r>
          </a:p>
          <a:p>
            <a:pPr>
              <a:spcBef>
                <a:spcPts val="600"/>
              </a:spcBef>
            </a:pPr>
            <a:r>
              <a:rPr lang="en-US" altLang="zh-CN" dirty="0">
                <a:ea typeface="仿宋_GB2312" charset="0"/>
              </a:rPr>
              <a:t>}</a:t>
            </a:r>
          </a:p>
        </p:txBody>
      </p:sp>
    </p:spTree>
    <p:extLst>
      <p:ext uri="{BB962C8B-B14F-4D97-AF65-F5344CB8AC3E}">
        <p14:creationId xmlns:p14="http://schemas.microsoft.com/office/powerpoint/2010/main" val="153643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利用栈的先序遍历非递归算法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8</a:t>
            </a:fld>
            <a:endParaRPr lang="zh-CN" altLang="en-US" dirty="0"/>
          </a:p>
        </p:txBody>
      </p:sp>
      <p:sp>
        <p:nvSpPr>
          <p:cNvPr id="6" name="Rectangle 2"/>
          <p:cNvSpPr>
            <a:spLocks noChangeArrowheads="1"/>
          </p:cNvSpPr>
          <p:nvPr/>
        </p:nvSpPr>
        <p:spPr bwMode="auto">
          <a:xfrm>
            <a:off x="4565594" y="1630363"/>
            <a:ext cx="609600" cy="1493837"/>
          </a:xfrm>
          <a:prstGeom prst="rect">
            <a:avLst/>
          </a:prstGeom>
          <a:solidFill>
            <a:srgbClr val="FFFFCC"/>
          </a:solidFill>
          <a:ln w="38100">
            <a:noFill/>
            <a:miter lim="800000"/>
            <a:headEnd/>
            <a:tailEnd/>
          </a:ln>
          <a:effectLst>
            <a:outerShdw dist="107763" dir="2700000" algn="ctr" rotWithShape="0">
              <a:schemeClr val="bg2"/>
            </a:outerShdw>
          </a:effectLst>
        </p:spPr>
        <p:txBody>
          <a:bodyPr wrap="none" anchor="ctr"/>
          <a:lstStyle/>
          <a:p>
            <a:pPr>
              <a:defRPr/>
            </a:pPr>
            <a:endParaRPr lang="zh-CN" altLang="en-US">
              <a:ea typeface="宋体" pitchFamily="2" charset="-122"/>
            </a:endParaRPr>
          </a:p>
        </p:txBody>
      </p:sp>
      <p:sp>
        <p:nvSpPr>
          <p:cNvPr id="7" name="Rectangle 18"/>
          <p:cNvSpPr>
            <a:spLocks noChangeArrowheads="1"/>
          </p:cNvSpPr>
          <p:nvPr/>
        </p:nvSpPr>
        <p:spPr bwMode="auto">
          <a:xfrm>
            <a:off x="3352800" y="1630363"/>
            <a:ext cx="609600" cy="1493837"/>
          </a:xfrm>
          <a:prstGeom prst="rect">
            <a:avLst/>
          </a:prstGeom>
          <a:solidFill>
            <a:srgbClr val="FFFFCC"/>
          </a:solidFill>
          <a:ln w="38100">
            <a:noFill/>
            <a:miter lim="800000"/>
            <a:headEnd/>
            <a:tailEnd/>
          </a:ln>
          <a:effectLst>
            <a:outerShdw dist="107763" dir="2700000" algn="ctr" rotWithShape="0">
              <a:schemeClr val="bg2"/>
            </a:outerShdw>
          </a:effectLst>
        </p:spPr>
        <p:txBody>
          <a:bodyPr wrap="none" anchor="ctr"/>
          <a:lstStyle/>
          <a:p>
            <a:pPr>
              <a:defRPr/>
            </a:pPr>
            <a:endParaRPr lang="zh-CN" altLang="en-US">
              <a:ea typeface="宋体" pitchFamily="2" charset="-122"/>
            </a:endParaRPr>
          </a:p>
        </p:txBody>
      </p:sp>
      <p:sp>
        <p:nvSpPr>
          <p:cNvPr id="8" name="Line 19"/>
          <p:cNvSpPr>
            <a:spLocks noChangeShapeType="1"/>
          </p:cNvSpPr>
          <p:nvPr/>
        </p:nvSpPr>
        <p:spPr bwMode="auto">
          <a:xfrm>
            <a:off x="3352800" y="26670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21"/>
          <p:cNvSpPr txBox="1">
            <a:spLocks noChangeArrowheads="1"/>
          </p:cNvSpPr>
          <p:nvPr/>
        </p:nvSpPr>
        <p:spPr bwMode="auto">
          <a:xfrm>
            <a:off x="3481388" y="259080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chemeClr val="accent2"/>
                </a:solidFill>
                <a:latin typeface="Times New Roman" pitchFamily="18" charset="0"/>
              </a:rPr>
              <a:t>c</a:t>
            </a:r>
            <a:endParaRPr kumimoji="1" lang="en-US" altLang="zh-CN" sz="2400" dirty="0">
              <a:latin typeface="Times New Roman" pitchFamily="18" charset="0"/>
            </a:endParaRPr>
          </a:p>
        </p:txBody>
      </p:sp>
      <p:grpSp>
        <p:nvGrpSpPr>
          <p:cNvPr id="10" name="Group 62"/>
          <p:cNvGrpSpPr>
            <a:grpSpLocks/>
          </p:cNvGrpSpPr>
          <p:nvPr/>
        </p:nvGrpSpPr>
        <p:grpSpPr bwMode="auto">
          <a:xfrm>
            <a:off x="682625" y="1627188"/>
            <a:ext cx="2160588" cy="2378075"/>
            <a:chOff x="430" y="1002"/>
            <a:chExt cx="1361" cy="1498"/>
          </a:xfrm>
        </p:grpSpPr>
        <p:sp>
          <p:nvSpPr>
            <p:cNvPr id="11" name="Line 4"/>
            <p:cNvSpPr>
              <a:spLocks noChangeShapeType="1"/>
            </p:cNvSpPr>
            <p:nvPr/>
          </p:nvSpPr>
          <p:spPr bwMode="auto">
            <a:xfrm flipH="1">
              <a:off x="1360" y="1752"/>
              <a:ext cx="261" cy="499"/>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5"/>
            <p:cNvSpPr>
              <a:spLocks noChangeShapeType="1"/>
            </p:cNvSpPr>
            <p:nvPr/>
          </p:nvSpPr>
          <p:spPr bwMode="auto">
            <a:xfrm>
              <a:off x="622" y="1799"/>
              <a:ext cx="192" cy="432"/>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
            <p:cNvSpPr>
              <a:spLocks noChangeShapeType="1"/>
            </p:cNvSpPr>
            <p:nvPr/>
          </p:nvSpPr>
          <p:spPr bwMode="auto">
            <a:xfrm>
              <a:off x="1179" y="1275"/>
              <a:ext cx="408" cy="363"/>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7"/>
            <p:cNvSpPr>
              <a:spLocks noChangeShapeType="1"/>
            </p:cNvSpPr>
            <p:nvPr/>
          </p:nvSpPr>
          <p:spPr bwMode="auto">
            <a:xfrm flipH="1">
              <a:off x="622" y="1275"/>
              <a:ext cx="444" cy="38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Oval 8"/>
            <p:cNvSpPr>
              <a:spLocks noChangeArrowheads="1"/>
            </p:cNvSpPr>
            <p:nvPr/>
          </p:nvSpPr>
          <p:spPr bwMode="auto">
            <a:xfrm>
              <a:off x="982" y="107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pPr algn="ctr">
                <a:defRPr/>
              </a:pPr>
              <a:endParaRPr kumimoji="1" lang="zh-CN" altLang="zh-CN" sz="2400">
                <a:latin typeface="Times New Roman" pitchFamily="18" charset="0"/>
                <a:ea typeface="宋体" pitchFamily="2" charset="-122"/>
              </a:endParaRPr>
            </a:p>
          </p:txBody>
        </p:sp>
        <p:sp>
          <p:nvSpPr>
            <p:cNvPr id="16" name="Oval 9"/>
            <p:cNvSpPr>
              <a:spLocks noChangeArrowheads="1"/>
            </p:cNvSpPr>
            <p:nvPr/>
          </p:nvSpPr>
          <p:spPr bwMode="auto">
            <a:xfrm>
              <a:off x="430" y="1559"/>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pPr>
                <a:defRPr/>
              </a:pPr>
              <a:endParaRPr lang="zh-CN" altLang="en-US">
                <a:ea typeface="宋体" pitchFamily="2" charset="-122"/>
              </a:endParaRPr>
            </a:p>
          </p:txBody>
        </p:sp>
        <p:sp>
          <p:nvSpPr>
            <p:cNvPr id="17" name="Oval 10"/>
            <p:cNvSpPr>
              <a:spLocks noChangeArrowheads="1"/>
            </p:cNvSpPr>
            <p:nvPr/>
          </p:nvSpPr>
          <p:spPr bwMode="auto">
            <a:xfrm>
              <a:off x="1202" y="2190"/>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pPr>
                <a:defRPr/>
              </a:pPr>
              <a:endParaRPr lang="zh-CN" altLang="en-US">
                <a:ea typeface="宋体" pitchFamily="2" charset="-122"/>
              </a:endParaRPr>
            </a:p>
          </p:txBody>
        </p:sp>
        <p:sp>
          <p:nvSpPr>
            <p:cNvPr id="18" name="Oval 11"/>
            <p:cNvSpPr>
              <a:spLocks noChangeArrowheads="1"/>
            </p:cNvSpPr>
            <p:nvPr/>
          </p:nvSpPr>
          <p:spPr bwMode="auto">
            <a:xfrm>
              <a:off x="1503" y="1577"/>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pPr>
                <a:defRPr/>
              </a:pPr>
              <a:endParaRPr lang="zh-CN" altLang="en-US">
                <a:ea typeface="宋体" pitchFamily="2" charset="-122"/>
              </a:endParaRPr>
            </a:p>
          </p:txBody>
        </p:sp>
        <p:sp>
          <p:nvSpPr>
            <p:cNvPr id="19" name="Oval 12"/>
            <p:cNvSpPr>
              <a:spLocks noChangeArrowheads="1"/>
            </p:cNvSpPr>
            <p:nvPr/>
          </p:nvSpPr>
          <p:spPr bwMode="auto">
            <a:xfrm>
              <a:off x="718" y="2183"/>
              <a:ext cx="288" cy="288"/>
            </a:xfrm>
            <a:prstGeom prst="ellipse">
              <a:avLst/>
            </a:prstGeom>
            <a:gradFill rotWithShape="0">
              <a:gsLst>
                <a:gs pos="0">
                  <a:schemeClr val="accent1"/>
                </a:gs>
                <a:gs pos="100000">
                  <a:schemeClr val="accent1">
                    <a:gamma/>
                    <a:shade val="46275"/>
                    <a:invGamma/>
                  </a:schemeClr>
                </a:gs>
              </a:gsLst>
              <a:path path="rect">
                <a:fillToRect r="100000" b="100000"/>
              </a:path>
            </a:gradFill>
            <a:ln w="38100">
              <a:noFill/>
              <a:round/>
              <a:headEnd/>
              <a:tailEnd/>
            </a:ln>
            <a:effectLst/>
          </p:spPr>
          <p:txBody>
            <a:bodyPr wrap="none" anchor="ctr"/>
            <a:lstStyle/>
            <a:p>
              <a:pPr>
                <a:defRPr/>
              </a:pPr>
              <a:endParaRPr lang="zh-CN" altLang="en-US">
                <a:ea typeface="宋体" pitchFamily="2" charset="-122"/>
              </a:endParaRPr>
            </a:p>
          </p:txBody>
        </p:sp>
        <p:sp>
          <p:nvSpPr>
            <p:cNvPr id="20" name="Text Box 13"/>
            <p:cNvSpPr txBox="1">
              <a:spLocks noChangeArrowheads="1"/>
            </p:cNvSpPr>
            <p:nvPr/>
          </p:nvSpPr>
          <p:spPr bwMode="auto">
            <a:xfrm>
              <a:off x="982" y="100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rgbClr val="FFFFCC"/>
                  </a:solidFill>
                  <a:latin typeface="Times New Roman" pitchFamily="18" charset="0"/>
                </a:rPr>
                <a:t>a</a:t>
              </a:r>
              <a:endParaRPr kumimoji="1" lang="en-US" altLang="zh-CN" sz="2400" dirty="0">
                <a:latin typeface="Times New Roman" pitchFamily="18" charset="0"/>
              </a:endParaRPr>
            </a:p>
          </p:txBody>
        </p:sp>
        <p:sp>
          <p:nvSpPr>
            <p:cNvPr id="21" name="Text Box 14"/>
            <p:cNvSpPr txBox="1">
              <a:spLocks noChangeArrowheads="1"/>
            </p:cNvSpPr>
            <p:nvPr/>
          </p:nvSpPr>
          <p:spPr bwMode="auto">
            <a:xfrm>
              <a:off x="430" y="151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rgbClr val="FFFFCC"/>
                  </a:solidFill>
                  <a:latin typeface="Times New Roman" pitchFamily="18" charset="0"/>
                </a:rPr>
                <a:t>b</a:t>
              </a:r>
              <a:endParaRPr kumimoji="1" lang="en-US" altLang="zh-CN" sz="2400" dirty="0">
                <a:latin typeface="Times New Roman" pitchFamily="18" charset="0"/>
              </a:endParaRPr>
            </a:p>
          </p:txBody>
        </p:sp>
        <p:sp>
          <p:nvSpPr>
            <p:cNvPr id="22" name="Text Box 15"/>
            <p:cNvSpPr txBox="1">
              <a:spLocks noChangeArrowheads="1"/>
            </p:cNvSpPr>
            <p:nvPr/>
          </p:nvSpPr>
          <p:spPr bwMode="auto">
            <a:xfrm>
              <a:off x="1513" y="1500"/>
              <a:ext cx="2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rgbClr val="FFFFCC"/>
                  </a:solidFill>
                  <a:latin typeface="Times New Roman" pitchFamily="18" charset="0"/>
                </a:rPr>
                <a:t>c</a:t>
              </a:r>
              <a:endParaRPr kumimoji="1" lang="en-US" altLang="zh-CN" sz="2400" dirty="0">
                <a:latin typeface="Times New Roman" pitchFamily="18" charset="0"/>
              </a:endParaRPr>
            </a:p>
          </p:txBody>
        </p:sp>
        <p:sp>
          <p:nvSpPr>
            <p:cNvPr id="23" name="Text Box 16"/>
            <p:cNvSpPr txBox="1">
              <a:spLocks noChangeArrowheads="1"/>
            </p:cNvSpPr>
            <p:nvPr/>
          </p:nvSpPr>
          <p:spPr bwMode="auto">
            <a:xfrm>
              <a:off x="718" y="2135"/>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rgbClr val="FFFFCC"/>
                  </a:solidFill>
                  <a:latin typeface="Times New Roman" pitchFamily="18" charset="0"/>
                </a:rPr>
                <a:t>d</a:t>
              </a:r>
              <a:endParaRPr kumimoji="1" lang="en-US" altLang="zh-CN" sz="2400" dirty="0">
                <a:latin typeface="Times New Roman" pitchFamily="18" charset="0"/>
              </a:endParaRPr>
            </a:p>
          </p:txBody>
        </p:sp>
        <p:sp>
          <p:nvSpPr>
            <p:cNvPr id="24" name="Text Box 17"/>
            <p:cNvSpPr txBox="1">
              <a:spLocks noChangeArrowheads="1"/>
            </p:cNvSpPr>
            <p:nvPr/>
          </p:nvSpPr>
          <p:spPr bwMode="auto">
            <a:xfrm>
              <a:off x="1234" y="2113"/>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rgbClr val="FFFFCC"/>
                  </a:solidFill>
                  <a:latin typeface="Times New Roman" pitchFamily="18" charset="0"/>
                </a:rPr>
                <a:t>e</a:t>
              </a:r>
              <a:endParaRPr kumimoji="1" lang="en-US" altLang="zh-CN" sz="2400" dirty="0">
                <a:latin typeface="Times New Roman" pitchFamily="18" charset="0"/>
              </a:endParaRPr>
            </a:p>
          </p:txBody>
        </p:sp>
        <p:sp>
          <p:nvSpPr>
            <p:cNvPr id="25" name="Line 20"/>
            <p:cNvSpPr>
              <a:spLocks noChangeShapeType="1"/>
            </p:cNvSpPr>
            <p:nvPr/>
          </p:nvSpPr>
          <p:spPr bwMode="auto">
            <a:xfrm flipH="1">
              <a:off x="657" y="1275"/>
              <a:ext cx="295" cy="250"/>
            </a:xfrm>
            <a:prstGeom prst="line">
              <a:avLst/>
            </a:prstGeom>
            <a:noFill/>
            <a:ln w="25400">
              <a:solidFill>
                <a:schemeClr val="tx2"/>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2"/>
            <p:cNvSpPr>
              <a:spLocks noChangeShapeType="1"/>
            </p:cNvSpPr>
            <p:nvPr/>
          </p:nvSpPr>
          <p:spPr bwMode="auto">
            <a:xfrm>
              <a:off x="567" y="1888"/>
              <a:ext cx="129" cy="298"/>
            </a:xfrm>
            <a:prstGeom prst="line">
              <a:avLst/>
            </a:prstGeom>
            <a:noFill/>
            <a:ln w="25400">
              <a:solidFill>
                <a:schemeClr val="tx2"/>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3"/>
            <p:cNvSpPr>
              <a:spLocks noChangeShapeType="1"/>
            </p:cNvSpPr>
            <p:nvPr/>
          </p:nvSpPr>
          <p:spPr bwMode="auto">
            <a:xfrm>
              <a:off x="748" y="1865"/>
              <a:ext cx="121" cy="265"/>
            </a:xfrm>
            <a:prstGeom prst="line">
              <a:avLst/>
            </a:prstGeom>
            <a:noFill/>
            <a:ln w="25400">
              <a:solidFill>
                <a:schemeClr val="accent2"/>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4"/>
            <p:cNvSpPr>
              <a:spLocks noChangeShapeType="1"/>
            </p:cNvSpPr>
            <p:nvPr/>
          </p:nvSpPr>
          <p:spPr bwMode="auto">
            <a:xfrm flipH="1">
              <a:off x="766" y="1412"/>
              <a:ext cx="277" cy="243"/>
            </a:xfrm>
            <a:prstGeom prst="line">
              <a:avLst/>
            </a:prstGeom>
            <a:noFill/>
            <a:ln w="25400">
              <a:solidFill>
                <a:schemeClr val="accent2"/>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
            <p:cNvSpPr>
              <a:spLocks noChangeShapeType="1"/>
            </p:cNvSpPr>
            <p:nvPr/>
          </p:nvSpPr>
          <p:spPr bwMode="auto">
            <a:xfrm>
              <a:off x="1225" y="1435"/>
              <a:ext cx="249" cy="226"/>
            </a:xfrm>
            <a:prstGeom prst="line">
              <a:avLst/>
            </a:prstGeom>
            <a:noFill/>
            <a:ln w="25400">
              <a:solidFill>
                <a:schemeClr val="tx2"/>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p:cNvSpPr>
              <a:spLocks noChangeShapeType="1"/>
            </p:cNvSpPr>
            <p:nvPr/>
          </p:nvSpPr>
          <p:spPr bwMode="auto">
            <a:xfrm flipH="1">
              <a:off x="1338" y="1842"/>
              <a:ext cx="141" cy="273"/>
            </a:xfrm>
            <a:prstGeom prst="line">
              <a:avLst/>
            </a:prstGeom>
            <a:noFill/>
            <a:ln w="25400">
              <a:solidFill>
                <a:schemeClr val="tx2"/>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7"/>
            <p:cNvSpPr>
              <a:spLocks noChangeShapeType="1"/>
            </p:cNvSpPr>
            <p:nvPr/>
          </p:nvSpPr>
          <p:spPr bwMode="auto">
            <a:xfrm flipH="1">
              <a:off x="1497" y="1933"/>
              <a:ext cx="136" cy="266"/>
            </a:xfrm>
            <a:prstGeom prst="line">
              <a:avLst/>
            </a:prstGeom>
            <a:noFill/>
            <a:ln w="25400">
              <a:solidFill>
                <a:schemeClr val="accent2"/>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8"/>
            <p:cNvSpPr>
              <a:spLocks noChangeShapeType="1"/>
            </p:cNvSpPr>
            <p:nvPr/>
          </p:nvSpPr>
          <p:spPr bwMode="auto">
            <a:xfrm>
              <a:off x="1338" y="1275"/>
              <a:ext cx="249" cy="227"/>
            </a:xfrm>
            <a:prstGeom prst="line">
              <a:avLst/>
            </a:prstGeom>
            <a:noFill/>
            <a:ln w="25400">
              <a:solidFill>
                <a:schemeClr val="accent2"/>
              </a:solidFill>
              <a:round/>
              <a:headEnd type="triangle" w="med" len="lg"/>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Line 29"/>
          <p:cNvSpPr>
            <a:spLocks noChangeShapeType="1"/>
          </p:cNvSpPr>
          <p:nvPr/>
        </p:nvSpPr>
        <p:spPr bwMode="auto">
          <a:xfrm>
            <a:off x="3352800"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p:cNvSpPr>
            <a:spLocks noChangeShapeType="1"/>
          </p:cNvSpPr>
          <p:nvPr/>
        </p:nvSpPr>
        <p:spPr bwMode="auto">
          <a:xfrm>
            <a:off x="3962400"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1"/>
          <p:cNvSpPr>
            <a:spLocks noChangeShapeType="1"/>
          </p:cNvSpPr>
          <p:nvPr/>
        </p:nvSpPr>
        <p:spPr bwMode="auto">
          <a:xfrm>
            <a:off x="3352800" y="31242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2"/>
          <p:cNvSpPr>
            <a:spLocks noChangeShapeType="1"/>
          </p:cNvSpPr>
          <p:nvPr/>
        </p:nvSpPr>
        <p:spPr bwMode="auto">
          <a:xfrm>
            <a:off x="4565594" y="26670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33"/>
          <p:cNvSpPr txBox="1">
            <a:spLocks noChangeArrowheads="1"/>
          </p:cNvSpPr>
          <p:nvPr/>
        </p:nvSpPr>
        <p:spPr bwMode="auto">
          <a:xfrm>
            <a:off x="4683069" y="2133600"/>
            <a:ext cx="387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chemeClr val="accent2"/>
                </a:solidFill>
                <a:latin typeface="Times New Roman" pitchFamily="18" charset="0"/>
              </a:rPr>
              <a:t>d</a:t>
            </a:r>
          </a:p>
          <a:p>
            <a:pPr algn="ctr" eaLnBrk="1" hangingPunct="1"/>
            <a:r>
              <a:rPr kumimoji="1" lang="en-US" altLang="zh-CN" i="1" dirty="0">
                <a:solidFill>
                  <a:schemeClr val="accent2"/>
                </a:solidFill>
                <a:latin typeface="Times New Roman" pitchFamily="18" charset="0"/>
              </a:rPr>
              <a:t>c</a:t>
            </a:r>
            <a:endParaRPr kumimoji="1" lang="en-US" altLang="zh-CN" sz="2400" dirty="0">
              <a:latin typeface="Times New Roman" pitchFamily="18" charset="0"/>
            </a:endParaRPr>
          </a:p>
        </p:txBody>
      </p:sp>
      <p:sp>
        <p:nvSpPr>
          <p:cNvPr id="38" name="Line 34"/>
          <p:cNvSpPr>
            <a:spLocks noChangeShapeType="1"/>
          </p:cNvSpPr>
          <p:nvPr/>
        </p:nvSpPr>
        <p:spPr bwMode="auto">
          <a:xfrm>
            <a:off x="4565594"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5"/>
          <p:cNvSpPr>
            <a:spLocks noChangeShapeType="1"/>
          </p:cNvSpPr>
          <p:nvPr/>
        </p:nvSpPr>
        <p:spPr bwMode="auto">
          <a:xfrm>
            <a:off x="5175194"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6"/>
          <p:cNvSpPr>
            <a:spLocks noChangeShapeType="1"/>
          </p:cNvSpPr>
          <p:nvPr/>
        </p:nvSpPr>
        <p:spPr bwMode="auto">
          <a:xfrm>
            <a:off x="4565594" y="31242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37"/>
          <p:cNvSpPr>
            <a:spLocks noChangeShapeType="1"/>
          </p:cNvSpPr>
          <p:nvPr/>
        </p:nvSpPr>
        <p:spPr bwMode="auto">
          <a:xfrm>
            <a:off x="4565594" y="22098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Rectangle 38"/>
          <p:cNvSpPr>
            <a:spLocks noChangeArrowheads="1"/>
          </p:cNvSpPr>
          <p:nvPr/>
        </p:nvSpPr>
        <p:spPr bwMode="auto">
          <a:xfrm>
            <a:off x="5710022" y="1630363"/>
            <a:ext cx="609600" cy="1493837"/>
          </a:xfrm>
          <a:prstGeom prst="rect">
            <a:avLst/>
          </a:prstGeom>
          <a:solidFill>
            <a:srgbClr val="FFFFCC"/>
          </a:solidFill>
          <a:ln w="38100">
            <a:noFill/>
            <a:miter lim="800000"/>
            <a:headEnd/>
            <a:tailEnd/>
          </a:ln>
          <a:effectLst>
            <a:outerShdw dist="107763" dir="2700000" algn="ctr" rotWithShape="0">
              <a:schemeClr val="bg2"/>
            </a:outerShdw>
          </a:effectLst>
        </p:spPr>
        <p:txBody>
          <a:bodyPr wrap="none" anchor="ctr"/>
          <a:lstStyle/>
          <a:p>
            <a:pPr>
              <a:defRPr/>
            </a:pPr>
            <a:endParaRPr lang="zh-CN" altLang="en-US">
              <a:ea typeface="宋体" pitchFamily="2" charset="-122"/>
            </a:endParaRPr>
          </a:p>
        </p:txBody>
      </p:sp>
      <p:sp>
        <p:nvSpPr>
          <p:cNvPr id="43" name="Line 39"/>
          <p:cNvSpPr>
            <a:spLocks noChangeShapeType="1"/>
          </p:cNvSpPr>
          <p:nvPr/>
        </p:nvSpPr>
        <p:spPr bwMode="auto">
          <a:xfrm>
            <a:off x="5710022" y="26670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40"/>
          <p:cNvSpPr txBox="1">
            <a:spLocks noChangeArrowheads="1"/>
          </p:cNvSpPr>
          <p:nvPr/>
        </p:nvSpPr>
        <p:spPr bwMode="auto">
          <a:xfrm>
            <a:off x="5838610" y="259080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en-US" altLang="zh-CN" i="1" dirty="0">
                <a:solidFill>
                  <a:schemeClr val="accent2"/>
                </a:solidFill>
                <a:latin typeface="Times New Roman" pitchFamily="18" charset="0"/>
              </a:rPr>
              <a:t>c</a:t>
            </a:r>
            <a:endParaRPr kumimoji="1" lang="en-US" altLang="zh-CN" sz="2400" dirty="0">
              <a:latin typeface="Times New Roman" pitchFamily="18" charset="0"/>
            </a:endParaRPr>
          </a:p>
        </p:txBody>
      </p:sp>
      <p:sp>
        <p:nvSpPr>
          <p:cNvPr id="45" name="Line 41"/>
          <p:cNvSpPr>
            <a:spLocks noChangeShapeType="1"/>
          </p:cNvSpPr>
          <p:nvPr/>
        </p:nvSpPr>
        <p:spPr bwMode="auto">
          <a:xfrm>
            <a:off x="5710022"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a:off x="6319622"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a:off x="5710022" y="31242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Rectangle 44"/>
          <p:cNvSpPr>
            <a:spLocks noChangeArrowheads="1"/>
          </p:cNvSpPr>
          <p:nvPr/>
        </p:nvSpPr>
        <p:spPr bwMode="auto">
          <a:xfrm>
            <a:off x="6897177" y="1630363"/>
            <a:ext cx="609600" cy="1493837"/>
          </a:xfrm>
          <a:prstGeom prst="rect">
            <a:avLst/>
          </a:prstGeom>
          <a:solidFill>
            <a:srgbClr val="FFFFCC"/>
          </a:solidFill>
          <a:ln w="38100">
            <a:noFill/>
            <a:miter lim="800000"/>
            <a:headEnd/>
            <a:tailEnd/>
          </a:ln>
          <a:effectLst>
            <a:outerShdw dist="107763" dir="2700000" algn="ctr" rotWithShape="0">
              <a:schemeClr val="bg2"/>
            </a:outerShdw>
          </a:effectLst>
        </p:spPr>
        <p:txBody>
          <a:bodyPr wrap="none" anchor="ctr"/>
          <a:lstStyle/>
          <a:p>
            <a:pPr>
              <a:defRPr/>
            </a:pPr>
            <a:endParaRPr lang="zh-CN" altLang="en-US">
              <a:ea typeface="宋体" pitchFamily="2" charset="-122"/>
            </a:endParaRPr>
          </a:p>
        </p:txBody>
      </p:sp>
      <p:sp>
        <p:nvSpPr>
          <p:cNvPr id="49" name="Line 45"/>
          <p:cNvSpPr>
            <a:spLocks noChangeShapeType="1"/>
          </p:cNvSpPr>
          <p:nvPr/>
        </p:nvSpPr>
        <p:spPr bwMode="auto">
          <a:xfrm>
            <a:off x="6897177" y="26670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6"/>
          <p:cNvSpPr>
            <a:spLocks noChangeShapeType="1"/>
          </p:cNvSpPr>
          <p:nvPr/>
        </p:nvSpPr>
        <p:spPr bwMode="auto">
          <a:xfrm>
            <a:off x="6897177"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7"/>
          <p:cNvSpPr>
            <a:spLocks noChangeShapeType="1"/>
          </p:cNvSpPr>
          <p:nvPr/>
        </p:nvSpPr>
        <p:spPr bwMode="auto">
          <a:xfrm>
            <a:off x="7506777"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p:cNvSpPr>
            <a:spLocks noChangeShapeType="1"/>
          </p:cNvSpPr>
          <p:nvPr/>
        </p:nvSpPr>
        <p:spPr bwMode="auto">
          <a:xfrm>
            <a:off x="6897177" y="31242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Text Box 49"/>
          <p:cNvSpPr txBox="1">
            <a:spLocks noChangeArrowheads="1"/>
          </p:cNvSpPr>
          <p:nvPr/>
        </p:nvSpPr>
        <p:spPr bwMode="auto">
          <a:xfrm>
            <a:off x="3213100" y="3289300"/>
            <a:ext cx="9017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800" dirty="0">
                <a:solidFill>
                  <a:schemeClr val="tx2"/>
                </a:solidFill>
                <a:latin typeface="Times New Roman" pitchFamily="18" charset="0"/>
                <a:ea typeface="仿宋_GB2312" pitchFamily="49" charset="-122"/>
              </a:rPr>
              <a:t>访问</a:t>
            </a:r>
          </a:p>
          <a:p>
            <a:pPr algn="ctr" eaLnBrk="1" hangingPunct="1"/>
            <a:r>
              <a:rPr kumimoji="1" lang="en-US" altLang="zh-CN" sz="2800" i="1" dirty="0">
                <a:solidFill>
                  <a:schemeClr val="accent2"/>
                </a:solidFill>
                <a:latin typeface="Times New Roman" pitchFamily="18" charset="0"/>
                <a:ea typeface="仿宋_GB2312" pitchFamily="49" charset="-122"/>
              </a:rPr>
              <a:t>a</a:t>
            </a:r>
            <a:endParaRPr kumimoji="1" lang="en-US" altLang="zh-CN" sz="2800" dirty="0">
              <a:solidFill>
                <a:srgbClr val="FF5050"/>
              </a:solidFill>
              <a:latin typeface="Times New Roman" pitchFamily="18" charset="0"/>
              <a:ea typeface="仿宋_GB2312" pitchFamily="49" charset="-122"/>
            </a:endParaRPr>
          </a:p>
          <a:p>
            <a:pPr algn="ctr" eaLnBrk="1" hangingPunct="1"/>
            <a:r>
              <a:rPr kumimoji="1" lang="zh-CN" altLang="en-US" sz="2800" dirty="0">
                <a:solidFill>
                  <a:schemeClr val="tx2"/>
                </a:solidFill>
                <a:latin typeface="Times New Roman" pitchFamily="18" charset="0"/>
                <a:ea typeface="仿宋_GB2312" pitchFamily="49" charset="-122"/>
              </a:rPr>
              <a:t>进栈</a:t>
            </a:r>
          </a:p>
          <a:p>
            <a:pPr algn="ctr" eaLnBrk="1" hangingPunct="1"/>
            <a:r>
              <a:rPr kumimoji="1" lang="en-US" altLang="zh-CN" sz="2800" i="1" dirty="0">
                <a:solidFill>
                  <a:schemeClr val="accent2"/>
                </a:solidFill>
                <a:latin typeface="Times New Roman" pitchFamily="18" charset="0"/>
                <a:ea typeface="仿宋_GB2312" pitchFamily="49" charset="-122"/>
              </a:rPr>
              <a:t>c</a:t>
            </a:r>
          </a:p>
          <a:p>
            <a:pPr algn="ctr" eaLnBrk="1" hangingPunct="1"/>
            <a:r>
              <a:rPr kumimoji="1" lang="zh-CN" altLang="en-US" sz="2800" dirty="0">
                <a:solidFill>
                  <a:schemeClr val="tx2"/>
                </a:solidFill>
                <a:latin typeface="Times New Roman" pitchFamily="18" charset="0"/>
                <a:ea typeface="仿宋_GB2312" pitchFamily="49" charset="-122"/>
              </a:rPr>
              <a:t>左进</a:t>
            </a:r>
            <a:endParaRPr kumimoji="1" lang="zh-CN" altLang="en-US" sz="2800" i="1" dirty="0">
              <a:solidFill>
                <a:schemeClr val="accent2"/>
              </a:solidFill>
              <a:latin typeface="Times New Roman" pitchFamily="18" charset="0"/>
              <a:ea typeface="仿宋_GB2312" pitchFamily="49" charset="-122"/>
            </a:endParaRPr>
          </a:p>
          <a:p>
            <a:pPr algn="ctr" eaLnBrk="1" hangingPunct="1"/>
            <a:r>
              <a:rPr kumimoji="1" lang="en-US" altLang="zh-CN" sz="2800" i="1" dirty="0">
                <a:solidFill>
                  <a:schemeClr val="accent2"/>
                </a:solidFill>
                <a:latin typeface="Times New Roman" pitchFamily="18" charset="0"/>
                <a:ea typeface="仿宋_GB2312" pitchFamily="49" charset="-122"/>
              </a:rPr>
              <a:t>b</a:t>
            </a:r>
            <a:endParaRPr kumimoji="1" lang="en-US" altLang="zh-CN" sz="2800" dirty="0">
              <a:latin typeface="Times New Roman" pitchFamily="18" charset="0"/>
              <a:ea typeface="仿宋_GB2312" pitchFamily="49" charset="-122"/>
            </a:endParaRPr>
          </a:p>
        </p:txBody>
      </p:sp>
      <p:sp>
        <p:nvSpPr>
          <p:cNvPr id="54" name="Text Box 50"/>
          <p:cNvSpPr txBox="1">
            <a:spLocks noChangeArrowheads="1"/>
          </p:cNvSpPr>
          <p:nvPr/>
        </p:nvSpPr>
        <p:spPr bwMode="auto">
          <a:xfrm>
            <a:off x="4425894" y="3289300"/>
            <a:ext cx="9017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800" dirty="0">
                <a:solidFill>
                  <a:schemeClr val="tx2"/>
                </a:solidFill>
                <a:latin typeface="Times New Roman" pitchFamily="18" charset="0"/>
                <a:ea typeface="仿宋_GB2312" pitchFamily="49" charset="-122"/>
              </a:rPr>
              <a:t>访问</a:t>
            </a:r>
          </a:p>
          <a:p>
            <a:pPr algn="ctr" eaLnBrk="1" hangingPunct="1"/>
            <a:r>
              <a:rPr kumimoji="1" lang="en-US" altLang="zh-CN" sz="2800" i="1" dirty="0">
                <a:solidFill>
                  <a:schemeClr val="accent2"/>
                </a:solidFill>
                <a:latin typeface="Times New Roman" pitchFamily="18" charset="0"/>
                <a:ea typeface="仿宋_GB2312" pitchFamily="49" charset="-122"/>
              </a:rPr>
              <a:t>b</a:t>
            </a:r>
            <a:endParaRPr kumimoji="1" lang="en-US" altLang="zh-CN" sz="2800" dirty="0">
              <a:solidFill>
                <a:srgbClr val="FF5050"/>
              </a:solidFill>
              <a:latin typeface="Times New Roman" pitchFamily="18" charset="0"/>
              <a:ea typeface="仿宋_GB2312" pitchFamily="49" charset="-122"/>
            </a:endParaRPr>
          </a:p>
          <a:p>
            <a:pPr algn="ctr" eaLnBrk="1" hangingPunct="1"/>
            <a:r>
              <a:rPr kumimoji="1" lang="zh-CN" altLang="en-US" sz="2800" dirty="0">
                <a:solidFill>
                  <a:schemeClr val="tx2"/>
                </a:solidFill>
                <a:latin typeface="Times New Roman" pitchFamily="18" charset="0"/>
                <a:ea typeface="仿宋_GB2312" pitchFamily="49" charset="-122"/>
              </a:rPr>
              <a:t>进栈</a:t>
            </a:r>
          </a:p>
          <a:p>
            <a:pPr algn="ctr" eaLnBrk="1" hangingPunct="1"/>
            <a:r>
              <a:rPr kumimoji="1" lang="en-US" altLang="zh-CN" sz="2800" i="1" dirty="0">
                <a:solidFill>
                  <a:schemeClr val="accent2"/>
                </a:solidFill>
                <a:latin typeface="Times New Roman" pitchFamily="18" charset="0"/>
                <a:ea typeface="仿宋_GB2312" pitchFamily="49" charset="-122"/>
              </a:rPr>
              <a:t>d</a:t>
            </a:r>
          </a:p>
          <a:p>
            <a:pPr algn="ctr" eaLnBrk="1" hangingPunct="1"/>
            <a:r>
              <a:rPr kumimoji="1" lang="zh-CN" altLang="en-US" sz="2800" dirty="0">
                <a:solidFill>
                  <a:schemeClr val="tx2"/>
                </a:solidFill>
                <a:latin typeface="Times New Roman" pitchFamily="18" charset="0"/>
                <a:ea typeface="仿宋_GB2312" pitchFamily="49" charset="-122"/>
              </a:rPr>
              <a:t>左进</a:t>
            </a:r>
            <a:endParaRPr kumimoji="1" lang="zh-CN" altLang="en-US" sz="2800" i="1" dirty="0">
              <a:solidFill>
                <a:schemeClr val="accent2"/>
              </a:solidFill>
              <a:latin typeface="Times New Roman" pitchFamily="18" charset="0"/>
              <a:ea typeface="仿宋_GB2312" pitchFamily="49" charset="-122"/>
            </a:endParaRPr>
          </a:p>
          <a:p>
            <a:pPr algn="ctr" eaLnBrk="1" hangingPunct="1"/>
            <a:r>
              <a:rPr kumimoji="1" lang="zh-CN" altLang="en-US" sz="2800" i="1" dirty="0">
                <a:solidFill>
                  <a:schemeClr val="accent2"/>
                </a:solidFill>
                <a:latin typeface="Times New Roman" pitchFamily="18" charset="0"/>
                <a:ea typeface="仿宋_GB2312" pitchFamily="49" charset="-122"/>
              </a:rPr>
              <a:t>空</a:t>
            </a:r>
            <a:endParaRPr kumimoji="1" lang="zh-CN" altLang="en-US" sz="2800" dirty="0">
              <a:latin typeface="Times New Roman" pitchFamily="18" charset="0"/>
              <a:ea typeface="仿宋_GB2312" pitchFamily="49" charset="-122"/>
            </a:endParaRPr>
          </a:p>
        </p:txBody>
      </p:sp>
      <p:sp>
        <p:nvSpPr>
          <p:cNvPr id="55" name="Text Box 51"/>
          <p:cNvSpPr txBox="1">
            <a:spLocks noChangeArrowheads="1"/>
          </p:cNvSpPr>
          <p:nvPr/>
        </p:nvSpPr>
        <p:spPr bwMode="auto">
          <a:xfrm>
            <a:off x="5570322" y="3289300"/>
            <a:ext cx="9017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800" dirty="0">
                <a:solidFill>
                  <a:schemeClr val="tx2"/>
                </a:solidFill>
                <a:latin typeface="Times New Roman" pitchFamily="18" charset="0"/>
                <a:ea typeface="仿宋_GB2312" pitchFamily="49" charset="-122"/>
              </a:rPr>
              <a:t>退栈</a:t>
            </a:r>
          </a:p>
          <a:p>
            <a:pPr algn="ctr" eaLnBrk="1" hangingPunct="1"/>
            <a:r>
              <a:rPr kumimoji="1" lang="en-US" altLang="zh-CN" sz="2800" i="1" dirty="0">
                <a:solidFill>
                  <a:schemeClr val="accent2"/>
                </a:solidFill>
                <a:latin typeface="Times New Roman" pitchFamily="18" charset="0"/>
                <a:ea typeface="仿宋_GB2312" pitchFamily="49" charset="-122"/>
              </a:rPr>
              <a:t>d</a:t>
            </a:r>
            <a:endParaRPr kumimoji="1" lang="en-US" altLang="zh-CN" sz="2800" dirty="0">
              <a:solidFill>
                <a:srgbClr val="FF5050"/>
              </a:solidFill>
              <a:latin typeface="Times New Roman" pitchFamily="18" charset="0"/>
              <a:ea typeface="仿宋_GB2312" pitchFamily="49" charset="-122"/>
            </a:endParaRPr>
          </a:p>
          <a:p>
            <a:pPr algn="ctr" eaLnBrk="1" hangingPunct="1"/>
            <a:r>
              <a:rPr kumimoji="1" lang="zh-CN" altLang="en-US" sz="2800" dirty="0">
                <a:solidFill>
                  <a:schemeClr val="tx2"/>
                </a:solidFill>
                <a:latin typeface="Times New Roman" pitchFamily="18" charset="0"/>
                <a:ea typeface="仿宋_GB2312" pitchFamily="49" charset="-122"/>
              </a:rPr>
              <a:t>访问</a:t>
            </a:r>
          </a:p>
          <a:p>
            <a:pPr algn="ctr" eaLnBrk="1" hangingPunct="1"/>
            <a:r>
              <a:rPr kumimoji="1" lang="en-US" altLang="zh-CN" sz="2800" i="1" dirty="0">
                <a:solidFill>
                  <a:schemeClr val="accent2"/>
                </a:solidFill>
                <a:latin typeface="Times New Roman" pitchFamily="18" charset="0"/>
                <a:ea typeface="仿宋_GB2312" pitchFamily="49" charset="-122"/>
              </a:rPr>
              <a:t>d</a:t>
            </a:r>
          </a:p>
          <a:p>
            <a:pPr algn="ctr" eaLnBrk="1" hangingPunct="1"/>
            <a:r>
              <a:rPr kumimoji="1" lang="zh-CN" altLang="en-US" sz="2800" dirty="0">
                <a:solidFill>
                  <a:schemeClr val="tx2"/>
                </a:solidFill>
                <a:latin typeface="Times New Roman" pitchFamily="18" charset="0"/>
                <a:ea typeface="仿宋_GB2312" pitchFamily="49" charset="-122"/>
              </a:rPr>
              <a:t>左进</a:t>
            </a:r>
            <a:endParaRPr kumimoji="1" lang="zh-CN" altLang="en-US" sz="2800" i="1" dirty="0">
              <a:solidFill>
                <a:schemeClr val="accent2"/>
              </a:solidFill>
              <a:latin typeface="Times New Roman" pitchFamily="18" charset="0"/>
              <a:ea typeface="仿宋_GB2312" pitchFamily="49" charset="-122"/>
            </a:endParaRPr>
          </a:p>
          <a:p>
            <a:pPr algn="ctr" eaLnBrk="1" hangingPunct="1"/>
            <a:r>
              <a:rPr kumimoji="1" lang="zh-CN" altLang="en-US" sz="2800" i="1" dirty="0">
                <a:solidFill>
                  <a:schemeClr val="accent2"/>
                </a:solidFill>
                <a:latin typeface="Times New Roman" pitchFamily="18" charset="0"/>
                <a:ea typeface="仿宋_GB2312" pitchFamily="49" charset="-122"/>
              </a:rPr>
              <a:t>空</a:t>
            </a:r>
            <a:endParaRPr kumimoji="1" lang="zh-CN" altLang="en-US" sz="2800" dirty="0">
              <a:latin typeface="Times New Roman" pitchFamily="18" charset="0"/>
              <a:ea typeface="仿宋_GB2312" pitchFamily="49" charset="-122"/>
            </a:endParaRPr>
          </a:p>
        </p:txBody>
      </p:sp>
      <p:sp>
        <p:nvSpPr>
          <p:cNvPr id="56" name="Text Box 52"/>
          <p:cNvSpPr txBox="1">
            <a:spLocks noChangeArrowheads="1"/>
          </p:cNvSpPr>
          <p:nvPr/>
        </p:nvSpPr>
        <p:spPr bwMode="auto">
          <a:xfrm>
            <a:off x="6757477" y="3289300"/>
            <a:ext cx="9017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800">
                <a:solidFill>
                  <a:schemeClr val="tx2"/>
                </a:solidFill>
                <a:latin typeface="Times New Roman" pitchFamily="18" charset="0"/>
                <a:ea typeface="仿宋_GB2312" pitchFamily="49" charset="-122"/>
              </a:rPr>
              <a:t>退栈</a:t>
            </a:r>
          </a:p>
          <a:p>
            <a:pPr algn="ctr" eaLnBrk="1" hangingPunct="1"/>
            <a:r>
              <a:rPr kumimoji="1" lang="en-US" altLang="zh-CN" sz="2800" i="1" dirty="0">
                <a:solidFill>
                  <a:schemeClr val="accent2"/>
                </a:solidFill>
                <a:latin typeface="Times New Roman" pitchFamily="18" charset="0"/>
                <a:ea typeface="仿宋_GB2312" pitchFamily="49" charset="-122"/>
              </a:rPr>
              <a:t>c</a:t>
            </a:r>
            <a:endParaRPr kumimoji="1" lang="en-US" altLang="zh-CN" sz="2800" dirty="0">
              <a:solidFill>
                <a:srgbClr val="FF5050"/>
              </a:solidFill>
              <a:latin typeface="Times New Roman" pitchFamily="18" charset="0"/>
              <a:ea typeface="仿宋_GB2312" pitchFamily="49" charset="-122"/>
            </a:endParaRPr>
          </a:p>
          <a:p>
            <a:pPr algn="ctr" eaLnBrk="1" hangingPunct="1"/>
            <a:r>
              <a:rPr kumimoji="1" lang="zh-CN" altLang="en-US" sz="2800">
                <a:solidFill>
                  <a:schemeClr val="tx2"/>
                </a:solidFill>
                <a:latin typeface="Times New Roman" pitchFamily="18" charset="0"/>
                <a:ea typeface="仿宋_GB2312" pitchFamily="49" charset="-122"/>
              </a:rPr>
              <a:t>访问</a:t>
            </a:r>
          </a:p>
          <a:p>
            <a:pPr algn="ctr" eaLnBrk="1" hangingPunct="1"/>
            <a:r>
              <a:rPr kumimoji="1" lang="en-US" altLang="zh-CN" sz="2800" i="1" dirty="0">
                <a:solidFill>
                  <a:schemeClr val="accent2"/>
                </a:solidFill>
                <a:latin typeface="Times New Roman" pitchFamily="18" charset="0"/>
                <a:ea typeface="仿宋_GB2312" pitchFamily="49" charset="-122"/>
              </a:rPr>
              <a:t>c</a:t>
            </a:r>
          </a:p>
          <a:p>
            <a:pPr algn="ctr" eaLnBrk="1" hangingPunct="1"/>
            <a:r>
              <a:rPr kumimoji="1" lang="zh-CN" altLang="en-US" sz="2800">
                <a:solidFill>
                  <a:schemeClr val="tx2"/>
                </a:solidFill>
                <a:latin typeface="Times New Roman" pitchFamily="18" charset="0"/>
                <a:ea typeface="仿宋_GB2312" pitchFamily="49" charset="-122"/>
              </a:rPr>
              <a:t>左进</a:t>
            </a:r>
            <a:endParaRPr kumimoji="1" lang="zh-CN" altLang="en-US" sz="2800" i="1">
              <a:solidFill>
                <a:schemeClr val="accent2"/>
              </a:solidFill>
              <a:latin typeface="Times New Roman" pitchFamily="18" charset="0"/>
              <a:ea typeface="仿宋_GB2312" pitchFamily="49" charset="-122"/>
            </a:endParaRPr>
          </a:p>
          <a:p>
            <a:pPr algn="ctr" eaLnBrk="1" hangingPunct="1"/>
            <a:r>
              <a:rPr kumimoji="1" lang="en-US" altLang="zh-CN" sz="2800" i="1" dirty="0">
                <a:solidFill>
                  <a:schemeClr val="accent2"/>
                </a:solidFill>
                <a:latin typeface="Times New Roman" pitchFamily="18" charset="0"/>
                <a:ea typeface="仿宋_GB2312" pitchFamily="49" charset="-122"/>
              </a:rPr>
              <a:t>e</a:t>
            </a:r>
            <a:endParaRPr kumimoji="1" lang="en-US" altLang="zh-CN" sz="2800" dirty="0">
              <a:latin typeface="Times New Roman" pitchFamily="18" charset="0"/>
              <a:ea typeface="仿宋_GB2312" pitchFamily="49" charset="-122"/>
            </a:endParaRPr>
          </a:p>
        </p:txBody>
      </p:sp>
      <p:sp>
        <p:nvSpPr>
          <p:cNvPr id="57" name="Text Box 53"/>
          <p:cNvSpPr txBox="1">
            <a:spLocks noChangeArrowheads="1"/>
          </p:cNvSpPr>
          <p:nvPr/>
        </p:nvSpPr>
        <p:spPr bwMode="auto">
          <a:xfrm>
            <a:off x="8013002" y="3289300"/>
            <a:ext cx="9017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sz="3200" b="1">
                <a:solidFill>
                  <a:schemeClr val="tx1"/>
                </a:solidFill>
                <a:latin typeface="Tahoma" pitchFamily="34" charset="0"/>
                <a:ea typeface="宋体" charset="-122"/>
              </a:defRPr>
            </a:lvl1pPr>
            <a:lvl2pPr marL="742950" indent="-285750" eaLnBrk="0" hangingPunct="0">
              <a:defRPr sz="3200" b="1">
                <a:solidFill>
                  <a:schemeClr val="tx1"/>
                </a:solidFill>
                <a:latin typeface="Tahoma" pitchFamily="34" charset="0"/>
                <a:ea typeface="宋体" charset="-122"/>
              </a:defRPr>
            </a:lvl2pPr>
            <a:lvl3pPr marL="1143000" indent="-228600" eaLnBrk="0" hangingPunct="0">
              <a:defRPr sz="3200" b="1">
                <a:solidFill>
                  <a:schemeClr val="tx1"/>
                </a:solidFill>
                <a:latin typeface="Tahoma" pitchFamily="34" charset="0"/>
                <a:ea typeface="宋体" charset="-122"/>
              </a:defRPr>
            </a:lvl3pPr>
            <a:lvl4pPr marL="1600200" indent="-228600" eaLnBrk="0" hangingPunct="0">
              <a:defRPr sz="3200" b="1">
                <a:solidFill>
                  <a:schemeClr val="tx1"/>
                </a:solidFill>
                <a:latin typeface="Tahoma" pitchFamily="34" charset="0"/>
                <a:ea typeface="宋体" charset="-122"/>
              </a:defRPr>
            </a:lvl4pPr>
            <a:lvl5pPr marL="2057400" indent="-228600" eaLnBrk="0" hangingPunct="0">
              <a:defRPr sz="3200" b="1">
                <a:solidFill>
                  <a:schemeClr val="tx1"/>
                </a:solidFill>
                <a:latin typeface="Tahoma" pitchFamily="34" charset="0"/>
                <a:ea typeface="宋体" charset="-122"/>
              </a:defRPr>
            </a:lvl5pPr>
            <a:lvl6pPr marL="2514600" indent="-228600" eaLnBrk="0" fontAlgn="base" hangingPunct="0">
              <a:spcBef>
                <a:spcPct val="0"/>
              </a:spcBef>
              <a:spcAft>
                <a:spcPct val="0"/>
              </a:spcAft>
              <a:defRPr sz="3200" b="1">
                <a:solidFill>
                  <a:schemeClr val="tx1"/>
                </a:solidFill>
                <a:latin typeface="Tahoma" pitchFamily="34" charset="0"/>
                <a:ea typeface="宋体" charset="-122"/>
              </a:defRPr>
            </a:lvl6pPr>
            <a:lvl7pPr marL="2971800" indent="-228600" eaLnBrk="0" fontAlgn="base" hangingPunct="0">
              <a:spcBef>
                <a:spcPct val="0"/>
              </a:spcBef>
              <a:spcAft>
                <a:spcPct val="0"/>
              </a:spcAft>
              <a:defRPr sz="3200" b="1">
                <a:solidFill>
                  <a:schemeClr val="tx1"/>
                </a:solidFill>
                <a:latin typeface="Tahoma" pitchFamily="34" charset="0"/>
                <a:ea typeface="宋体" charset="-122"/>
              </a:defRPr>
            </a:lvl7pPr>
            <a:lvl8pPr marL="3429000" indent="-228600" eaLnBrk="0" fontAlgn="base" hangingPunct="0">
              <a:spcBef>
                <a:spcPct val="0"/>
              </a:spcBef>
              <a:spcAft>
                <a:spcPct val="0"/>
              </a:spcAft>
              <a:defRPr sz="3200" b="1">
                <a:solidFill>
                  <a:schemeClr val="tx1"/>
                </a:solidFill>
                <a:latin typeface="Tahoma" pitchFamily="34" charset="0"/>
                <a:ea typeface="宋体" charset="-122"/>
              </a:defRPr>
            </a:lvl8pPr>
            <a:lvl9pPr marL="3886200" indent="-228600" eaLnBrk="0" fontAlgn="base" hangingPunct="0">
              <a:spcBef>
                <a:spcPct val="0"/>
              </a:spcBef>
              <a:spcAft>
                <a:spcPct val="0"/>
              </a:spcAft>
              <a:defRPr sz="3200" b="1">
                <a:solidFill>
                  <a:schemeClr val="tx1"/>
                </a:solidFill>
                <a:latin typeface="Tahoma" pitchFamily="34" charset="0"/>
                <a:ea typeface="宋体" charset="-122"/>
              </a:defRPr>
            </a:lvl9pPr>
          </a:lstStyle>
          <a:p>
            <a:pPr algn="ctr" eaLnBrk="1" hangingPunct="1"/>
            <a:r>
              <a:rPr kumimoji="1" lang="zh-CN" altLang="en-US" sz="2800">
                <a:solidFill>
                  <a:schemeClr val="tx2"/>
                </a:solidFill>
                <a:latin typeface="Times New Roman" pitchFamily="18" charset="0"/>
                <a:ea typeface="仿宋_GB2312" pitchFamily="49" charset="-122"/>
              </a:rPr>
              <a:t>访问</a:t>
            </a:r>
          </a:p>
          <a:p>
            <a:pPr algn="ctr" eaLnBrk="1" hangingPunct="1"/>
            <a:r>
              <a:rPr kumimoji="1" lang="en-US" altLang="zh-CN" sz="2800" i="1" dirty="0">
                <a:solidFill>
                  <a:schemeClr val="accent2"/>
                </a:solidFill>
                <a:latin typeface="Times New Roman" pitchFamily="18" charset="0"/>
                <a:ea typeface="仿宋_GB2312" pitchFamily="49" charset="-122"/>
              </a:rPr>
              <a:t>e</a:t>
            </a:r>
            <a:endParaRPr kumimoji="1" lang="en-US" altLang="zh-CN" sz="2800" dirty="0">
              <a:solidFill>
                <a:srgbClr val="FF5050"/>
              </a:solidFill>
              <a:latin typeface="Times New Roman" pitchFamily="18" charset="0"/>
              <a:ea typeface="仿宋_GB2312" pitchFamily="49" charset="-122"/>
            </a:endParaRPr>
          </a:p>
          <a:p>
            <a:pPr algn="ctr" eaLnBrk="1" hangingPunct="1"/>
            <a:r>
              <a:rPr kumimoji="1" lang="zh-CN" altLang="en-US" sz="2800">
                <a:solidFill>
                  <a:schemeClr val="tx2"/>
                </a:solidFill>
                <a:latin typeface="Times New Roman" pitchFamily="18" charset="0"/>
                <a:ea typeface="仿宋_GB2312" pitchFamily="49" charset="-122"/>
              </a:rPr>
              <a:t>左进</a:t>
            </a:r>
            <a:endParaRPr kumimoji="1" lang="zh-CN" altLang="en-US" sz="2800" i="1">
              <a:solidFill>
                <a:schemeClr val="accent2"/>
              </a:solidFill>
              <a:latin typeface="Times New Roman" pitchFamily="18" charset="0"/>
              <a:ea typeface="仿宋_GB2312" pitchFamily="49" charset="-122"/>
            </a:endParaRPr>
          </a:p>
          <a:p>
            <a:pPr algn="ctr" eaLnBrk="1" hangingPunct="1"/>
            <a:r>
              <a:rPr kumimoji="1" lang="zh-CN" altLang="en-US" sz="2800" i="1">
                <a:solidFill>
                  <a:schemeClr val="accent2"/>
                </a:solidFill>
                <a:latin typeface="Times New Roman" pitchFamily="18" charset="0"/>
                <a:ea typeface="仿宋_GB2312" pitchFamily="49" charset="-122"/>
              </a:rPr>
              <a:t>空</a:t>
            </a:r>
          </a:p>
          <a:p>
            <a:pPr algn="ctr" eaLnBrk="1" hangingPunct="1"/>
            <a:r>
              <a:rPr kumimoji="1" lang="zh-CN" altLang="en-US" sz="2800">
                <a:solidFill>
                  <a:schemeClr val="tx2"/>
                </a:solidFill>
                <a:latin typeface="Times New Roman" pitchFamily="18" charset="0"/>
                <a:ea typeface="仿宋_GB2312" pitchFamily="49" charset="-122"/>
              </a:rPr>
              <a:t>栈空</a:t>
            </a:r>
          </a:p>
          <a:p>
            <a:pPr algn="ctr" eaLnBrk="1" hangingPunct="1"/>
            <a:r>
              <a:rPr kumimoji="1" lang="zh-CN" altLang="en-US" sz="2800">
                <a:solidFill>
                  <a:schemeClr val="tx2"/>
                </a:solidFill>
                <a:latin typeface="Times New Roman" pitchFamily="18" charset="0"/>
                <a:ea typeface="仿宋_GB2312" pitchFamily="49" charset="-122"/>
              </a:rPr>
              <a:t>结束</a:t>
            </a:r>
            <a:endParaRPr kumimoji="1" lang="zh-CN" altLang="en-US" sz="2800">
              <a:latin typeface="Times New Roman" pitchFamily="18" charset="0"/>
              <a:ea typeface="仿宋_GB2312" pitchFamily="49" charset="-122"/>
            </a:endParaRPr>
          </a:p>
        </p:txBody>
      </p:sp>
      <p:sp>
        <p:nvSpPr>
          <p:cNvPr id="58" name="Rectangle 54"/>
          <p:cNvSpPr>
            <a:spLocks noChangeArrowheads="1"/>
          </p:cNvSpPr>
          <p:nvPr/>
        </p:nvSpPr>
        <p:spPr bwMode="auto">
          <a:xfrm>
            <a:off x="8152702" y="1630363"/>
            <a:ext cx="609600" cy="1493837"/>
          </a:xfrm>
          <a:prstGeom prst="rect">
            <a:avLst/>
          </a:prstGeom>
          <a:solidFill>
            <a:srgbClr val="FFFFCC"/>
          </a:solidFill>
          <a:ln w="38100">
            <a:noFill/>
            <a:miter lim="800000"/>
            <a:headEnd/>
            <a:tailEnd/>
          </a:ln>
          <a:effectLst>
            <a:outerShdw dist="107763" dir="2700000" algn="ctr" rotWithShape="0">
              <a:schemeClr val="bg2"/>
            </a:outerShdw>
          </a:effectLst>
        </p:spPr>
        <p:txBody>
          <a:bodyPr wrap="none" anchor="ctr"/>
          <a:lstStyle/>
          <a:p>
            <a:pPr>
              <a:defRPr/>
            </a:pPr>
            <a:endParaRPr lang="zh-CN" altLang="en-US">
              <a:ea typeface="宋体" pitchFamily="2" charset="-122"/>
            </a:endParaRPr>
          </a:p>
        </p:txBody>
      </p:sp>
      <p:sp>
        <p:nvSpPr>
          <p:cNvPr id="59" name="Line 55"/>
          <p:cNvSpPr>
            <a:spLocks noChangeShapeType="1"/>
          </p:cNvSpPr>
          <p:nvPr/>
        </p:nvSpPr>
        <p:spPr bwMode="auto">
          <a:xfrm>
            <a:off x="8152702" y="26670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56"/>
          <p:cNvSpPr>
            <a:spLocks noChangeShapeType="1"/>
          </p:cNvSpPr>
          <p:nvPr/>
        </p:nvSpPr>
        <p:spPr bwMode="auto">
          <a:xfrm>
            <a:off x="8152702"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57"/>
          <p:cNvSpPr>
            <a:spLocks noChangeShapeType="1"/>
          </p:cNvSpPr>
          <p:nvPr/>
        </p:nvSpPr>
        <p:spPr bwMode="auto">
          <a:xfrm>
            <a:off x="8762302" y="1600200"/>
            <a:ext cx="0" cy="152400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58"/>
          <p:cNvSpPr>
            <a:spLocks noChangeShapeType="1"/>
          </p:cNvSpPr>
          <p:nvPr/>
        </p:nvSpPr>
        <p:spPr bwMode="auto">
          <a:xfrm>
            <a:off x="8152702" y="3124200"/>
            <a:ext cx="609600" cy="0"/>
          </a:xfrm>
          <a:prstGeom prst="line">
            <a:avLst/>
          </a:prstGeom>
          <a:noFill/>
          <a:ln w="1905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圆角矩形 62"/>
          <p:cNvSpPr/>
          <p:nvPr/>
        </p:nvSpPr>
        <p:spPr>
          <a:xfrm>
            <a:off x="3213100" y="3289300"/>
            <a:ext cx="901700" cy="265430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7" name="直接连接符 66"/>
          <p:cNvCxnSpPr/>
          <p:nvPr/>
        </p:nvCxnSpPr>
        <p:spPr>
          <a:xfrm>
            <a:off x="4307080" y="1529697"/>
            <a:ext cx="0" cy="4413903"/>
          </a:xfrm>
          <a:prstGeom prst="line">
            <a:avLst/>
          </a:prstGeom>
          <a:ln w="22225">
            <a:solidFill>
              <a:srgbClr val="005825"/>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655749" y="1529697"/>
            <a:ext cx="0" cy="4413903"/>
          </a:xfrm>
          <a:prstGeom prst="line">
            <a:avLst/>
          </a:prstGeom>
          <a:ln w="22225">
            <a:solidFill>
              <a:srgbClr val="005825"/>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425155" y="1529697"/>
            <a:ext cx="0" cy="4413903"/>
          </a:xfrm>
          <a:prstGeom prst="line">
            <a:avLst/>
          </a:prstGeom>
          <a:ln w="22225">
            <a:solidFill>
              <a:srgbClr val="005825"/>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826524" y="1529697"/>
            <a:ext cx="0" cy="4413903"/>
          </a:xfrm>
          <a:prstGeom prst="line">
            <a:avLst/>
          </a:prstGeom>
          <a:ln w="22225">
            <a:solidFill>
              <a:srgbClr val="005825"/>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619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最小堆的插入</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80</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8" name="Line 61"/>
          <p:cNvSpPr>
            <a:spLocks noChangeShapeType="1"/>
          </p:cNvSpPr>
          <p:nvPr/>
        </p:nvSpPr>
        <p:spPr bwMode="auto">
          <a:xfrm>
            <a:off x="5334000" y="3810000"/>
            <a:ext cx="152400" cy="5334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69" name="Line 54"/>
          <p:cNvSpPr>
            <a:spLocks noChangeShapeType="1"/>
          </p:cNvSpPr>
          <p:nvPr/>
        </p:nvSpPr>
        <p:spPr bwMode="auto">
          <a:xfrm>
            <a:off x="1752600" y="3810000"/>
            <a:ext cx="152400" cy="5334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0" name="Line 2"/>
          <p:cNvSpPr>
            <a:spLocks noChangeShapeType="1"/>
          </p:cNvSpPr>
          <p:nvPr/>
        </p:nvSpPr>
        <p:spPr bwMode="auto">
          <a:xfrm>
            <a:off x="34290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1" name="Line 3"/>
          <p:cNvSpPr>
            <a:spLocks noChangeShapeType="1"/>
          </p:cNvSpPr>
          <p:nvPr/>
        </p:nvSpPr>
        <p:spPr bwMode="auto">
          <a:xfrm flipH="1">
            <a:off x="31242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2" name="Line 4"/>
          <p:cNvSpPr>
            <a:spLocks noChangeShapeType="1"/>
          </p:cNvSpPr>
          <p:nvPr/>
        </p:nvSpPr>
        <p:spPr bwMode="auto">
          <a:xfrm>
            <a:off x="2895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3" name="Line 5"/>
          <p:cNvSpPr>
            <a:spLocks noChangeShapeType="1"/>
          </p:cNvSpPr>
          <p:nvPr/>
        </p:nvSpPr>
        <p:spPr bwMode="auto">
          <a:xfrm>
            <a:off x="22098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4" name="Line 6"/>
          <p:cNvSpPr>
            <a:spLocks noChangeShapeType="1"/>
          </p:cNvSpPr>
          <p:nvPr/>
        </p:nvSpPr>
        <p:spPr bwMode="auto">
          <a:xfrm flipH="1">
            <a:off x="22860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5" name="Line 7"/>
          <p:cNvSpPr>
            <a:spLocks noChangeShapeType="1"/>
          </p:cNvSpPr>
          <p:nvPr/>
        </p:nvSpPr>
        <p:spPr bwMode="auto">
          <a:xfrm flipH="1">
            <a:off x="11430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6" name="Oval 8"/>
          <p:cNvSpPr>
            <a:spLocks noChangeArrowheads="1"/>
          </p:cNvSpPr>
          <p:nvPr/>
        </p:nvSpPr>
        <p:spPr bwMode="auto">
          <a:xfrm>
            <a:off x="25146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7" name="Oval 9"/>
          <p:cNvSpPr>
            <a:spLocks noChangeArrowheads="1"/>
          </p:cNvSpPr>
          <p:nvPr/>
        </p:nvSpPr>
        <p:spPr bwMode="auto">
          <a:xfrm>
            <a:off x="1371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8" name="Oval 10"/>
          <p:cNvSpPr>
            <a:spLocks noChangeArrowheads="1"/>
          </p:cNvSpPr>
          <p:nvPr/>
        </p:nvSpPr>
        <p:spPr bwMode="auto">
          <a:xfrm>
            <a:off x="21336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9" name="Oval 11"/>
          <p:cNvSpPr>
            <a:spLocks noChangeArrowheads="1"/>
          </p:cNvSpPr>
          <p:nvPr/>
        </p:nvSpPr>
        <p:spPr bwMode="auto">
          <a:xfrm>
            <a:off x="2819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0" name="Oval 12"/>
          <p:cNvSpPr>
            <a:spLocks noChangeArrowheads="1"/>
          </p:cNvSpPr>
          <p:nvPr/>
        </p:nvSpPr>
        <p:spPr bwMode="auto">
          <a:xfrm>
            <a:off x="35814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1" name="Oval 13"/>
          <p:cNvSpPr>
            <a:spLocks noChangeArrowheads="1"/>
          </p:cNvSpPr>
          <p:nvPr/>
        </p:nvSpPr>
        <p:spPr bwMode="auto">
          <a:xfrm>
            <a:off x="8382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2" name="Oval 14"/>
          <p:cNvSpPr>
            <a:spLocks noChangeArrowheads="1"/>
          </p:cNvSpPr>
          <p:nvPr/>
        </p:nvSpPr>
        <p:spPr bwMode="auto">
          <a:xfrm>
            <a:off x="19050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3" name="Oval 15"/>
          <p:cNvSpPr>
            <a:spLocks noChangeArrowheads="1"/>
          </p:cNvSpPr>
          <p:nvPr/>
        </p:nvSpPr>
        <p:spPr bwMode="auto">
          <a:xfrm>
            <a:off x="31242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4" name="Line 16"/>
          <p:cNvSpPr>
            <a:spLocks noChangeShapeType="1"/>
          </p:cNvSpPr>
          <p:nvPr/>
        </p:nvSpPr>
        <p:spPr bwMode="auto">
          <a:xfrm>
            <a:off x="7086600" y="2819400"/>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5" name="Line 17"/>
          <p:cNvSpPr>
            <a:spLocks noChangeShapeType="1"/>
          </p:cNvSpPr>
          <p:nvPr/>
        </p:nvSpPr>
        <p:spPr bwMode="auto">
          <a:xfrm flipH="1">
            <a:off x="6781800" y="2895600"/>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6" name="Line 18"/>
          <p:cNvSpPr>
            <a:spLocks noChangeShapeType="1"/>
          </p:cNvSpPr>
          <p:nvPr/>
        </p:nvSpPr>
        <p:spPr bwMode="auto">
          <a:xfrm>
            <a:off x="65532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7" name="Line 19"/>
          <p:cNvSpPr>
            <a:spLocks noChangeShapeType="1"/>
          </p:cNvSpPr>
          <p:nvPr/>
        </p:nvSpPr>
        <p:spPr bwMode="auto">
          <a:xfrm>
            <a:off x="5867400" y="2895600"/>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8" name="Line 20"/>
          <p:cNvSpPr>
            <a:spLocks noChangeShapeType="1"/>
          </p:cNvSpPr>
          <p:nvPr/>
        </p:nvSpPr>
        <p:spPr bwMode="auto">
          <a:xfrm flipH="1">
            <a:off x="5943600" y="1981200"/>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9" name="Line 21"/>
          <p:cNvSpPr>
            <a:spLocks noChangeShapeType="1"/>
          </p:cNvSpPr>
          <p:nvPr/>
        </p:nvSpPr>
        <p:spPr bwMode="auto">
          <a:xfrm flipH="1">
            <a:off x="4800600" y="2895600"/>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0" name="Oval 22"/>
          <p:cNvSpPr>
            <a:spLocks noChangeArrowheads="1"/>
          </p:cNvSpPr>
          <p:nvPr/>
        </p:nvSpPr>
        <p:spPr bwMode="auto">
          <a:xfrm>
            <a:off x="6172200" y="1600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1" name="Oval 23"/>
          <p:cNvSpPr>
            <a:spLocks noChangeArrowheads="1"/>
          </p:cNvSpPr>
          <p:nvPr/>
        </p:nvSpPr>
        <p:spPr bwMode="auto">
          <a:xfrm>
            <a:off x="5029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2" name="Oval 24"/>
          <p:cNvSpPr>
            <a:spLocks noChangeArrowheads="1"/>
          </p:cNvSpPr>
          <p:nvPr/>
        </p:nvSpPr>
        <p:spPr bwMode="auto">
          <a:xfrm>
            <a:off x="57912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3" name="Oval 25"/>
          <p:cNvSpPr>
            <a:spLocks noChangeArrowheads="1"/>
          </p:cNvSpPr>
          <p:nvPr/>
        </p:nvSpPr>
        <p:spPr bwMode="auto">
          <a:xfrm>
            <a:off x="6477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4" name="Oval 26"/>
          <p:cNvSpPr>
            <a:spLocks noChangeArrowheads="1"/>
          </p:cNvSpPr>
          <p:nvPr/>
        </p:nvSpPr>
        <p:spPr bwMode="auto">
          <a:xfrm>
            <a:off x="7239000" y="33528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5" name="Oval 27"/>
          <p:cNvSpPr>
            <a:spLocks noChangeArrowheads="1"/>
          </p:cNvSpPr>
          <p:nvPr/>
        </p:nvSpPr>
        <p:spPr bwMode="auto">
          <a:xfrm>
            <a:off x="44958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6" name="Oval 28"/>
          <p:cNvSpPr>
            <a:spLocks noChangeArrowheads="1"/>
          </p:cNvSpPr>
          <p:nvPr/>
        </p:nvSpPr>
        <p:spPr bwMode="auto">
          <a:xfrm>
            <a:off x="55626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7" name="Oval 29"/>
          <p:cNvSpPr>
            <a:spLocks noChangeArrowheads="1"/>
          </p:cNvSpPr>
          <p:nvPr/>
        </p:nvSpPr>
        <p:spPr bwMode="auto">
          <a:xfrm>
            <a:off x="6781800" y="24384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8" name="Text Box 31"/>
          <p:cNvSpPr txBox="1">
            <a:spLocks noChangeArrowheads="1"/>
          </p:cNvSpPr>
          <p:nvPr/>
        </p:nvSpPr>
        <p:spPr bwMode="auto">
          <a:xfrm>
            <a:off x="4495800" y="4267200"/>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99" name="Text Box 32"/>
          <p:cNvSpPr txBox="1">
            <a:spLocks noChangeArrowheads="1"/>
          </p:cNvSpPr>
          <p:nvPr/>
        </p:nvSpPr>
        <p:spPr bwMode="auto">
          <a:xfrm>
            <a:off x="19304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100" name="Text Box 33"/>
          <p:cNvSpPr txBox="1">
            <a:spLocks noChangeArrowheads="1"/>
          </p:cNvSpPr>
          <p:nvPr/>
        </p:nvSpPr>
        <p:spPr bwMode="auto">
          <a:xfrm>
            <a:off x="55880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101" name="Text Box 34"/>
          <p:cNvSpPr txBox="1">
            <a:spLocks noChangeArrowheads="1"/>
          </p:cNvSpPr>
          <p:nvPr/>
        </p:nvSpPr>
        <p:spPr bwMode="auto">
          <a:xfrm>
            <a:off x="28448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102" name="Text Box 35"/>
          <p:cNvSpPr txBox="1">
            <a:spLocks noChangeArrowheads="1"/>
          </p:cNvSpPr>
          <p:nvPr/>
        </p:nvSpPr>
        <p:spPr bwMode="auto">
          <a:xfrm>
            <a:off x="6477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103" name="Text Box 36"/>
          <p:cNvSpPr txBox="1">
            <a:spLocks noChangeArrowheads="1"/>
          </p:cNvSpPr>
          <p:nvPr/>
        </p:nvSpPr>
        <p:spPr bwMode="auto">
          <a:xfrm>
            <a:off x="2540000" y="16144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104" name="Text Box 37"/>
          <p:cNvSpPr txBox="1">
            <a:spLocks noChangeArrowheads="1"/>
          </p:cNvSpPr>
          <p:nvPr/>
        </p:nvSpPr>
        <p:spPr bwMode="auto">
          <a:xfrm>
            <a:off x="13970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105" name="Text Box 38"/>
          <p:cNvSpPr txBox="1">
            <a:spLocks noChangeArrowheads="1"/>
          </p:cNvSpPr>
          <p:nvPr/>
        </p:nvSpPr>
        <p:spPr bwMode="auto">
          <a:xfrm>
            <a:off x="21590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106" name="Text Box 39"/>
          <p:cNvSpPr txBox="1">
            <a:spLocks noChangeArrowheads="1"/>
          </p:cNvSpPr>
          <p:nvPr/>
        </p:nvSpPr>
        <p:spPr bwMode="auto">
          <a:xfrm>
            <a:off x="31496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107" name="Text Box 40"/>
          <p:cNvSpPr txBox="1">
            <a:spLocks noChangeArrowheads="1"/>
          </p:cNvSpPr>
          <p:nvPr/>
        </p:nvSpPr>
        <p:spPr bwMode="auto">
          <a:xfrm>
            <a:off x="36068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108" name="Line 41"/>
          <p:cNvSpPr>
            <a:spLocks noChangeShapeType="1"/>
          </p:cNvSpPr>
          <p:nvPr/>
        </p:nvSpPr>
        <p:spPr bwMode="auto">
          <a:xfrm>
            <a:off x="1341438" y="2971800"/>
            <a:ext cx="228600"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09" name="Text Box 42"/>
          <p:cNvSpPr txBox="1">
            <a:spLocks noChangeArrowheads="1"/>
          </p:cNvSpPr>
          <p:nvPr/>
        </p:nvSpPr>
        <p:spPr bwMode="auto">
          <a:xfrm>
            <a:off x="1219200" y="25146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110" name="Text Box 44"/>
          <p:cNvSpPr txBox="1">
            <a:spLocks noChangeArrowheads="1"/>
          </p:cNvSpPr>
          <p:nvPr/>
        </p:nvSpPr>
        <p:spPr bwMode="auto">
          <a:xfrm>
            <a:off x="6197600" y="1600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111" name="Text Box 45"/>
          <p:cNvSpPr txBox="1">
            <a:spLocks noChangeArrowheads="1"/>
          </p:cNvSpPr>
          <p:nvPr/>
        </p:nvSpPr>
        <p:spPr bwMode="auto">
          <a:xfrm>
            <a:off x="5054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112" name="Text Box 46"/>
          <p:cNvSpPr txBox="1">
            <a:spLocks noChangeArrowheads="1"/>
          </p:cNvSpPr>
          <p:nvPr/>
        </p:nvSpPr>
        <p:spPr bwMode="auto">
          <a:xfrm>
            <a:off x="5816600" y="3367088"/>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113" name="Text Box 47"/>
          <p:cNvSpPr txBox="1">
            <a:spLocks noChangeArrowheads="1"/>
          </p:cNvSpPr>
          <p:nvPr/>
        </p:nvSpPr>
        <p:spPr bwMode="auto">
          <a:xfrm>
            <a:off x="6807200" y="24384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114" name="Text Box 48"/>
          <p:cNvSpPr txBox="1">
            <a:spLocks noChangeArrowheads="1"/>
          </p:cNvSpPr>
          <p:nvPr/>
        </p:nvSpPr>
        <p:spPr bwMode="auto">
          <a:xfrm>
            <a:off x="7264400" y="33528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115" name="Text Box 50"/>
          <p:cNvSpPr txBox="1">
            <a:spLocks noChangeArrowheads="1"/>
          </p:cNvSpPr>
          <p:nvPr/>
        </p:nvSpPr>
        <p:spPr bwMode="auto">
          <a:xfrm>
            <a:off x="4724400" y="2528888"/>
            <a:ext cx="30321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j</a:t>
            </a:r>
            <a:endParaRPr kumimoji="1" lang="en-US" altLang="zh-CN" sz="2400">
              <a:solidFill>
                <a:srgbClr val="000000"/>
              </a:solidFill>
              <a:latin typeface="Times New Roman" charset="0"/>
            </a:endParaRPr>
          </a:p>
        </p:txBody>
      </p:sp>
      <p:sp>
        <p:nvSpPr>
          <p:cNvPr id="116" name="Oval 53"/>
          <p:cNvSpPr>
            <a:spLocks noChangeArrowheads="1"/>
          </p:cNvSpPr>
          <p:nvPr/>
        </p:nvSpPr>
        <p:spPr bwMode="auto">
          <a:xfrm>
            <a:off x="1676400" y="4267200"/>
            <a:ext cx="533400" cy="533400"/>
          </a:xfrm>
          <a:prstGeom prst="ellipse">
            <a:avLst/>
          </a:prstGeom>
          <a:gradFill rotWithShape="0">
            <a:gsLst>
              <a:gs pos="0">
                <a:srgbClr val="0033CC">
                  <a:gamma/>
                  <a:shade val="46275"/>
                  <a:invGamma/>
                </a:srgbClr>
              </a:gs>
              <a:gs pos="100000">
                <a:srgbClr val="0033CC"/>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17" name="Text Box 55"/>
          <p:cNvSpPr txBox="1">
            <a:spLocks noChangeArrowheads="1"/>
          </p:cNvSpPr>
          <p:nvPr/>
        </p:nvSpPr>
        <p:spPr bwMode="auto">
          <a:xfrm>
            <a:off x="1701800" y="4267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11</a:t>
            </a:r>
            <a:endParaRPr kumimoji="1" lang="en-US" altLang="zh-CN" sz="2400">
              <a:solidFill>
                <a:srgbClr val="000000"/>
              </a:solidFill>
              <a:latin typeface="Times New Roman" charset="0"/>
            </a:endParaRPr>
          </a:p>
        </p:txBody>
      </p:sp>
      <p:sp>
        <p:nvSpPr>
          <p:cNvPr id="118" name="Text Box 56"/>
          <p:cNvSpPr txBox="1">
            <a:spLocks noChangeArrowheads="1"/>
          </p:cNvSpPr>
          <p:nvPr/>
        </p:nvSpPr>
        <p:spPr bwMode="auto">
          <a:xfrm>
            <a:off x="717550" y="4983163"/>
            <a:ext cx="38417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zh-CN" altLang="en-US" sz="3200">
                <a:solidFill>
                  <a:srgbClr val="3333CC"/>
                </a:solidFill>
                <a:latin typeface="Times New Roman" charset="0"/>
                <a:ea typeface="隶书" charset="0"/>
              </a:rPr>
              <a:t>在堆中插入新元素</a:t>
            </a:r>
            <a:r>
              <a:rPr kumimoji="1" lang="en-US" altLang="zh-CN" sz="3200" b="1">
                <a:solidFill>
                  <a:srgbClr val="3333CC"/>
                </a:solidFill>
                <a:latin typeface="Times New Roman" charset="0"/>
                <a:ea typeface="仿宋_GB2312" charset="0"/>
              </a:rPr>
              <a:t>11</a:t>
            </a:r>
          </a:p>
        </p:txBody>
      </p:sp>
      <p:sp>
        <p:nvSpPr>
          <p:cNvPr id="119" name="Line 57"/>
          <p:cNvSpPr>
            <a:spLocks noChangeShapeType="1"/>
          </p:cNvSpPr>
          <p:nvPr/>
        </p:nvSpPr>
        <p:spPr bwMode="auto">
          <a:xfrm>
            <a:off x="1905000" y="3810000"/>
            <a:ext cx="185738" cy="457200"/>
          </a:xfrm>
          <a:prstGeom prst="line">
            <a:avLst/>
          </a:prstGeom>
          <a:noFill/>
          <a:ln w="28575">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0" name="Text Box 58"/>
          <p:cNvSpPr txBox="1">
            <a:spLocks noChangeArrowheads="1"/>
          </p:cNvSpPr>
          <p:nvPr/>
        </p:nvSpPr>
        <p:spPr bwMode="auto">
          <a:xfrm>
            <a:off x="838200" y="4267200"/>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121" name="Line 59"/>
          <p:cNvSpPr>
            <a:spLocks noChangeShapeType="1"/>
          </p:cNvSpPr>
          <p:nvPr/>
        </p:nvSpPr>
        <p:spPr bwMode="auto">
          <a:xfrm flipH="1">
            <a:off x="2166938" y="4114800"/>
            <a:ext cx="347662" cy="3048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22" name="Text Box 60"/>
          <p:cNvSpPr txBox="1">
            <a:spLocks noChangeArrowheads="1"/>
          </p:cNvSpPr>
          <p:nvPr/>
        </p:nvSpPr>
        <p:spPr bwMode="auto">
          <a:xfrm>
            <a:off x="2516188" y="3810000"/>
            <a:ext cx="3032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j</a:t>
            </a:r>
            <a:endParaRPr kumimoji="1" lang="en-US" altLang="zh-CN" sz="2400">
              <a:solidFill>
                <a:srgbClr val="000000"/>
              </a:solidFill>
              <a:latin typeface="Times New Roman" charset="0"/>
            </a:endParaRPr>
          </a:p>
        </p:txBody>
      </p:sp>
      <p:sp>
        <p:nvSpPr>
          <p:cNvPr id="123" name="Oval 62"/>
          <p:cNvSpPr>
            <a:spLocks noChangeArrowheads="1"/>
          </p:cNvSpPr>
          <p:nvPr/>
        </p:nvSpPr>
        <p:spPr bwMode="auto">
          <a:xfrm>
            <a:off x="5257800" y="4267200"/>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4" name="Text Box 63"/>
          <p:cNvSpPr txBox="1">
            <a:spLocks noChangeArrowheads="1"/>
          </p:cNvSpPr>
          <p:nvPr/>
        </p:nvSpPr>
        <p:spPr bwMode="auto">
          <a:xfrm>
            <a:off x="4673600" y="3200400"/>
            <a:ext cx="508000" cy="519113"/>
          </a:xfrm>
          <a:prstGeom prst="rect">
            <a:avLst/>
          </a:prstGeom>
          <a:solidFill>
            <a:srgbClr val="FFFFFF"/>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CC"/>
                </a:solidFill>
                <a:effectLst/>
                <a:uLnTx/>
                <a:uFillTx/>
                <a:latin typeface="Arial Narrow" charset="0"/>
              </a:rPr>
              <a:t>11</a:t>
            </a:r>
            <a:endParaRPr kumimoji="1" lang="en-US" altLang="zh-CN" sz="2400" b="0" i="0" u="none" strike="noStrike" kern="0" cap="none" spc="0" normalizeH="0" baseline="0" noProof="0">
              <a:ln>
                <a:noFill/>
              </a:ln>
              <a:solidFill>
                <a:srgbClr val="3333CC"/>
              </a:solidFill>
              <a:effectLst/>
              <a:uLnTx/>
              <a:uFillTx/>
              <a:latin typeface="Times New Roman" charset="0"/>
            </a:endParaRPr>
          </a:p>
        </p:txBody>
      </p:sp>
      <p:sp>
        <p:nvSpPr>
          <p:cNvPr id="125" name="Text Box 64"/>
          <p:cNvSpPr txBox="1">
            <a:spLocks noChangeArrowheads="1"/>
          </p:cNvSpPr>
          <p:nvPr/>
        </p:nvSpPr>
        <p:spPr bwMode="auto">
          <a:xfrm>
            <a:off x="5283200" y="4267200"/>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126" name="Line 65"/>
          <p:cNvSpPr>
            <a:spLocks noChangeShapeType="1"/>
          </p:cNvSpPr>
          <p:nvPr/>
        </p:nvSpPr>
        <p:spPr bwMode="auto">
          <a:xfrm>
            <a:off x="5529263" y="2043113"/>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27" name="Text Box 66"/>
          <p:cNvSpPr txBox="1">
            <a:spLocks noChangeArrowheads="1"/>
          </p:cNvSpPr>
          <p:nvPr/>
        </p:nvSpPr>
        <p:spPr bwMode="auto">
          <a:xfrm>
            <a:off x="5322888" y="1600200"/>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128" name="Line 49"/>
          <p:cNvSpPr>
            <a:spLocks noChangeShapeType="1"/>
          </p:cNvSpPr>
          <p:nvPr/>
        </p:nvSpPr>
        <p:spPr bwMode="auto">
          <a:xfrm>
            <a:off x="4995863" y="2971800"/>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129" name="Line 67"/>
          <p:cNvSpPr>
            <a:spLocks noChangeShapeType="1"/>
          </p:cNvSpPr>
          <p:nvPr/>
        </p:nvSpPr>
        <p:spPr bwMode="auto">
          <a:xfrm flipH="1">
            <a:off x="5257800" y="2895600"/>
            <a:ext cx="228600" cy="381000"/>
          </a:xfrm>
          <a:prstGeom prst="line">
            <a:avLst/>
          </a:prstGeom>
          <a:noFill/>
          <a:ln w="3175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Tree>
    <p:extLst>
      <p:ext uri="{BB962C8B-B14F-4D97-AF65-F5344CB8AC3E}">
        <p14:creationId xmlns:p14="http://schemas.microsoft.com/office/powerpoint/2010/main" val="419251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最小堆的插入</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81</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Line 2"/>
          <p:cNvSpPr>
            <a:spLocks noChangeShapeType="1"/>
          </p:cNvSpPr>
          <p:nvPr/>
        </p:nvSpPr>
        <p:spPr bwMode="auto">
          <a:xfrm>
            <a:off x="5559284" y="4300324"/>
            <a:ext cx="152400" cy="5334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7" name="Line 3"/>
          <p:cNvSpPr>
            <a:spLocks noChangeShapeType="1"/>
          </p:cNvSpPr>
          <p:nvPr/>
        </p:nvSpPr>
        <p:spPr bwMode="auto">
          <a:xfrm>
            <a:off x="1977884" y="4300324"/>
            <a:ext cx="152400" cy="533400"/>
          </a:xfrm>
          <a:prstGeom prst="line">
            <a:avLst/>
          </a:prstGeom>
          <a:noFill/>
          <a:ln w="28575">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8" name="Line 4"/>
          <p:cNvSpPr>
            <a:spLocks noChangeShapeType="1"/>
          </p:cNvSpPr>
          <p:nvPr/>
        </p:nvSpPr>
        <p:spPr bwMode="auto">
          <a:xfrm>
            <a:off x="3654284" y="3309724"/>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9" name="Line 5"/>
          <p:cNvSpPr>
            <a:spLocks noChangeShapeType="1"/>
          </p:cNvSpPr>
          <p:nvPr/>
        </p:nvSpPr>
        <p:spPr bwMode="auto">
          <a:xfrm flipH="1">
            <a:off x="3349484" y="3385924"/>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0" name="Line 6"/>
          <p:cNvSpPr>
            <a:spLocks noChangeShapeType="1"/>
          </p:cNvSpPr>
          <p:nvPr/>
        </p:nvSpPr>
        <p:spPr bwMode="auto">
          <a:xfrm>
            <a:off x="3120884" y="2471524"/>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1" name="Line 7"/>
          <p:cNvSpPr>
            <a:spLocks noChangeShapeType="1"/>
          </p:cNvSpPr>
          <p:nvPr/>
        </p:nvSpPr>
        <p:spPr bwMode="auto">
          <a:xfrm>
            <a:off x="2435084" y="3385924"/>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2" name="Line 8"/>
          <p:cNvSpPr>
            <a:spLocks noChangeShapeType="1"/>
          </p:cNvSpPr>
          <p:nvPr/>
        </p:nvSpPr>
        <p:spPr bwMode="auto">
          <a:xfrm flipH="1">
            <a:off x="2511284" y="2471524"/>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3" name="Line 9"/>
          <p:cNvSpPr>
            <a:spLocks noChangeShapeType="1"/>
          </p:cNvSpPr>
          <p:nvPr/>
        </p:nvSpPr>
        <p:spPr bwMode="auto">
          <a:xfrm flipH="1">
            <a:off x="1368284" y="3385924"/>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4" name="Oval 10"/>
          <p:cNvSpPr>
            <a:spLocks noChangeArrowheads="1"/>
          </p:cNvSpPr>
          <p:nvPr/>
        </p:nvSpPr>
        <p:spPr bwMode="auto">
          <a:xfrm>
            <a:off x="2739884" y="2090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5" name="Oval 11"/>
          <p:cNvSpPr>
            <a:spLocks noChangeArrowheads="1"/>
          </p:cNvSpPr>
          <p:nvPr/>
        </p:nvSpPr>
        <p:spPr bwMode="auto">
          <a:xfrm>
            <a:off x="15968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6" name="Oval 12"/>
          <p:cNvSpPr>
            <a:spLocks noChangeArrowheads="1"/>
          </p:cNvSpPr>
          <p:nvPr/>
        </p:nvSpPr>
        <p:spPr bwMode="auto">
          <a:xfrm>
            <a:off x="23588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7" name="Oval 13"/>
          <p:cNvSpPr>
            <a:spLocks noChangeArrowheads="1"/>
          </p:cNvSpPr>
          <p:nvPr/>
        </p:nvSpPr>
        <p:spPr bwMode="auto">
          <a:xfrm>
            <a:off x="30446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8" name="Oval 14"/>
          <p:cNvSpPr>
            <a:spLocks noChangeArrowheads="1"/>
          </p:cNvSpPr>
          <p:nvPr/>
        </p:nvSpPr>
        <p:spPr bwMode="auto">
          <a:xfrm>
            <a:off x="38066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19" name="Oval 15"/>
          <p:cNvSpPr>
            <a:spLocks noChangeArrowheads="1"/>
          </p:cNvSpPr>
          <p:nvPr/>
        </p:nvSpPr>
        <p:spPr bwMode="auto">
          <a:xfrm>
            <a:off x="1063484" y="4757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0" name="Oval 16"/>
          <p:cNvSpPr>
            <a:spLocks noChangeArrowheads="1"/>
          </p:cNvSpPr>
          <p:nvPr/>
        </p:nvSpPr>
        <p:spPr bwMode="auto">
          <a:xfrm>
            <a:off x="2130284" y="29287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1" name="Oval 17"/>
          <p:cNvSpPr>
            <a:spLocks noChangeArrowheads="1"/>
          </p:cNvSpPr>
          <p:nvPr/>
        </p:nvSpPr>
        <p:spPr bwMode="auto">
          <a:xfrm>
            <a:off x="3349484" y="29287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2" name="Line 18"/>
          <p:cNvSpPr>
            <a:spLocks noChangeShapeType="1"/>
          </p:cNvSpPr>
          <p:nvPr/>
        </p:nvSpPr>
        <p:spPr bwMode="auto">
          <a:xfrm>
            <a:off x="7311884" y="3309724"/>
            <a:ext cx="381000" cy="6858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3" name="Line 19"/>
          <p:cNvSpPr>
            <a:spLocks noChangeShapeType="1"/>
          </p:cNvSpPr>
          <p:nvPr/>
        </p:nvSpPr>
        <p:spPr bwMode="auto">
          <a:xfrm flipH="1">
            <a:off x="7007084" y="3385924"/>
            <a:ext cx="2286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4" name="Line 20"/>
          <p:cNvSpPr>
            <a:spLocks noChangeShapeType="1"/>
          </p:cNvSpPr>
          <p:nvPr/>
        </p:nvSpPr>
        <p:spPr bwMode="auto">
          <a:xfrm>
            <a:off x="6778484" y="2471524"/>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5" name="Line 21"/>
          <p:cNvSpPr>
            <a:spLocks noChangeShapeType="1"/>
          </p:cNvSpPr>
          <p:nvPr/>
        </p:nvSpPr>
        <p:spPr bwMode="auto">
          <a:xfrm>
            <a:off x="6092684" y="3385924"/>
            <a:ext cx="1524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6" name="Line 22"/>
          <p:cNvSpPr>
            <a:spLocks noChangeShapeType="1"/>
          </p:cNvSpPr>
          <p:nvPr/>
        </p:nvSpPr>
        <p:spPr bwMode="auto">
          <a:xfrm flipH="1">
            <a:off x="6168884" y="2471524"/>
            <a:ext cx="381000" cy="5334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7" name="Line 23"/>
          <p:cNvSpPr>
            <a:spLocks noChangeShapeType="1"/>
          </p:cNvSpPr>
          <p:nvPr/>
        </p:nvSpPr>
        <p:spPr bwMode="auto">
          <a:xfrm flipH="1">
            <a:off x="5025884" y="3385924"/>
            <a:ext cx="914400" cy="1524000"/>
          </a:xfrm>
          <a:prstGeom prst="line">
            <a:avLst/>
          </a:prstGeom>
          <a:noFill/>
          <a:ln w="381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8" name="Oval 24"/>
          <p:cNvSpPr>
            <a:spLocks noChangeArrowheads="1"/>
          </p:cNvSpPr>
          <p:nvPr/>
        </p:nvSpPr>
        <p:spPr bwMode="auto">
          <a:xfrm>
            <a:off x="6397484" y="2090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29" name="Oval 25"/>
          <p:cNvSpPr>
            <a:spLocks noChangeArrowheads="1"/>
          </p:cNvSpPr>
          <p:nvPr/>
        </p:nvSpPr>
        <p:spPr bwMode="auto">
          <a:xfrm>
            <a:off x="52544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0" name="Oval 26"/>
          <p:cNvSpPr>
            <a:spLocks noChangeArrowheads="1"/>
          </p:cNvSpPr>
          <p:nvPr/>
        </p:nvSpPr>
        <p:spPr bwMode="auto">
          <a:xfrm>
            <a:off x="60164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1" name="Oval 27"/>
          <p:cNvSpPr>
            <a:spLocks noChangeArrowheads="1"/>
          </p:cNvSpPr>
          <p:nvPr/>
        </p:nvSpPr>
        <p:spPr bwMode="auto">
          <a:xfrm>
            <a:off x="67022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2" name="Oval 28"/>
          <p:cNvSpPr>
            <a:spLocks noChangeArrowheads="1"/>
          </p:cNvSpPr>
          <p:nvPr/>
        </p:nvSpPr>
        <p:spPr bwMode="auto">
          <a:xfrm>
            <a:off x="7464284" y="38431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3" name="Oval 29"/>
          <p:cNvSpPr>
            <a:spLocks noChangeArrowheads="1"/>
          </p:cNvSpPr>
          <p:nvPr/>
        </p:nvSpPr>
        <p:spPr bwMode="auto">
          <a:xfrm>
            <a:off x="4721084" y="4757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4" name="Oval 30"/>
          <p:cNvSpPr>
            <a:spLocks noChangeArrowheads="1"/>
          </p:cNvSpPr>
          <p:nvPr/>
        </p:nvSpPr>
        <p:spPr bwMode="auto">
          <a:xfrm>
            <a:off x="5787884" y="29287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5" name="Oval 31"/>
          <p:cNvSpPr>
            <a:spLocks noChangeArrowheads="1"/>
          </p:cNvSpPr>
          <p:nvPr/>
        </p:nvSpPr>
        <p:spPr bwMode="auto">
          <a:xfrm>
            <a:off x="7007084" y="29287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36" name="Text Box 32"/>
          <p:cNvSpPr txBox="1">
            <a:spLocks noChangeArrowheads="1"/>
          </p:cNvSpPr>
          <p:nvPr/>
        </p:nvSpPr>
        <p:spPr bwMode="auto">
          <a:xfrm>
            <a:off x="4721084" y="4757524"/>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37" name="Text Box 33"/>
          <p:cNvSpPr txBox="1">
            <a:spLocks noChangeArrowheads="1"/>
          </p:cNvSpPr>
          <p:nvPr/>
        </p:nvSpPr>
        <p:spPr bwMode="auto">
          <a:xfrm>
            <a:off x="2155684" y="29287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38" name="Text Box 34"/>
          <p:cNvSpPr txBox="1">
            <a:spLocks noChangeArrowheads="1"/>
          </p:cNvSpPr>
          <p:nvPr/>
        </p:nvSpPr>
        <p:spPr bwMode="auto">
          <a:xfrm>
            <a:off x="5813284" y="29287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11</a:t>
            </a:r>
            <a:endParaRPr kumimoji="1" lang="en-US" altLang="zh-CN" sz="2400">
              <a:solidFill>
                <a:srgbClr val="000000"/>
              </a:solidFill>
              <a:latin typeface="Times New Roman" charset="0"/>
            </a:endParaRPr>
          </a:p>
        </p:txBody>
      </p:sp>
      <p:sp>
        <p:nvSpPr>
          <p:cNvPr id="39" name="Text Box 35"/>
          <p:cNvSpPr txBox="1">
            <a:spLocks noChangeArrowheads="1"/>
          </p:cNvSpPr>
          <p:nvPr/>
        </p:nvSpPr>
        <p:spPr bwMode="auto">
          <a:xfrm>
            <a:off x="3070084" y="385741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0" name="Text Box 36"/>
          <p:cNvSpPr txBox="1">
            <a:spLocks noChangeArrowheads="1"/>
          </p:cNvSpPr>
          <p:nvPr/>
        </p:nvSpPr>
        <p:spPr bwMode="auto">
          <a:xfrm>
            <a:off x="6702284" y="385741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78</a:t>
            </a:r>
            <a:endParaRPr kumimoji="1" lang="en-US" altLang="zh-CN" sz="2400">
              <a:solidFill>
                <a:srgbClr val="000000"/>
              </a:solidFill>
              <a:latin typeface="Times New Roman" charset="0"/>
            </a:endParaRPr>
          </a:p>
        </p:txBody>
      </p:sp>
      <p:sp>
        <p:nvSpPr>
          <p:cNvPr id="41" name="Text Box 37"/>
          <p:cNvSpPr txBox="1">
            <a:spLocks noChangeArrowheads="1"/>
          </p:cNvSpPr>
          <p:nvPr/>
        </p:nvSpPr>
        <p:spPr bwMode="auto">
          <a:xfrm>
            <a:off x="2765284" y="210481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2" name="Text Box 39"/>
          <p:cNvSpPr txBox="1">
            <a:spLocks noChangeArrowheads="1"/>
          </p:cNvSpPr>
          <p:nvPr/>
        </p:nvSpPr>
        <p:spPr bwMode="auto">
          <a:xfrm>
            <a:off x="2384284" y="385741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43" name="Text Box 40"/>
          <p:cNvSpPr txBox="1">
            <a:spLocks noChangeArrowheads="1"/>
          </p:cNvSpPr>
          <p:nvPr/>
        </p:nvSpPr>
        <p:spPr bwMode="auto">
          <a:xfrm>
            <a:off x="3374884" y="29287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44" name="Text Box 41"/>
          <p:cNvSpPr txBox="1">
            <a:spLocks noChangeArrowheads="1"/>
          </p:cNvSpPr>
          <p:nvPr/>
        </p:nvSpPr>
        <p:spPr bwMode="auto">
          <a:xfrm>
            <a:off x="3832084" y="38431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45" name="Text Box 44"/>
          <p:cNvSpPr txBox="1">
            <a:spLocks noChangeArrowheads="1"/>
          </p:cNvSpPr>
          <p:nvPr/>
        </p:nvSpPr>
        <p:spPr bwMode="auto">
          <a:xfrm>
            <a:off x="6422884" y="20905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09</a:t>
            </a:r>
            <a:endParaRPr kumimoji="1" lang="en-US" altLang="zh-CN" sz="2400">
              <a:solidFill>
                <a:srgbClr val="000000"/>
              </a:solidFill>
              <a:latin typeface="Times New Roman" charset="0"/>
            </a:endParaRPr>
          </a:p>
        </p:txBody>
      </p:sp>
      <p:sp>
        <p:nvSpPr>
          <p:cNvPr id="46" name="Text Box 45"/>
          <p:cNvSpPr txBox="1">
            <a:spLocks noChangeArrowheads="1"/>
          </p:cNvSpPr>
          <p:nvPr/>
        </p:nvSpPr>
        <p:spPr bwMode="auto">
          <a:xfrm>
            <a:off x="5278045" y="3855358"/>
            <a:ext cx="511679"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dirty="0">
                <a:solidFill>
                  <a:srgbClr val="FFFFCC"/>
                </a:solidFill>
                <a:latin typeface="Arial Narrow" charset="0"/>
              </a:rPr>
              <a:t>17</a:t>
            </a:r>
            <a:endParaRPr kumimoji="1" lang="en-US" altLang="zh-CN" sz="2400" dirty="0">
              <a:solidFill>
                <a:srgbClr val="000000"/>
              </a:solidFill>
              <a:latin typeface="Times New Roman" charset="0"/>
            </a:endParaRPr>
          </a:p>
        </p:txBody>
      </p:sp>
      <p:sp>
        <p:nvSpPr>
          <p:cNvPr id="47" name="Text Box 46"/>
          <p:cNvSpPr txBox="1">
            <a:spLocks noChangeArrowheads="1"/>
          </p:cNvSpPr>
          <p:nvPr/>
        </p:nvSpPr>
        <p:spPr bwMode="auto">
          <a:xfrm>
            <a:off x="6041884" y="3857412"/>
            <a:ext cx="508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45</a:t>
            </a:r>
            <a:endParaRPr kumimoji="1" lang="en-US" altLang="zh-CN" sz="2400">
              <a:solidFill>
                <a:srgbClr val="000000"/>
              </a:solidFill>
              <a:latin typeface="Times New Roman" charset="0"/>
            </a:endParaRPr>
          </a:p>
        </p:txBody>
      </p:sp>
      <p:sp>
        <p:nvSpPr>
          <p:cNvPr id="48" name="Text Box 47"/>
          <p:cNvSpPr txBox="1">
            <a:spLocks noChangeArrowheads="1"/>
          </p:cNvSpPr>
          <p:nvPr/>
        </p:nvSpPr>
        <p:spPr bwMode="auto">
          <a:xfrm>
            <a:off x="7032484" y="29287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65</a:t>
            </a:r>
            <a:endParaRPr kumimoji="1" lang="en-US" altLang="zh-CN" sz="2400">
              <a:solidFill>
                <a:srgbClr val="000000"/>
              </a:solidFill>
              <a:latin typeface="Times New Roman" charset="0"/>
            </a:endParaRPr>
          </a:p>
        </p:txBody>
      </p:sp>
      <p:sp>
        <p:nvSpPr>
          <p:cNvPr id="49" name="Text Box 48"/>
          <p:cNvSpPr txBox="1">
            <a:spLocks noChangeArrowheads="1"/>
          </p:cNvSpPr>
          <p:nvPr/>
        </p:nvSpPr>
        <p:spPr bwMode="auto">
          <a:xfrm>
            <a:off x="7489684" y="38431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87</a:t>
            </a:r>
            <a:endParaRPr kumimoji="1" lang="en-US" altLang="zh-CN" sz="2400">
              <a:solidFill>
                <a:srgbClr val="000000"/>
              </a:solidFill>
              <a:latin typeface="Times New Roman" charset="0"/>
            </a:endParaRPr>
          </a:p>
        </p:txBody>
      </p:sp>
      <p:sp>
        <p:nvSpPr>
          <p:cNvPr id="50" name="Text Box 49"/>
          <p:cNvSpPr txBox="1">
            <a:spLocks noChangeArrowheads="1"/>
          </p:cNvSpPr>
          <p:nvPr/>
        </p:nvSpPr>
        <p:spPr bwMode="auto">
          <a:xfrm>
            <a:off x="1825484" y="2104812"/>
            <a:ext cx="30321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j</a:t>
            </a:r>
            <a:endParaRPr kumimoji="1" lang="en-US" altLang="zh-CN" sz="2400">
              <a:solidFill>
                <a:srgbClr val="000000"/>
              </a:solidFill>
              <a:latin typeface="Times New Roman" charset="0"/>
            </a:endParaRPr>
          </a:p>
        </p:txBody>
      </p:sp>
      <p:sp>
        <p:nvSpPr>
          <p:cNvPr id="51" name="Oval 50"/>
          <p:cNvSpPr>
            <a:spLocks noChangeArrowheads="1"/>
          </p:cNvSpPr>
          <p:nvPr/>
        </p:nvSpPr>
        <p:spPr bwMode="auto">
          <a:xfrm>
            <a:off x="1901684" y="4757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2" name="Text Box 51"/>
          <p:cNvSpPr txBox="1">
            <a:spLocks noChangeArrowheads="1"/>
          </p:cNvSpPr>
          <p:nvPr/>
        </p:nvSpPr>
        <p:spPr bwMode="auto">
          <a:xfrm>
            <a:off x="1800084" y="2758968"/>
            <a:ext cx="508000" cy="519113"/>
          </a:xfrm>
          <a:prstGeom prst="rect">
            <a:avLst/>
          </a:prstGeom>
          <a:solidFill>
            <a:srgbClr val="FFFFFF"/>
          </a:solidFill>
          <a:ln>
            <a:noFill/>
          </a:ln>
          <a:effectLst/>
          <a:extLs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CC"/>
                </a:solidFill>
                <a:effectLst/>
                <a:uLnTx/>
                <a:uFillTx/>
                <a:latin typeface="Arial Narrow" charset="0"/>
              </a:rPr>
              <a:t>11</a:t>
            </a:r>
            <a:endParaRPr kumimoji="1" lang="en-US" altLang="zh-CN" sz="2400" b="0" i="0" u="none" strike="noStrike" kern="0" cap="none" spc="0" normalizeH="0" baseline="0" noProof="0" dirty="0">
              <a:ln>
                <a:noFill/>
              </a:ln>
              <a:solidFill>
                <a:srgbClr val="3333CC"/>
              </a:solidFill>
              <a:effectLst/>
              <a:uLnTx/>
              <a:uFillTx/>
              <a:latin typeface="Times New Roman" charset="0"/>
            </a:endParaRPr>
          </a:p>
        </p:txBody>
      </p:sp>
      <p:sp>
        <p:nvSpPr>
          <p:cNvPr id="53" name="Text Box 54"/>
          <p:cNvSpPr txBox="1">
            <a:spLocks noChangeArrowheads="1"/>
          </p:cNvSpPr>
          <p:nvPr/>
        </p:nvSpPr>
        <p:spPr bwMode="auto">
          <a:xfrm>
            <a:off x="1063484" y="4757524"/>
            <a:ext cx="5334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fontAlgn="base">
              <a:spcBef>
                <a:spcPct val="0"/>
              </a:spcBef>
              <a:spcAft>
                <a:spcPct val="0"/>
              </a:spcAft>
            </a:pPr>
            <a:r>
              <a:rPr kumimoji="1" lang="en-US" altLang="zh-CN" sz="2800" b="1">
                <a:solidFill>
                  <a:srgbClr val="FFFFCC"/>
                </a:solidFill>
                <a:latin typeface="Arial Narrow" charset="0"/>
              </a:rPr>
              <a:t>53</a:t>
            </a:r>
            <a:endParaRPr kumimoji="1" lang="en-US" altLang="zh-CN" sz="2400">
              <a:solidFill>
                <a:srgbClr val="FFFFCC"/>
              </a:solidFill>
              <a:latin typeface="Times New Roman" charset="0"/>
            </a:endParaRPr>
          </a:p>
        </p:txBody>
      </p:sp>
      <p:sp>
        <p:nvSpPr>
          <p:cNvPr id="54" name="Oval 57"/>
          <p:cNvSpPr>
            <a:spLocks noChangeArrowheads="1"/>
          </p:cNvSpPr>
          <p:nvPr/>
        </p:nvSpPr>
        <p:spPr bwMode="auto">
          <a:xfrm>
            <a:off x="5483084" y="4757524"/>
            <a:ext cx="533400" cy="533400"/>
          </a:xfrm>
          <a:prstGeom prst="ellipse">
            <a:avLst/>
          </a:prstGeom>
          <a:gradFill rotWithShape="0">
            <a:gsLst>
              <a:gs pos="0">
                <a:srgbClr val="996633">
                  <a:gamma/>
                  <a:shade val="46275"/>
                  <a:invGamma/>
                </a:srgbClr>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0099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0"/>
              </a:spcBef>
              <a:spcAft>
                <a:spcPct val="0"/>
              </a:spcAft>
            </a:pPr>
            <a:endParaRPr kumimoji="1" lang="zh-CN" altLang="en-US" sz="2400" b="1">
              <a:solidFill>
                <a:srgbClr val="000000"/>
              </a:solidFill>
              <a:latin typeface="Times New Roman" charset="0"/>
            </a:endParaRPr>
          </a:p>
        </p:txBody>
      </p:sp>
      <p:sp>
        <p:nvSpPr>
          <p:cNvPr id="55" name="Text Box 59"/>
          <p:cNvSpPr txBox="1">
            <a:spLocks noChangeArrowheads="1"/>
          </p:cNvSpPr>
          <p:nvPr/>
        </p:nvSpPr>
        <p:spPr bwMode="auto">
          <a:xfrm>
            <a:off x="5508484" y="47575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56" name="Line 60"/>
          <p:cNvSpPr>
            <a:spLocks noChangeShapeType="1"/>
          </p:cNvSpPr>
          <p:nvPr/>
        </p:nvSpPr>
        <p:spPr bwMode="auto">
          <a:xfrm>
            <a:off x="2706547" y="1709524"/>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57" name="Text Box 61"/>
          <p:cNvSpPr txBox="1">
            <a:spLocks noChangeArrowheads="1"/>
          </p:cNvSpPr>
          <p:nvPr/>
        </p:nvSpPr>
        <p:spPr bwMode="auto">
          <a:xfrm>
            <a:off x="2533509" y="1266612"/>
            <a:ext cx="2825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58" name="Line 62"/>
          <p:cNvSpPr>
            <a:spLocks noChangeShapeType="1"/>
          </p:cNvSpPr>
          <p:nvPr/>
        </p:nvSpPr>
        <p:spPr bwMode="auto">
          <a:xfrm>
            <a:off x="2096947" y="2547724"/>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59" name="Text Box 38"/>
          <p:cNvSpPr txBox="1">
            <a:spLocks noChangeArrowheads="1"/>
          </p:cNvSpPr>
          <p:nvPr/>
        </p:nvSpPr>
        <p:spPr bwMode="auto">
          <a:xfrm>
            <a:off x="1927084" y="47575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23</a:t>
            </a:r>
            <a:endParaRPr kumimoji="1" lang="en-US" altLang="zh-CN" sz="2400">
              <a:solidFill>
                <a:srgbClr val="000000"/>
              </a:solidFill>
              <a:latin typeface="Times New Roman" charset="0"/>
            </a:endParaRPr>
          </a:p>
        </p:txBody>
      </p:sp>
      <p:sp>
        <p:nvSpPr>
          <p:cNvPr id="60" name="Text Box 65"/>
          <p:cNvSpPr txBox="1">
            <a:spLocks noChangeArrowheads="1"/>
          </p:cNvSpPr>
          <p:nvPr/>
        </p:nvSpPr>
        <p:spPr bwMode="auto">
          <a:xfrm>
            <a:off x="1596884" y="3843124"/>
            <a:ext cx="508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FFCC"/>
                </a:solidFill>
                <a:latin typeface="Arial Narrow" charset="0"/>
              </a:rPr>
              <a:t>17</a:t>
            </a:r>
            <a:endParaRPr kumimoji="1" lang="en-US" altLang="zh-CN" sz="2400">
              <a:solidFill>
                <a:srgbClr val="000000"/>
              </a:solidFill>
              <a:latin typeface="Times New Roman" charset="0"/>
            </a:endParaRPr>
          </a:p>
        </p:txBody>
      </p:sp>
      <p:sp>
        <p:nvSpPr>
          <p:cNvPr id="61" name="Text Box 66"/>
          <p:cNvSpPr txBox="1">
            <a:spLocks noChangeArrowheads="1"/>
          </p:cNvSpPr>
          <p:nvPr/>
        </p:nvSpPr>
        <p:spPr bwMode="auto">
          <a:xfrm>
            <a:off x="5483084" y="2090524"/>
            <a:ext cx="3032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j</a:t>
            </a:r>
            <a:endParaRPr kumimoji="1" lang="en-US" altLang="zh-CN" sz="2400">
              <a:solidFill>
                <a:srgbClr val="000000"/>
              </a:solidFill>
              <a:latin typeface="Times New Roman" charset="0"/>
            </a:endParaRPr>
          </a:p>
        </p:txBody>
      </p:sp>
      <p:sp>
        <p:nvSpPr>
          <p:cNvPr id="62" name="Line 67"/>
          <p:cNvSpPr>
            <a:spLocks noChangeShapeType="1"/>
          </p:cNvSpPr>
          <p:nvPr/>
        </p:nvSpPr>
        <p:spPr bwMode="auto">
          <a:xfrm>
            <a:off x="6364147" y="1695237"/>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
        <p:nvSpPr>
          <p:cNvPr id="63" name="Text Box 68"/>
          <p:cNvSpPr txBox="1">
            <a:spLocks noChangeArrowheads="1"/>
          </p:cNvSpPr>
          <p:nvPr/>
        </p:nvSpPr>
        <p:spPr bwMode="auto">
          <a:xfrm>
            <a:off x="6191109" y="1252324"/>
            <a:ext cx="2825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fontAlgn="base">
              <a:spcBef>
                <a:spcPct val="0"/>
              </a:spcBef>
              <a:spcAft>
                <a:spcPct val="0"/>
              </a:spcAft>
            </a:pPr>
            <a:r>
              <a:rPr kumimoji="1" lang="en-US" altLang="zh-CN" sz="2800" b="1">
                <a:solidFill>
                  <a:srgbClr val="FF0000"/>
                </a:solidFill>
                <a:latin typeface="Times New Roman" charset="0"/>
              </a:rPr>
              <a:t>i</a:t>
            </a:r>
            <a:endParaRPr kumimoji="1" lang="en-US" altLang="zh-CN" sz="2400">
              <a:solidFill>
                <a:srgbClr val="000000"/>
              </a:solidFill>
              <a:latin typeface="Times New Roman" charset="0"/>
            </a:endParaRPr>
          </a:p>
        </p:txBody>
      </p:sp>
      <p:sp>
        <p:nvSpPr>
          <p:cNvPr id="64" name="Line 69"/>
          <p:cNvSpPr>
            <a:spLocks noChangeShapeType="1"/>
          </p:cNvSpPr>
          <p:nvPr/>
        </p:nvSpPr>
        <p:spPr bwMode="auto">
          <a:xfrm>
            <a:off x="5754547" y="2533437"/>
            <a:ext cx="185737" cy="45720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charset="0"/>
            </a:endParaRPr>
          </a:p>
        </p:txBody>
      </p:sp>
    </p:spTree>
    <p:extLst>
      <p:ext uri="{BB962C8B-B14F-4D97-AF65-F5344CB8AC3E}">
        <p14:creationId xmlns:p14="http://schemas.microsoft.com/office/powerpoint/2010/main" val="43933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最小堆的删除</a:t>
            </a:r>
          </a:p>
        </p:txBody>
      </p:sp>
      <p:sp>
        <p:nvSpPr>
          <p:cNvPr id="4" name="幻灯片编号占位符 3"/>
          <p:cNvSpPr>
            <a:spLocks noGrp="1"/>
          </p:cNvSpPr>
          <p:nvPr>
            <p:ph type="sldNum" sz="quarter" idx="12"/>
          </p:nvPr>
        </p:nvSpPr>
        <p:spPr/>
        <p:txBody>
          <a:bodyPr/>
          <a:lstStyle/>
          <a:p>
            <a:fld id="{36FD9405-CE62-418F-9683-85B6A1C55A4B}" type="slidenum">
              <a:rPr lang="zh-CN" altLang="en-US" smtClean="0"/>
              <a:pPr/>
              <a:t>82</a:t>
            </a:fld>
            <a:endParaRPr lang="zh-CN" altLang="en-US" dirty="0"/>
          </a:p>
        </p:txBody>
      </p:sp>
      <p:sp>
        <p:nvSpPr>
          <p:cNvPr id="5" name="页脚占位符 4"/>
          <p:cNvSpPr>
            <a:spLocks noGrp="1"/>
          </p:cNvSpPr>
          <p:nvPr>
            <p:ph type="ftr" sz="quarter" idx="11"/>
          </p:nvPr>
        </p:nvSpPr>
        <p:spPr/>
        <p:txBody>
          <a:bodyPr/>
          <a:lstStyle/>
          <a:p>
            <a:pPr algn="l"/>
            <a:r>
              <a:rPr lang="en-US" altLang="zh-CN"/>
              <a:t>Data Structure &amp; Algorithms</a:t>
            </a:r>
            <a:endParaRPr lang="zh-CN" altLang="en-US" dirty="0"/>
          </a:p>
        </p:txBody>
      </p:sp>
      <p:sp>
        <p:nvSpPr>
          <p:cNvPr id="6" name="矩形 5"/>
          <p:cNvSpPr/>
          <p:nvPr/>
        </p:nvSpPr>
        <p:spPr>
          <a:xfrm>
            <a:off x="432000" y="1000938"/>
            <a:ext cx="4572000" cy="4339650"/>
          </a:xfrm>
          <a:prstGeom prst="rect">
            <a:avLst/>
          </a:prstGeom>
        </p:spPr>
        <p:txBody>
          <a:bodyPr>
            <a:spAutoFit/>
          </a:bodyPr>
          <a:lstStyle/>
          <a:p>
            <a:pPr>
              <a:lnSpc>
                <a:spcPct val="105000"/>
              </a:lnSpc>
              <a:spcBef>
                <a:spcPts val="600"/>
              </a:spcBef>
            </a:pPr>
            <a:r>
              <a:rPr lang="en-US" altLang="zh-CN" sz="2000" dirty="0">
                <a:ea typeface="仿宋_GB2312" charset="0"/>
              </a:rPr>
              <a:t>template &lt;class Type&gt; </a:t>
            </a:r>
            <a:r>
              <a:rPr lang="en-US" altLang="zh-CN" sz="2000" dirty="0" err="1">
                <a:ea typeface="仿宋_GB2312" charset="0"/>
              </a:rPr>
              <a:t>int</a:t>
            </a:r>
            <a:r>
              <a:rPr lang="en-US" altLang="zh-CN" sz="2000" dirty="0">
                <a:ea typeface="仿宋_GB2312" charset="0"/>
              </a:rPr>
              <a:t> </a:t>
            </a:r>
            <a:r>
              <a:rPr lang="en-US" altLang="zh-CN" sz="2000" dirty="0" err="1">
                <a:ea typeface="仿宋_GB2312" charset="0"/>
              </a:rPr>
              <a:t>MinHeap</a:t>
            </a:r>
            <a:r>
              <a:rPr lang="en-US" altLang="zh-CN" sz="2000" dirty="0">
                <a:ea typeface="仿宋_GB2312" charset="0"/>
              </a:rPr>
              <a:t> &lt;Type&gt; ::</a:t>
            </a:r>
          </a:p>
          <a:p>
            <a:pPr>
              <a:lnSpc>
                <a:spcPct val="105000"/>
              </a:lnSpc>
              <a:spcBef>
                <a:spcPts val="600"/>
              </a:spcBef>
            </a:pPr>
            <a:r>
              <a:rPr lang="en-US" altLang="zh-CN" sz="2000" dirty="0">
                <a:ea typeface="仿宋_GB2312" charset="0"/>
              </a:rPr>
              <a:t>Remove ( Type &amp;x ) {</a:t>
            </a:r>
          </a:p>
          <a:p>
            <a:pPr>
              <a:lnSpc>
                <a:spcPct val="105000"/>
              </a:lnSpc>
              <a:spcBef>
                <a:spcPts val="600"/>
              </a:spcBef>
            </a:pPr>
            <a:r>
              <a:rPr lang="en-US" altLang="zh-CN" sz="2000" dirty="0">
                <a:ea typeface="仿宋_GB2312" charset="0"/>
              </a:rPr>
              <a:t>    if ( !</a:t>
            </a:r>
            <a:r>
              <a:rPr lang="en-US" altLang="zh-CN" sz="2000" dirty="0" err="1">
                <a:ea typeface="仿宋_GB2312" charset="0"/>
              </a:rPr>
              <a:t>CurrentSize</a:t>
            </a:r>
            <a:r>
              <a:rPr lang="en-US" altLang="zh-CN" sz="2000" dirty="0">
                <a:ea typeface="仿宋_GB2312" charset="0"/>
              </a:rPr>
              <a:t> )</a:t>
            </a:r>
          </a:p>
          <a:p>
            <a:pPr>
              <a:lnSpc>
                <a:spcPct val="105000"/>
              </a:lnSpc>
              <a:spcBef>
                <a:spcPts val="600"/>
              </a:spcBef>
            </a:pPr>
            <a:r>
              <a:rPr lang="en-US" altLang="zh-CN" sz="2000" dirty="0">
                <a:ea typeface="仿宋_GB2312" charset="0"/>
              </a:rPr>
              <a:t>      { </a:t>
            </a:r>
            <a:r>
              <a:rPr lang="en-US" altLang="zh-CN" sz="2000" dirty="0" err="1">
                <a:ea typeface="仿宋_GB2312" charset="0"/>
              </a:rPr>
              <a:t>cout</a:t>
            </a:r>
            <a:r>
              <a:rPr lang="en-US" altLang="zh-CN" sz="2000" dirty="0">
                <a:ea typeface="仿宋_GB2312" charset="0"/>
              </a:rPr>
              <a:t> &lt;&lt; “ </a:t>
            </a:r>
            <a:r>
              <a:rPr lang="zh-CN" altLang="en-US" sz="2000" dirty="0">
                <a:ea typeface="仿宋_GB2312" charset="0"/>
              </a:rPr>
              <a:t>堆已空 </a:t>
            </a:r>
            <a:r>
              <a:rPr lang="en-US" altLang="zh-CN" sz="2000" dirty="0">
                <a:ea typeface="仿宋_GB2312" charset="0"/>
              </a:rPr>
              <a:t>" &lt;&lt; </a:t>
            </a:r>
            <a:r>
              <a:rPr lang="en-US" altLang="zh-CN" sz="2000" dirty="0" err="1">
                <a:ea typeface="仿宋_GB2312" charset="0"/>
              </a:rPr>
              <a:t>endl</a:t>
            </a:r>
            <a:r>
              <a:rPr lang="en-US" altLang="zh-CN" sz="2000" dirty="0">
                <a:ea typeface="仿宋_GB2312" charset="0"/>
              </a:rPr>
              <a:t>;  return 0; }</a:t>
            </a:r>
          </a:p>
          <a:p>
            <a:pPr>
              <a:lnSpc>
                <a:spcPct val="105000"/>
              </a:lnSpc>
              <a:spcBef>
                <a:spcPts val="600"/>
              </a:spcBef>
            </a:pPr>
            <a:r>
              <a:rPr lang="en-US" altLang="zh-CN" sz="2000" dirty="0">
                <a:ea typeface="仿宋_GB2312" charset="0"/>
              </a:rPr>
              <a:t>    x = heap[0];             //</a:t>
            </a:r>
            <a:r>
              <a:rPr lang="zh-CN" altLang="en-US" sz="2000" dirty="0">
                <a:ea typeface="隶书" charset="0"/>
              </a:rPr>
              <a:t>最小元素出队列</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a:ea typeface="仿宋_GB2312" charset="0"/>
              </a:rPr>
              <a:t>heap[0] = heap[CurrentSize</a:t>
            </a:r>
            <a:r>
              <a:rPr lang="en-US" altLang="zh-CN" sz="2000" dirty="0">
                <a:latin typeface="仿宋_GB2312" charset="0"/>
                <a:ea typeface="仿宋_GB2312" charset="0"/>
              </a:rPr>
              <a:t>-</a:t>
            </a:r>
            <a:r>
              <a:rPr lang="en-US" altLang="zh-CN" sz="2000" dirty="0">
                <a:ea typeface="仿宋_GB2312" charset="0"/>
              </a:rPr>
              <a:t>1];	    </a:t>
            </a:r>
          </a:p>
          <a:p>
            <a:pPr>
              <a:lnSpc>
                <a:spcPct val="105000"/>
              </a:lnSpc>
              <a:spcBef>
                <a:spcPts val="600"/>
              </a:spcBef>
            </a:pPr>
            <a:r>
              <a:rPr lang="en-US" altLang="zh-CN" sz="2000" dirty="0">
                <a:ea typeface="仿宋_GB2312" charset="0"/>
              </a:rPr>
              <a:t>    </a:t>
            </a:r>
            <a:r>
              <a:rPr lang="en-US" altLang="zh-CN" sz="2000" dirty="0" err="1">
                <a:ea typeface="仿宋_GB2312" charset="0"/>
              </a:rPr>
              <a:t>CurrentSize</a:t>
            </a:r>
            <a:r>
              <a:rPr lang="en-US" altLang="zh-CN" sz="2000" dirty="0">
                <a:latin typeface="仿宋_GB2312" charset="0"/>
                <a:ea typeface="仿宋_GB2312" charset="0"/>
              </a:rPr>
              <a:t>--</a:t>
            </a:r>
            <a:r>
              <a:rPr lang="en-US" altLang="zh-CN" sz="2000" dirty="0">
                <a:ea typeface="仿宋_GB2312" charset="0"/>
              </a:rPr>
              <a:t>;        //</a:t>
            </a:r>
            <a:r>
              <a:rPr lang="zh-CN" altLang="en-US" sz="2000" dirty="0">
                <a:ea typeface="隶书" charset="0"/>
              </a:rPr>
              <a:t>用最小元素填补</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err="1">
                <a:ea typeface="仿宋_GB2312" charset="0"/>
              </a:rPr>
              <a:t>FilterDown</a:t>
            </a:r>
            <a:r>
              <a:rPr lang="en-US" altLang="zh-CN" sz="2000" dirty="0">
                <a:ea typeface="仿宋_GB2312" charset="0"/>
              </a:rPr>
              <a:t> ( 0, CurrentSize</a:t>
            </a:r>
            <a:r>
              <a:rPr lang="en-US" altLang="zh-CN" sz="2000" dirty="0">
                <a:latin typeface="仿宋_GB2312" charset="0"/>
                <a:ea typeface="仿宋_GB2312" charset="0"/>
              </a:rPr>
              <a:t>-</a:t>
            </a:r>
            <a:r>
              <a:rPr lang="en-US" altLang="zh-CN" sz="2000" dirty="0">
                <a:ea typeface="仿宋_GB2312" charset="0"/>
              </a:rPr>
              <a:t>1 );    //</a:t>
            </a:r>
            <a:r>
              <a:rPr lang="zh-CN" altLang="en-US" sz="2000" dirty="0">
                <a:ea typeface="隶书" charset="0"/>
              </a:rPr>
              <a:t>调整</a:t>
            </a:r>
            <a:endParaRPr lang="zh-CN" altLang="en-US" sz="2000" dirty="0">
              <a:ea typeface="仿宋_GB2312" charset="0"/>
            </a:endParaRPr>
          </a:p>
          <a:p>
            <a:pPr>
              <a:lnSpc>
                <a:spcPct val="105000"/>
              </a:lnSpc>
              <a:spcBef>
                <a:spcPts val="600"/>
              </a:spcBef>
            </a:pPr>
            <a:r>
              <a:rPr lang="zh-CN" altLang="en-US" sz="2000" dirty="0">
                <a:ea typeface="仿宋_GB2312" charset="0"/>
              </a:rPr>
              <a:t>    </a:t>
            </a:r>
            <a:r>
              <a:rPr lang="en-US" altLang="zh-CN" sz="2000" dirty="0">
                <a:ea typeface="仿宋_GB2312" charset="0"/>
              </a:rPr>
              <a:t>return 1;</a:t>
            </a:r>
          </a:p>
          <a:p>
            <a:pPr>
              <a:lnSpc>
                <a:spcPct val="105000"/>
              </a:lnSpc>
              <a:spcBef>
                <a:spcPts val="600"/>
              </a:spcBef>
            </a:pPr>
            <a:r>
              <a:rPr lang="en-US" altLang="zh-CN" sz="2000" dirty="0">
                <a:ea typeface="仿宋_GB2312" charset="0"/>
              </a:rPr>
              <a:t>}</a:t>
            </a:r>
          </a:p>
        </p:txBody>
      </p:sp>
      <p:sp>
        <p:nvSpPr>
          <p:cNvPr id="36" name="矩形 35"/>
          <p:cNvSpPr/>
          <p:nvPr/>
        </p:nvSpPr>
        <p:spPr>
          <a:xfrm>
            <a:off x="5779857" y="1905464"/>
            <a:ext cx="2869696" cy="400110"/>
          </a:xfrm>
          <a:prstGeom prst="rect">
            <a:avLst/>
          </a:prstGeom>
        </p:spPr>
        <p:txBody>
          <a:bodyPr wrap="none">
            <a:spAutoFit/>
          </a:bodyPr>
          <a:lstStyle/>
          <a:p>
            <a:r>
              <a:rPr lang="zh-CN" altLang="en-US" sz="2000" dirty="0">
                <a:latin typeface="Microsoft YaHei" charset="0"/>
                <a:ea typeface="Microsoft YaHei" charset="0"/>
                <a:cs typeface="Microsoft YaHei" charset="0"/>
              </a:rPr>
              <a:t>在</a:t>
            </a:r>
            <a:r>
              <a:rPr lang="zh-CN" altLang="en-US" sz="2000">
                <a:latin typeface="Microsoft YaHei" charset="0"/>
                <a:ea typeface="Microsoft YaHei" charset="0"/>
                <a:cs typeface="Microsoft YaHei" charset="0"/>
              </a:rPr>
              <a:t>最小堆中</a:t>
            </a:r>
            <a:r>
              <a:rPr lang="zh-CN" altLang="en-US" sz="2000" dirty="0">
                <a:latin typeface="Microsoft YaHei" charset="0"/>
                <a:ea typeface="Microsoft YaHei" charset="0"/>
                <a:cs typeface="Microsoft YaHei" charset="0"/>
              </a:rPr>
              <a:t>删除元素14 </a:t>
            </a:r>
          </a:p>
        </p:txBody>
      </p:sp>
      <p:sp>
        <p:nvSpPr>
          <p:cNvPr id="37" name="Oval 5"/>
          <p:cNvSpPr>
            <a:spLocks noChangeArrowheads="1"/>
          </p:cNvSpPr>
          <p:nvPr/>
        </p:nvSpPr>
        <p:spPr bwMode="auto">
          <a:xfrm>
            <a:off x="7028146" y="2570218"/>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8" name="Oval 6"/>
          <p:cNvSpPr>
            <a:spLocks noChangeArrowheads="1"/>
          </p:cNvSpPr>
          <p:nvPr/>
        </p:nvSpPr>
        <p:spPr bwMode="auto">
          <a:xfrm>
            <a:off x="6235984" y="3146480"/>
            <a:ext cx="360362"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9" name="Oval 7"/>
          <p:cNvSpPr>
            <a:spLocks noChangeArrowheads="1"/>
          </p:cNvSpPr>
          <p:nvPr/>
        </p:nvSpPr>
        <p:spPr bwMode="auto">
          <a:xfrm>
            <a:off x="7820309" y="3146480"/>
            <a:ext cx="360362" cy="36036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0" name="Oval 8"/>
          <p:cNvSpPr>
            <a:spLocks noChangeArrowheads="1"/>
          </p:cNvSpPr>
          <p:nvPr/>
        </p:nvSpPr>
        <p:spPr bwMode="auto">
          <a:xfrm>
            <a:off x="5601536" y="3769264"/>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1" name="Oval 9"/>
          <p:cNvSpPr>
            <a:spLocks noChangeArrowheads="1"/>
          </p:cNvSpPr>
          <p:nvPr/>
        </p:nvSpPr>
        <p:spPr bwMode="auto">
          <a:xfrm>
            <a:off x="6712717" y="3782516"/>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2" name="Oval 10"/>
          <p:cNvSpPr>
            <a:spLocks noChangeArrowheads="1"/>
          </p:cNvSpPr>
          <p:nvPr/>
        </p:nvSpPr>
        <p:spPr bwMode="auto">
          <a:xfrm>
            <a:off x="5056955" y="4659368"/>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3" name="Oval 11"/>
          <p:cNvSpPr>
            <a:spLocks noChangeArrowheads="1"/>
          </p:cNvSpPr>
          <p:nvPr/>
        </p:nvSpPr>
        <p:spPr bwMode="auto">
          <a:xfrm>
            <a:off x="5804184" y="4659368"/>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4" name="Oval 12"/>
          <p:cNvSpPr>
            <a:spLocks noChangeArrowheads="1"/>
          </p:cNvSpPr>
          <p:nvPr/>
        </p:nvSpPr>
        <p:spPr bwMode="auto">
          <a:xfrm>
            <a:off x="7531384" y="3782516"/>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5" name="Oval 13"/>
          <p:cNvSpPr>
            <a:spLocks noChangeArrowheads="1"/>
          </p:cNvSpPr>
          <p:nvPr/>
        </p:nvSpPr>
        <p:spPr bwMode="auto">
          <a:xfrm>
            <a:off x="8252109" y="3782516"/>
            <a:ext cx="360362"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6" name="Oval 14"/>
          <p:cNvSpPr>
            <a:spLocks noChangeArrowheads="1"/>
          </p:cNvSpPr>
          <p:nvPr/>
        </p:nvSpPr>
        <p:spPr bwMode="auto">
          <a:xfrm>
            <a:off x="6353942" y="4646116"/>
            <a:ext cx="360363" cy="3603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7" name="Line 15"/>
          <p:cNvSpPr>
            <a:spLocks noChangeShapeType="1"/>
          </p:cNvSpPr>
          <p:nvPr/>
        </p:nvSpPr>
        <p:spPr bwMode="auto">
          <a:xfrm flipH="1">
            <a:off x="6549825" y="2832639"/>
            <a:ext cx="504825"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8" name="Line 16"/>
          <p:cNvSpPr>
            <a:spLocks noChangeShapeType="1"/>
          </p:cNvSpPr>
          <p:nvPr/>
        </p:nvSpPr>
        <p:spPr bwMode="auto">
          <a:xfrm>
            <a:off x="7341988" y="2832639"/>
            <a:ext cx="576262" cy="3238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9" name="Line 17"/>
          <p:cNvSpPr>
            <a:spLocks noChangeShapeType="1"/>
          </p:cNvSpPr>
          <p:nvPr/>
        </p:nvSpPr>
        <p:spPr bwMode="auto">
          <a:xfrm flipH="1">
            <a:off x="5902125" y="3480339"/>
            <a:ext cx="373614"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0" name="Line 18"/>
          <p:cNvSpPr>
            <a:spLocks noChangeShapeType="1"/>
          </p:cNvSpPr>
          <p:nvPr/>
        </p:nvSpPr>
        <p:spPr bwMode="auto">
          <a:xfrm>
            <a:off x="6549825" y="3408901"/>
            <a:ext cx="288925"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 name="Line 19"/>
          <p:cNvSpPr>
            <a:spLocks noChangeShapeType="1"/>
          </p:cNvSpPr>
          <p:nvPr/>
        </p:nvSpPr>
        <p:spPr bwMode="auto">
          <a:xfrm flipH="1">
            <a:off x="5325863" y="4128039"/>
            <a:ext cx="360362"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2" name="Line 20"/>
          <p:cNvSpPr>
            <a:spLocks noChangeShapeType="1"/>
          </p:cNvSpPr>
          <p:nvPr/>
        </p:nvSpPr>
        <p:spPr bwMode="auto">
          <a:xfrm>
            <a:off x="5902125" y="4128039"/>
            <a:ext cx="144463"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3" name="Line 21"/>
          <p:cNvSpPr>
            <a:spLocks noChangeShapeType="1"/>
          </p:cNvSpPr>
          <p:nvPr/>
        </p:nvSpPr>
        <p:spPr bwMode="auto">
          <a:xfrm flipH="1">
            <a:off x="6609598" y="4141291"/>
            <a:ext cx="21590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4" name="Line 22"/>
          <p:cNvSpPr>
            <a:spLocks noChangeShapeType="1"/>
          </p:cNvSpPr>
          <p:nvPr/>
        </p:nvSpPr>
        <p:spPr bwMode="auto">
          <a:xfrm flipH="1">
            <a:off x="7773787" y="3506843"/>
            <a:ext cx="170966" cy="2624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5" name="Line 23"/>
          <p:cNvSpPr>
            <a:spLocks noChangeShapeType="1"/>
          </p:cNvSpPr>
          <p:nvPr/>
        </p:nvSpPr>
        <p:spPr bwMode="auto">
          <a:xfrm>
            <a:off x="8134151" y="3480339"/>
            <a:ext cx="288924"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6" name="Text Box 24"/>
          <p:cNvSpPr txBox="1">
            <a:spLocks noChangeArrowheads="1"/>
          </p:cNvSpPr>
          <p:nvPr/>
        </p:nvSpPr>
        <p:spPr bwMode="auto">
          <a:xfrm>
            <a:off x="6981625" y="254530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12</a:t>
            </a:r>
          </a:p>
        </p:txBody>
      </p:sp>
      <p:sp>
        <p:nvSpPr>
          <p:cNvPr id="57" name="Text Box 25"/>
          <p:cNvSpPr txBox="1">
            <a:spLocks noChangeArrowheads="1"/>
          </p:cNvSpPr>
          <p:nvPr/>
        </p:nvSpPr>
        <p:spPr bwMode="auto">
          <a:xfrm>
            <a:off x="7773788" y="311997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15</a:t>
            </a:r>
          </a:p>
        </p:txBody>
      </p:sp>
      <p:sp>
        <p:nvSpPr>
          <p:cNvPr id="58" name="Text Box 26"/>
          <p:cNvSpPr txBox="1">
            <a:spLocks noChangeArrowheads="1"/>
          </p:cNvSpPr>
          <p:nvPr/>
        </p:nvSpPr>
        <p:spPr bwMode="auto">
          <a:xfrm>
            <a:off x="6191050" y="311997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14</a:t>
            </a:r>
          </a:p>
        </p:txBody>
      </p:sp>
      <p:sp>
        <p:nvSpPr>
          <p:cNvPr id="59" name="Text Box 27"/>
          <p:cNvSpPr txBox="1">
            <a:spLocks noChangeArrowheads="1"/>
          </p:cNvSpPr>
          <p:nvPr/>
        </p:nvSpPr>
        <p:spPr bwMode="auto">
          <a:xfrm>
            <a:off x="6694288"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20</a:t>
            </a:r>
          </a:p>
        </p:txBody>
      </p:sp>
      <p:sp>
        <p:nvSpPr>
          <p:cNvPr id="60" name="Text Box 28"/>
          <p:cNvSpPr txBox="1">
            <a:spLocks noChangeArrowheads="1"/>
          </p:cNvSpPr>
          <p:nvPr/>
        </p:nvSpPr>
        <p:spPr bwMode="auto">
          <a:xfrm>
            <a:off x="5609066" y="3756827"/>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dirty="0">
                <a:solidFill>
                  <a:schemeClr val="tx1"/>
                </a:solidFill>
                <a:latin typeface="Times New Roman" charset="0"/>
              </a:rPr>
              <a:t>19</a:t>
            </a:r>
          </a:p>
        </p:txBody>
      </p:sp>
      <p:sp>
        <p:nvSpPr>
          <p:cNvPr id="61" name="Text Box 29"/>
          <p:cNvSpPr txBox="1">
            <a:spLocks noChangeArrowheads="1"/>
          </p:cNvSpPr>
          <p:nvPr/>
        </p:nvSpPr>
        <p:spPr bwMode="auto">
          <a:xfrm>
            <a:off x="8207175"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18</a:t>
            </a:r>
          </a:p>
        </p:txBody>
      </p:sp>
      <p:sp>
        <p:nvSpPr>
          <p:cNvPr id="62" name="Text Box 30"/>
          <p:cNvSpPr txBox="1">
            <a:spLocks noChangeArrowheads="1"/>
          </p:cNvSpPr>
          <p:nvPr/>
        </p:nvSpPr>
        <p:spPr bwMode="auto">
          <a:xfrm>
            <a:off x="7486450" y="3769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17</a:t>
            </a:r>
          </a:p>
        </p:txBody>
      </p:sp>
      <p:sp>
        <p:nvSpPr>
          <p:cNvPr id="63" name="Text Box 31"/>
          <p:cNvSpPr txBox="1">
            <a:spLocks noChangeArrowheads="1"/>
          </p:cNvSpPr>
          <p:nvPr/>
        </p:nvSpPr>
        <p:spPr bwMode="auto">
          <a:xfrm>
            <a:off x="5038525"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dirty="0">
                <a:solidFill>
                  <a:schemeClr val="tx1"/>
                </a:solidFill>
                <a:latin typeface="Times New Roman" charset="0"/>
              </a:rPr>
              <a:t>24</a:t>
            </a:r>
          </a:p>
        </p:txBody>
      </p:sp>
      <p:sp>
        <p:nvSpPr>
          <p:cNvPr id="64" name="Text Box 32"/>
          <p:cNvSpPr txBox="1">
            <a:spLocks noChangeArrowheads="1"/>
          </p:cNvSpPr>
          <p:nvPr/>
        </p:nvSpPr>
        <p:spPr bwMode="auto">
          <a:xfrm>
            <a:off x="6333925"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26</a:t>
            </a:r>
          </a:p>
        </p:txBody>
      </p:sp>
      <p:sp>
        <p:nvSpPr>
          <p:cNvPr id="65" name="Text Box 33"/>
          <p:cNvSpPr txBox="1">
            <a:spLocks noChangeArrowheads="1"/>
          </p:cNvSpPr>
          <p:nvPr/>
        </p:nvSpPr>
        <p:spPr bwMode="auto">
          <a:xfrm>
            <a:off x="5757663" y="46328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altLang="zh-CN" sz="2000">
                <a:solidFill>
                  <a:schemeClr val="tx1"/>
                </a:solidFill>
                <a:latin typeface="Times New Roman" charset="0"/>
              </a:rPr>
              <a:t>22</a:t>
            </a:r>
          </a:p>
        </p:txBody>
      </p:sp>
    </p:spTree>
    <p:extLst>
      <p:ext uri="{BB962C8B-B14F-4D97-AF65-F5344CB8AC3E}">
        <p14:creationId xmlns:p14="http://schemas.microsoft.com/office/powerpoint/2010/main" val="9529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399 0.00254 L -0.0118 -0.21783 " pathEditMode="relative" rAng="0" ptsTypes="AA">
                                      <p:cBhvr>
                                        <p:cTn id="10" dur="2000" fill="hold"/>
                                        <p:tgtEl>
                                          <p:spTgt spid="64"/>
                                        </p:tgtEl>
                                        <p:attrNameLst>
                                          <p:attrName>ppt_x</p:attrName>
                                          <p:attrName>ppt_y</p:attrName>
                                        </p:attrNameLst>
                                      </p:cBhvr>
                                      <p:rCtr x="-399" y="-11019"/>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118 -0.21783 L -0.08264 -0.12315 " pathEditMode="relative" rAng="0" ptsTypes="AA">
                                      <p:cBhvr>
                                        <p:cTn id="22" dur="2000" fill="hold"/>
                                        <p:tgtEl>
                                          <p:spTgt spid="64"/>
                                        </p:tgtEl>
                                        <p:attrNameLst>
                                          <p:attrName>ppt_x</p:attrName>
                                          <p:attrName>ppt_y</p:attrName>
                                        </p:attrNameLst>
                                      </p:cBhvr>
                                      <p:rCtr x="-3542" y="4722"/>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399 0.00255 L 0.06753 -0.09028 " pathEditMode="relative" rAng="0" ptsTypes="AA">
                                      <p:cBhvr>
                                        <p:cTn id="26" dur="2000" fill="hold"/>
                                        <p:tgtEl>
                                          <p:spTgt spid="60"/>
                                        </p:tgtEl>
                                        <p:attrNameLst>
                                          <p:attrName>ppt_x</p:attrName>
                                          <p:attrName>ppt_y</p:attrName>
                                        </p:attrNameLst>
                                      </p:cBhvr>
                                      <p:rCtr x="3420" y="-4977"/>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2" nodeType="clickEffect">
                                  <p:stCondLst>
                                    <p:cond delay="0"/>
                                  </p:stCondLst>
                                  <p:childTnLst>
                                    <p:animMotion origin="layout" path="M -0.08264 -0.12314 L -0.05903 0.00255 " pathEditMode="relative" rAng="0" ptsTypes="AA">
                                      <p:cBhvr>
                                        <p:cTn id="30" dur="2000" fill="hold"/>
                                        <p:tgtEl>
                                          <p:spTgt spid="64"/>
                                        </p:tgtEl>
                                        <p:attrNameLst>
                                          <p:attrName>ppt_x</p:attrName>
                                          <p:attrName>ppt_y</p:attrName>
                                        </p:attrNameLst>
                                      </p:cBhvr>
                                      <p:rCtr x="1181" y="6273"/>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1.66667E-6 1.85185E-6 L -0.02031 -0.125 " pathEditMode="relative" rAng="0" ptsTypes="AA">
                                      <p:cBhvr>
                                        <p:cTn id="34" dur="2000" fill="hold"/>
                                        <p:tgtEl>
                                          <p:spTgt spid="65"/>
                                        </p:tgtEl>
                                        <p:attrNameLst>
                                          <p:attrName>ppt_x</p:attrName>
                                          <p:attrName>ppt_y</p:attrName>
                                        </p:attrNameLst>
                                      </p:cBhvr>
                                      <p:rCtr x="-1042" y="-6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58" grpId="0"/>
      <p:bldP spid="60" grpId="0"/>
      <p:bldP spid="64" grpId="0"/>
      <p:bldP spid="64" grpId="1"/>
      <p:bldP spid="64" grpId="2"/>
      <p:bldP spid="6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Binary Trees </a:t>
            </a:r>
            <a:r>
              <a:rPr lang="en-US" altLang="zh-CN" dirty="0"/>
              <a:t>Summary</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dirty="0"/>
              <a:t>1 </a:t>
            </a:r>
            <a:r>
              <a:rPr lang="en-US" altLang="zh-CN" b="1" u="sng" dirty="0"/>
              <a:t>Tree</a:t>
            </a:r>
            <a:r>
              <a:rPr lang="en-US" altLang="zh-CN" dirty="0"/>
              <a:t> Specifications and terms</a:t>
            </a:r>
          </a:p>
          <a:p>
            <a:pPr>
              <a:lnSpc>
                <a:spcPct val="150000"/>
              </a:lnSpc>
            </a:pPr>
            <a:endParaRPr lang="en-US" altLang="zh-CN" sz="1100" dirty="0"/>
          </a:p>
          <a:p>
            <a:pPr>
              <a:lnSpc>
                <a:spcPct val="150000"/>
              </a:lnSpc>
            </a:pPr>
            <a:r>
              <a:rPr lang="en-US" altLang="zh-CN" dirty="0"/>
              <a:t>2.1 </a:t>
            </a:r>
            <a:r>
              <a:rPr lang="en-US" altLang="zh-CN" b="1" u="sng" dirty="0"/>
              <a:t>Binary trees</a:t>
            </a:r>
          </a:p>
          <a:p>
            <a:pPr>
              <a:lnSpc>
                <a:spcPct val="150000"/>
              </a:lnSpc>
            </a:pPr>
            <a:r>
              <a:rPr lang="en-US" altLang="zh-CN" dirty="0">
                <a:solidFill>
                  <a:srgbClr val="FF0000"/>
                </a:solidFill>
              </a:rPr>
              <a:t>2.2 Traversal of binary trees</a:t>
            </a:r>
          </a:p>
          <a:p>
            <a:pPr>
              <a:lnSpc>
                <a:spcPct val="150000"/>
              </a:lnSpc>
            </a:pPr>
            <a:r>
              <a:rPr lang="en-US" altLang="zh-CN" dirty="0">
                <a:solidFill>
                  <a:srgbClr val="FF0000"/>
                </a:solidFill>
              </a:rPr>
              <a:t>2.3 Application: binary trees</a:t>
            </a:r>
          </a:p>
          <a:p>
            <a:pPr marL="0" indent="0">
              <a:lnSpc>
                <a:spcPct val="150000"/>
              </a:lnSpc>
              <a:buNone/>
            </a:pPr>
            <a:endParaRPr lang="en-US" altLang="zh-CN" sz="1050" dirty="0"/>
          </a:p>
          <a:p>
            <a:pPr>
              <a:lnSpc>
                <a:spcPct val="150000"/>
              </a:lnSpc>
            </a:pPr>
            <a:r>
              <a:rPr lang="en-US" altLang="zh-CN" dirty="0"/>
              <a:t>3 Tree and </a:t>
            </a:r>
            <a:r>
              <a:rPr lang="en-US" altLang="zh-CN" b="1" u="sng" dirty="0"/>
              <a:t>forest</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83</a:t>
            </a:fld>
            <a:endParaRPr lang="zh-CN" altLang="en-US" dirty="0"/>
          </a:p>
        </p:txBody>
      </p:sp>
    </p:spTree>
    <p:extLst>
      <p:ext uri="{BB962C8B-B14F-4D97-AF65-F5344CB8AC3E}">
        <p14:creationId xmlns:p14="http://schemas.microsoft.com/office/powerpoint/2010/main" val="201569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Traversal of Binary Trees</a:t>
            </a:r>
            <a:endParaRPr lang="zh-CN" altLang="en-US" dirty="0"/>
          </a:p>
        </p:txBody>
      </p:sp>
      <p:sp>
        <p:nvSpPr>
          <p:cNvPr id="3" name="内容占位符 2"/>
          <p:cNvSpPr>
            <a:spLocks noGrp="1"/>
          </p:cNvSpPr>
          <p:nvPr>
            <p:ph idx="1"/>
          </p:nvPr>
        </p:nvSpPr>
        <p:spPr/>
        <p:txBody>
          <a:bodyPr/>
          <a:lstStyle/>
          <a:p>
            <a:r>
              <a:rPr lang="zh-CN" altLang="en-US" dirty="0"/>
              <a:t>利用栈的先序遍历非递归算法</a:t>
            </a:r>
          </a:p>
        </p:txBody>
      </p:sp>
      <p:sp>
        <p:nvSpPr>
          <p:cNvPr id="4" name="页脚占位符 3"/>
          <p:cNvSpPr>
            <a:spLocks noGrp="1"/>
          </p:cNvSpPr>
          <p:nvPr>
            <p:ph type="ftr" sz="quarter" idx="11"/>
          </p:nvPr>
        </p:nvSpPr>
        <p:spPr>
          <a:xfrm>
            <a:off x="0" y="6356351"/>
            <a:ext cx="3086100" cy="365125"/>
          </a:xfrm>
        </p:spPr>
        <p:txBody>
          <a:bodyPr/>
          <a:lstStyle/>
          <a:p>
            <a:pPr algn="l"/>
            <a:r>
              <a:rPr lang="en-US" altLang="zh-CN" dirty="0"/>
              <a:t>Data Structure &amp; Algorithms</a:t>
            </a:r>
            <a:endParaRPr lang="zh-CN" altLang="en-US" dirty="0"/>
          </a:p>
        </p:txBody>
      </p:sp>
      <p:sp>
        <p:nvSpPr>
          <p:cNvPr id="5" name="灯片编号占位符 4"/>
          <p:cNvSpPr>
            <a:spLocks noGrp="1"/>
          </p:cNvSpPr>
          <p:nvPr>
            <p:ph type="sldNum" sz="quarter" idx="12"/>
          </p:nvPr>
        </p:nvSpPr>
        <p:spPr/>
        <p:txBody>
          <a:bodyPr/>
          <a:lstStyle/>
          <a:p>
            <a:fld id="{36FD9405-CE62-418F-9683-85B6A1C55A4B}" type="slidenum">
              <a:rPr lang="zh-CN" altLang="en-US" smtClean="0"/>
              <a:pPr/>
              <a:t>9</a:t>
            </a:fld>
            <a:endParaRPr lang="zh-CN" altLang="en-US" dirty="0"/>
          </a:p>
        </p:txBody>
      </p:sp>
      <p:sp>
        <p:nvSpPr>
          <p:cNvPr id="6" name="矩形 5"/>
          <p:cNvSpPr/>
          <p:nvPr/>
        </p:nvSpPr>
        <p:spPr>
          <a:xfrm>
            <a:off x="379379" y="1411470"/>
            <a:ext cx="8385242" cy="4595938"/>
          </a:xfrm>
          <a:prstGeom prst="rect">
            <a:avLst/>
          </a:prstGeom>
        </p:spPr>
        <p:txBody>
          <a:bodyPr wrap="square">
            <a:spAutoFit/>
          </a:bodyPr>
          <a:lstStyle/>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template &lt;class</a:t>
            </a:r>
            <a:r>
              <a:rPr lang="en-US" altLang="zh-CN" sz="2000" kern="0" dirty="0">
                <a:solidFill>
                  <a:srgbClr val="000000"/>
                </a:solidFill>
                <a:latin typeface="Times New Roman" pitchFamily="18" charset="0"/>
                <a:ea typeface="隶书" pitchFamily="49" charset="-122"/>
              </a:rPr>
              <a:t> T</a:t>
            </a:r>
            <a:r>
              <a:rPr lang="en-US" altLang="zh-CN" sz="2000" b="1" kern="0" dirty="0">
                <a:solidFill>
                  <a:srgbClr val="000000"/>
                </a:solidFill>
                <a:latin typeface="Times New Roman" pitchFamily="18" charset="0"/>
                <a:ea typeface="隶书" pitchFamily="49" charset="-122"/>
              </a:rPr>
              <a:t>&gt; </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void </a:t>
            </a:r>
            <a:r>
              <a:rPr lang="en-US" altLang="zh-CN" sz="2000" kern="0" dirty="0" err="1">
                <a:solidFill>
                  <a:srgbClr val="000000"/>
                </a:solidFill>
                <a:latin typeface="Times New Roman" pitchFamily="18" charset="0"/>
                <a:ea typeface="隶书" pitchFamily="49" charset="-122"/>
              </a:rPr>
              <a:t>BinaryTree</a:t>
            </a:r>
            <a:r>
              <a:rPr lang="en-US" altLang="zh-CN" sz="2000" b="1" kern="0" dirty="0">
                <a:solidFill>
                  <a:srgbClr val="000000"/>
                </a:solidFill>
                <a:latin typeface="Times New Roman" pitchFamily="18" charset="0"/>
                <a:ea typeface="隶书" pitchFamily="49" charset="-122"/>
              </a:rPr>
              <a:t>&lt;</a:t>
            </a:r>
            <a:r>
              <a:rPr lang="en-US" altLang="zh-CN" sz="2000" kern="0" dirty="0">
                <a:solidFill>
                  <a:srgbClr val="000000"/>
                </a:solidFill>
                <a:latin typeface="Times New Roman" pitchFamily="18" charset="0"/>
                <a:ea typeface="隶书" pitchFamily="49" charset="-122"/>
              </a:rPr>
              <a:t>T</a:t>
            </a:r>
            <a:r>
              <a:rPr lang="en-US" altLang="zh-CN" sz="2000" b="1" kern="0" dirty="0">
                <a:solidFill>
                  <a:srgbClr val="000000"/>
                </a:solidFill>
                <a:latin typeface="Times New Roman" pitchFamily="18" charset="0"/>
                <a:ea typeface="隶书" pitchFamily="49" charset="-122"/>
              </a:rPr>
              <a:t>&gt;::</a:t>
            </a:r>
            <a:r>
              <a:rPr lang="en-US" altLang="zh-CN" sz="2000" kern="0" dirty="0" err="1">
                <a:solidFill>
                  <a:srgbClr val="0000FF"/>
                </a:solidFill>
                <a:latin typeface="Times New Roman" pitchFamily="18" charset="0"/>
                <a:ea typeface="隶书" pitchFamily="49" charset="-122"/>
              </a:rPr>
              <a:t>PreOrder</a:t>
            </a:r>
            <a:r>
              <a:rPr lang="en-US" altLang="zh-CN" sz="2000" kern="0" dirty="0">
                <a:solidFill>
                  <a:srgbClr val="000000"/>
                </a:solidFill>
                <a:latin typeface="Times New Roman" pitchFamily="18" charset="0"/>
                <a:ea typeface="隶书" pitchFamily="49" charset="-122"/>
              </a:rPr>
              <a:t>(</a:t>
            </a:r>
            <a:r>
              <a:rPr lang="en-US" altLang="zh-CN" sz="2000" b="1" kern="0" dirty="0">
                <a:solidFill>
                  <a:srgbClr val="000000"/>
                </a:solidFill>
                <a:latin typeface="Times New Roman" pitchFamily="18" charset="0"/>
                <a:ea typeface="隶书" pitchFamily="49" charset="-122"/>
              </a:rPr>
              <a:t>void </a:t>
            </a:r>
            <a:r>
              <a:rPr lang="en-US" altLang="zh-CN" sz="2000" kern="0" dirty="0">
                <a:solidFill>
                  <a:srgbClr val="000000"/>
                </a:solidFill>
                <a:latin typeface="Times New Roman" pitchFamily="18" charset="0"/>
                <a:ea typeface="隶书" pitchFamily="49" charset="-122"/>
              </a:rPr>
              <a:t>(*visit)(</a:t>
            </a:r>
            <a:r>
              <a:rPr lang="en-US" altLang="zh-CN" sz="2000" kern="0" dirty="0" err="1">
                <a:solidFill>
                  <a:srgbClr val="000000"/>
                </a:solidFill>
                <a:latin typeface="Times New Roman" pitchFamily="18" charset="0"/>
                <a:ea typeface="隶书" pitchFamily="49" charset="-122"/>
              </a:rPr>
              <a:t>BinTreeNode</a:t>
            </a:r>
            <a:r>
              <a:rPr lang="en-US" altLang="zh-CN" sz="2000" b="1" kern="0" dirty="0">
                <a:solidFill>
                  <a:srgbClr val="000000"/>
                </a:solidFill>
                <a:latin typeface="Times New Roman" pitchFamily="18" charset="0"/>
                <a:ea typeface="隶书" pitchFamily="49" charset="-122"/>
              </a:rPr>
              <a:t>&lt;</a:t>
            </a:r>
            <a:r>
              <a:rPr lang="en-US" altLang="zh-CN" sz="2000" kern="0" dirty="0">
                <a:solidFill>
                  <a:srgbClr val="000000"/>
                </a:solidFill>
                <a:latin typeface="Times New Roman" pitchFamily="18" charset="0"/>
                <a:ea typeface="隶书" pitchFamily="49" charset="-122"/>
              </a:rPr>
              <a:t>T</a:t>
            </a:r>
            <a:r>
              <a:rPr lang="en-US" altLang="zh-CN" sz="2000" b="1" kern="0" dirty="0">
                <a:solidFill>
                  <a:srgbClr val="000000"/>
                </a:solidFill>
                <a:latin typeface="Times New Roman" pitchFamily="18" charset="0"/>
                <a:ea typeface="隶书" pitchFamily="49" charset="-122"/>
              </a:rPr>
              <a:t>&gt; *</a:t>
            </a:r>
            <a:r>
              <a:rPr lang="en-US" altLang="zh-CN" sz="2000" kern="0" dirty="0">
                <a:solidFill>
                  <a:srgbClr val="000000"/>
                </a:solidFill>
                <a:latin typeface="Times New Roman" pitchFamily="18" charset="0"/>
                <a:ea typeface="隶书" pitchFamily="49" charset="-122"/>
              </a:rPr>
              <a:t>t))</a:t>
            </a:r>
            <a:endParaRPr lang="en-US" altLang="zh-CN" sz="2000" b="1" kern="0" dirty="0">
              <a:solidFill>
                <a:srgbClr val="000000"/>
              </a:solidFill>
              <a:latin typeface="Times New Roman" pitchFamily="18" charset="0"/>
              <a:ea typeface="隶书" pitchFamily="49" charset="-122"/>
            </a:endParaRP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a:t>
            </a:r>
            <a:r>
              <a:rPr lang="en-US" altLang="zh-CN" sz="2000" kern="0" dirty="0">
                <a:solidFill>
                  <a:srgbClr val="000000"/>
                </a:solidFill>
                <a:latin typeface="Times New Roman" pitchFamily="18" charset="0"/>
                <a:ea typeface="隶书" pitchFamily="49" charset="-122"/>
              </a:rPr>
              <a:t>stack&lt;</a:t>
            </a:r>
            <a:r>
              <a:rPr lang="en-US" altLang="zh-CN" sz="2000" kern="0" dirty="0" err="1">
                <a:solidFill>
                  <a:srgbClr val="000000"/>
                </a:solidFill>
                <a:latin typeface="Times New Roman" pitchFamily="18" charset="0"/>
                <a:ea typeface="隶书" pitchFamily="49" charset="-122"/>
              </a:rPr>
              <a:t>BinTreeNode</a:t>
            </a:r>
            <a:r>
              <a:rPr lang="en-US" altLang="zh-CN" sz="2000" b="1" kern="0" dirty="0">
                <a:solidFill>
                  <a:srgbClr val="000000"/>
                </a:solidFill>
                <a:latin typeface="Times New Roman" pitchFamily="18" charset="0"/>
                <a:ea typeface="隶书" pitchFamily="49" charset="-122"/>
              </a:rPr>
              <a:t>&lt;</a:t>
            </a:r>
            <a:r>
              <a:rPr lang="en-US" altLang="zh-CN" sz="2000" kern="0" dirty="0">
                <a:solidFill>
                  <a:srgbClr val="000000"/>
                </a:solidFill>
                <a:latin typeface="Times New Roman" pitchFamily="18" charset="0"/>
                <a:ea typeface="隶书" pitchFamily="49" charset="-122"/>
              </a:rPr>
              <a:t>T</a:t>
            </a:r>
            <a:r>
              <a:rPr lang="en-US" altLang="zh-CN" sz="2000" b="1" kern="0" dirty="0">
                <a:solidFill>
                  <a:srgbClr val="000000"/>
                </a:solidFill>
                <a:latin typeface="Times New Roman" pitchFamily="18" charset="0"/>
                <a:ea typeface="隶书" pitchFamily="49" charset="-122"/>
              </a:rPr>
              <a:t>&gt;*&gt; </a:t>
            </a:r>
            <a:r>
              <a:rPr lang="en-US" altLang="zh-CN" sz="2000" kern="0" dirty="0">
                <a:solidFill>
                  <a:srgbClr val="000000"/>
                </a:solidFill>
                <a:latin typeface="Times New Roman" pitchFamily="18" charset="0"/>
                <a:ea typeface="隶书" pitchFamily="49" charset="-122"/>
              </a:rPr>
              <a:t>S</a:t>
            </a:r>
            <a:r>
              <a:rPr lang="en-US" altLang="zh-CN" sz="2000" b="1" kern="0" dirty="0">
                <a:solidFill>
                  <a:srgbClr val="000000"/>
                </a:solidFill>
                <a:latin typeface="Times New Roman" pitchFamily="18" charset="0"/>
                <a:ea typeface="隶书" pitchFamily="49" charset="-122"/>
              </a:rPr>
              <a:t>;</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a:t>
            </a:r>
            <a:r>
              <a:rPr lang="en-US" altLang="zh-CN" sz="2000" kern="0" dirty="0" err="1">
                <a:solidFill>
                  <a:srgbClr val="000000"/>
                </a:solidFill>
                <a:latin typeface="Times New Roman" pitchFamily="18" charset="0"/>
                <a:ea typeface="隶书" pitchFamily="49" charset="-122"/>
              </a:rPr>
              <a:t>BinTreeNode</a:t>
            </a:r>
            <a:r>
              <a:rPr lang="en-US" altLang="zh-CN" sz="2000" b="1" kern="0" dirty="0">
                <a:solidFill>
                  <a:srgbClr val="000000"/>
                </a:solidFill>
                <a:latin typeface="Times New Roman" pitchFamily="18" charset="0"/>
                <a:ea typeface="隶书" pitchFamily="49" charset="-122"/>
              </a:rPr>
              <a:t>&lt;</a:t>
            </a:r>
            <a:r>
              <a:rPr lang="en-US" altLang="zh-CN" sz="2000" kern="0" dirty="0">
                <a:solidFill>
                  <a:srgbClr val="000000"/>
                </a:solidFill>
                <a:latin typeface="Times New Roman" pitchFamily="18" charset="0"/>
                <a:ea typeface="隶书" pitchFamily="49" charset="-122"/>
              </a:rPr>
              <a:t>T</a:t>
            </a:r>
            <a:r>
              <a:rPr lang="en-US" altLang="zh-CN" sz="2000" b="1" kern="0" dirty="0">
                <a:solidFill>
                  <a:srgbClr val="000000"/>
                </a:solidFill>
                <a:latin typeface="Times New Roman" pitchFamily="18" charset="0"/>
                <a:ea typeface="隶书" pitchFamily="49" charset="-122"/>
              </a:rPr>
              <a:t>&gt; *</a:t>
            </a:r>
            <a:r>
              <a:rPr lang="en-US" altLang="zh-CN" sz="2000" kern="0" dirty="0">
                <a:solidFill>
                  <a:srgbClr val="000000"/>
                </a:solidFill>
                <a:latin typeface="Times New Roman" pitchFamily="18" charset="0"/>
                <a:ea typeface="隶书" pitchFamily="49" charset="-122"/>
              </a:rPr>
              <a:t>p = root</a:t>
            </a:r>
            <a:r>
              <a:rPr lang="en-US" altLang="zh-CN" sz="2000" b="1" kern="0" dirty="0">
                <a:solidFill>
                  <a:srgbClr val="000000"/>
                </a:solidFill>
                <a:latin typeface="Times New Roman" pitchFamily="18" charset="0"/>
                <a:ea typeface="隶书" pitchFamily="49" charset="-122"/>
              </a:rPr>
              <a:t>; </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a:t>
            </a:r>
            <a:r>
              <a:rPr lang="en-US" altLang="zh-CN" sz="2000" kern="0" dirty="0" err="1">
                <a:solidFill>
                  <a:srgbClr val="000000"/>
                </a:solidFill>
                <a:latin typeface="Times New Roman" pitchFamily="18" charset="0"/>
                <a:ea typeface="隶书" pitchFamily="49" charset="-122"/>
              </a:rPr>
              <a:t>S.Push</a:t>
            </a:r>
            <a:r>
              <a:rPr lang="en-US" altLang="zh-CN" sz="2000" kern="0" dirty="0">
                <a:solidFill>
                  <a:srgbClr val="000000"/>
                </a:solidFill>
                <a:latin typeface="Times New Roman" pitchFamily="18" charset="0"/>
                <a:ea typeface="隶书" pitchFamily="49" charset="-122"/>
              </a:rPr>
              <a:t> (NULL)</a:t>
            </a:r>
            <a:r>
              <a:rPr lang="en-US" altLang="zh-CN" sz="2000" b="1" kern="0" dirty="0">
                <a:solidFill>
                  <a:srgbClr val="000000"/>
                </a:solidFill>
                <a:latin typeface="Times New Roman" pitchFamily="18" charset="0"/>
                <a:ea typeface="隶书" pitchFamily="49" charset="-122"/>
              </a:rPr>
              <a:t>;</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while </a:t>
            </a:r>
            <a:r>
              <a:rPr lang="en-US" altLang="zh-CN" sz="2000" kern="0" dirty="0">
                <a:solidFill>
                  <a:srgbClr val="000000"/>
                </a:solidFill>
                <a:latin typeface="Times New Roman" pitchFamily="18" charset="0"/>
                <a:ea typeface="隶书" pitchFamily="49" charset="-122"/>
              </a:rPr>
              <a:t>(p != NULL)</a:t>
            </a:r>
            <a:r>
              <a:rPr lang="en-US" altLang="zh-CN" sz="2000" b="1" kern="0" dirty="0">
                <a:solidFill>
                  <a:srgbClr val="000000"/>
                </a:solidFill>
                <a:latin typeface="Times New Roman" pitchFamily="18" charset="0"/>
                <a:ea typeface="隶书" pitchFamily="49" charset="-122"/>
              </a:rPr>
              <a:t> {</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     </a:t>
            </a:r>
            <a:r>
              <a:rPr lang="en-US" altLang="zh-CN" sz="2000" kern="0" dirty="0">
                <a:solidFill>
                  <a:srgbClr val="005825"/>
                </a:solidFill>
                <a:latin typeface="Times New Roman" pitchFamily="18" charset="0"/>
                <a:ea typeface="隶书" pitchFamily="49" charset="-122"/>
              </a:rPr>
              <a:t>visit(p)</a:t>
            </a:r>
            <a:r>
              <a:rPr lang="en-US" altLang="zh-CN" sz="2000" b="1" kern="0" dirty="0">
                <a:solidFill>
                  <a:srgbClr val="005825"/>
                </a:solidFill>
                <a:latin typeface="Times New Roman" pitchFamily="18" charset="0"/>
                <a:ea typeface="隶书" pitchFamily="49" charset="-122"/>
              </a:rPr>
              <a:t>;			// </a:t>
            </a:r>
            <a:r>
              <a:rPr lang="zh-CN" altLang="en-US" sz="2000" kern="0" dirty="0">
                <a:solidFill>
                  <a:srgbClr val="005825"/>
                </a:solidFill>
                <a:latin typeface="Times New Roman" pitchFamily="18" charset="0"/>
                <a:ea typeface="隶书" pitchFamily="49" charset="-122"/>
              </a:rPr>
              <a:t>访问结点</a:t>
            </a:r>
          </a:p>
          <a:p>
            <a:pPr marL="342900" lvl="0" indent="-342900" eaLnBrk="0" fontAlgn="base" hangingPunct="0">
              <a:lnSpc>
                <a:spcPct val="105000"/>
              </a:lnSpc>
              <a:spcBef>
                <a:spcPct val="0"/>
              </a:spcBef>
              <a:spcAft>
                <a:spcPct val="0"/>
              </a:spcAft>
              <a:buClr>
                <a:srgbClr val="FF0000"/>
              </a:buClr>
            </a:pPr>
            <a:r>
              <a:rPr lang="zh-CN" altLang="en-US" sz="2000" b="1" kern="0" dirty="0">
                <a:solidFill>
                  <a:srgbClr val="000000"/>
                </a:solidFill>
                <a:latin typeface="Times New Roman" pitchFamily="18" charset="0"/>
                <a:ea typeface="隶书" pitchFamily="49" charset="-122"/>
              </a:rPr>
              <a:t> 	      </a:t>
            </a:r>
            <a:r>
              <a:rPr lang="en-US" altLang="zh-CN" sz="2000" b="1" kern="0" dirty="0">
                <a:solidFill>
                  <a:srgbClr val="000000"/>
                </a:solidFill>
                <a:latin typeface="Times New Roman" pitchFamily="18" charset="0"/>
                <a:ea typeface="隶书" pitchFamily="49" charset="-122"/>
              </a:rPr>
              <a:t>if </a:t>
            </a:r>
            <a:r>
              <a:rPr lang="en-US" altLang="zh-CN" sz="2000" kern="0" dirty="0">
                <a:solidFill>
                  <a:srgbClr val="000000"/>
                </a:solidFill>
                <a:latin typeface="Times New Roman" pitchFamily="18" charset="0"/>
                <a:ea typeface="隶书" pitchFamily="49" charset="-122"/>
              </a:rPr>
              <a:t>(p</a:t>
            </a:r>
            <a:r>
              <a:rPr lang="en-US" altLang="zh-CN" sz="2000" kern="0" dirty="0">
                <a:solidFill>
                  <a:srgbClr val="000000"/>
                </a:solidFill>
                <a:latin typeface="楷体_GB2312" pitchFamily="49" charset="-122"/>
                <a:ea typeface="楷体_GB2312" pitchFamily="49" charset="-122"/>
              </a:rPr>
              <a:t>-&gt;</a:t>
            </a:r>
            <a:r>
              <a:rPr lang="en-US" altLang="zh-CN" sz="2000" kern="0" dirty="0" err="1">
                <a:solidFill>
                  <a:srgbClr val="000000"/>
                </a:solidFill>
                <a:latin typeface="Times New Roman" pitchFamily="18" charset="0"/>
                <a:ea typeface="隶书" pitchFamily="49" charset="-122"/>
              </a:rPr>
              <a:t>rightChild</a:t>
            </a:r>
            <a:r>
              <a:rPr lang="en-US" altLang="zh-CN" sz="2000" kern="0" dirty="0">
                <a:solidFill>
                  <a:srgbClr val="000000"/>
                </a:solidFill>
                <a:latin typeface="Times New Roman" pitchFamily="18" charset="0"/>
                <a:ea typeface="隶书" pitchFamily="49" charset="-122"/>
              </a:rPr>
              <a:t> != NULL)</a:t>
            </a:r>
          </a:p>
          <a:p>
            <a:pPr marL="342900" lvl="0" indent="-342900" eaLnBrk="0" fontAlgn="base" hangingPunct="0">
              <a:lnSpc>
                <a:spcPct val="105000"/>
              </a:lnSpc>
              <a:spcBef>
                <a:spcPct val="0"/>
              </a:spcBef>
              <a:spcAft>
                <a:spcPct val="0"/>
              </a:spcAft>
              <a:buClr>
                <a:srgbClr val="FF0000"/>
              </a:buClr>
            </a:pPr>
            <a:r>
              <a:rPr lang="en-US" altLang="zh-CN" sz="2000" kern="0" dirty="0">
                <a:solidFill>
                  <a:srgbClr val="000000"/>
                </a:solidFill>
                <a:latin typeface="Times New Roman" pitchFamily="18" charset="0"/>
                <a:ea typeface="隶书" pitchFamily="49" charset="-122"/>
              </a:rPr>
              <a:t>              </a:t>
            </a:r>
            <a:r>
              <a:rPr lang="en-US" altLang="zh-CN" sz="2000" kern="0" dirty="0">
                <a:solidFill>
                  <a:srgbClr val="005825"/>
                </a:solidFill>
                <a:latin typeface="Times New Roman" pitchFamily="18" charset="0"/>
                <a:ea typeface="隶书" pitchFamily="49" charset="-122"/>
              </a:rPr>
              <a:t> </a:t>
            </a:r>
            <a:r>
              <a:rPr lang="en-US" altLang="zh-CN" sz="2000" kern="0" dirty="0" err="1">
                <a:solidFill>
                  <a:srgbClr val="005825"/>
                </a:solidFill>
                <a:latin typeface="Times New Roman" pitchFamily="18" charset="0"/>
                <a:ea typeface="隶书" pitchFamily="49" charset="-122"/>
              </a:rPr>
              <a:t>S.Push</a:t>
            </a:r>
            <a:r>
              <a:rPr lang="en-US" altLang="zh-CN" sz="2000" kern="0" dirty="0">
                <a:solidFill>
                  <a:srgbClr val="005825"/>
                </a:solidFill>
                <a:latin typeface="Times New Roman" pitchFamily="18" charset="0"/>
                <a:ea typeface="隶书" pitchFamily="49" charset="-122"/>
              </a:rPr>
              <a:t> (p</a:t>
            </a:r>
            <a:r>
              <a:rPr lang="en-US" altLang="zh-CN" sz="2000" kern="0" dirty="0">
                <a:solidFill>
                  <a:srgbClr val="005825"/>
                </a:solidFill>
                <a:latin typeface="楷体_GB2312" pitchFamily="49" charset="-122"/>
                <a:ea typeface="楷体_GB2312" pitchFamily="49" charset="-122"/>
              </a:rPr>
              <a:t>-</a:t>
            </a:r>
            <a:r>
              <a:rPr lang="en-US" altLang="zh-CN" sz="2000" b="1" kern="0" dirty="0">
                <a:solidFill>
                  <a:srgbClr val="005825"/>
                </a:solidFill>
                <a:latin typeface="楷体_GB2312" pitchFamily="49" charset="-122"/>
                <a:ea typeface="楷体_GB2312" pitchFamily="49" charset="-122"/>
              </a:rPr>
              <a:t>&gt;</a:t>
            </a:r>
            <a:r>
              <a:rPr lang="en-US" altLang="zh-CN" sz="2000" kern="0" dirty="0" err="1">
                <a:solidFill>
                  <a:srgbClr val="005825"/>
                </a:solidFill>
                <a:latin typeface="Times New Roman" pitchFamily="18" charset="0"/>
                <a:ea typeface="隶书" pitchFamily="49" charset="-122"/>
              </a:rPr>
              <a:t>rightChild</a:t>
            </a:r>
            <a:r>
              <a:rPr lang="en-US" altLang="zh-CN" sz="2000" kern="0" dirty="0">
                <a:solidFill>
                  <a:srgbClr val="005825"/>
                </a:solidFill>
                <a:latin typeface="Times New Roman" pitchFamily="18" charset="0"/>
                <a:ea typeface="隶书" pitchFamily="49" charset="-122"/>
              </a:rPr>
              <a:t>)</a:t>
            </a:r>
            <a:r>
              <a:rPr lang="en-US" altLang="zh-CN" sz="2000" b="1" kern="0" dirty="0">
                <a:solidFill>
                  <a:srgbClr val="005825"/>
                </a:solidFill>
                <a:latin typeface="Times New Roman" pitchFamily="18" charset="0"/>
                <a:ea typeface="隶书" pitchFamily="49" charset="-122"/>
              </a:rPr>
              <a:t>; 	// </a:t>
            </a:r>
            <a:r>
              <a:rPr lang="zh-CN" altLang="en-US" sz="2000" kern="0" dirty="0">
                <a:solidFill>
                  <a:srgbClr val="005825"/>
                </a:solidFill>
                <a:latin typeface="Times New Roman" pitchFamily="18" charset="0"/>
                <a:ea typeface="隶书" pitchFamily="49" charset="-122"/>
              </a:rPr>
              <a:t>预留右指针在栈中</a:t>
            </a:r>
            <a:endParaRPr lang="en-US" altLang="zh-CN" sz="2000" kern="0" dirty="0">
              <a:solidFill>
                <a:srgbClr val="005825"/>
              </a:solidFill>
              <a:latin typeface="Times New Roman" pitchFamily="18" charset="0"/>
              <a:ea typeface="隶书" pitchFamily="49" charset="-122"/>
            </a:endParaRP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          if </a:t>
            </a:r>
            <a:r>
              <a:rPr lang="en-US" altLang="zh-CN" sz="2000" kern="0" dirty="0">
                <a:solidFill>
                  <a:srgbClr val="000000"/>
                </a:solidFill>
                <a:latin typeface="Times New Roman" pitchFamily="18" charset="0"/>
                <a:ea typeface="隶书" pitchFamily="49" charset="-122"/>
              </a:rPr>
              <a:t>(p</a:t>
            </a:r>
            <a:r>
              <a:rPr lang="en-US" altLang="zh-CN" sz="2000" kern="0" dirty="0">
                <a:solidFill>
                  <a:srgbClr val="000000"/>
                </a:solidFill>
                <a:latin typeface="楷体_GB2312" pitchFamily="49" charset="-122"/>
                <a:ea typeface="楷体_GB2312" pitchFamily="49" charset="-122"/>
              </a:rPr>
              <a:t>-&gt;</a:t>
            </a:r>
            <a:r>
              <a:rPr lang="en-US" altLang="zh-CN" sz="2000" kern="0" dirty="0" err="1">
                <a:solidFill>
                  <a:srgbClr val="000000"/>
                </a:solidFill>
                <a:latin typeface="Times New Roman" pitchFamily="18" charset="0"/>
                <a:ea typeface="隶书" pitchFamily="49" charset="-122"/>
              </a:rPr>
              <a:t>leftChild</a:t>
            </a:r>
            <a:r>
              <a:rPr lang="en-US" altLang="zh-CN" sz="2000" kern="0" dirty="0">
                <a:solidFill>
                  <a:srgbClr val="000000"/>
                </a:solidFill>
                <a:latin typeface="Times New Roman" pitchFamily="18" charset="0"/>
                <a:ea typeface="隶书" pitchFamily="49" charset="-122"/>
              </a:rPr>
              <a:t> != NULL) </a:t>
            </a:r>
          </a:p>
          <a:p>
            <a:pPr marL="342900" lvl="0" indent="-342900" eaLnBrk="0" fontAlgn="base" hangingPunct="0">
              <a:lnSpc>
                <a:spcPct val="105000"/>
              </a:lnSpc>
              <a:spcBef>
                <a:spcPct val="0"/>
              </a:spcBef>
              <a:spcAft>
                <a:spcPct val="0"/>
              </a:spcAft>
              <a:buClr>
                <a:srgbClr val="FF0000"/>
              </a:buClr>
            </a:pPr>
            <a:r>
              <a:rPr lang="en-US" altLang="zh-CN" sz="2000" kern="0" dirty="0">
                <a:solidFill>
                  <a:srgbClr val="000000"/>
                </a:solidFill>
                <a:latin typeface="Times New Roman" pitchFamily="18" charset="0"/>
                <a:ea typeface="隶书" pitchFamily="49" charset="-122"/>
              </a:rPr>
              <a:t>               </a:t>
            </a:r>
            <a:r>
              <a:rPr lang="en-US" altLang="zh-CN" sz="2000" kern="0" dirty="0">
                <a:solidFill>
                  <a:srgbClr val="005825"/>
                </a:solidFill>
                <a:latin typeface="Times New Roman" pitchFamily="18" charset="0"/>
                <a:ea typeface="隶书" pitchFamily="49" charset="-122"/>
              </a:rPr>
              <a:t>p = p</a:t>
            </a:r>
            <a:r>
              <a:rPr lang="en-US" altLang="zh-CN" sz="2000" kern="0" dirty="0">
                <a:solidFill>
                  <a:srgbClr val="005825"/>
                </a:solidFill>
                <a:latin typeface="楷体_GB2312" pitchFamily="49" charset="-122"/>
                <a:ea typeface="楷体_GB2312" pitchFamily="49" charset="-122"/>
              </a:rPr>
              <a:t>-&gt;</a:t>
            </a:r>
            <a:r>
              <a:rPr lang="en-US" altLang="zh-CN" sz="2000" kern="0" dirty="0" err="1">
                <a:solidFill>
                  <a:srgbClr val="005825"/>
                </a:solidFill>
                <a:latin typeface="Times New Roman" pitchFamily="18" charset="0"/>
                <a:ea typeface="隶书" pitchFamily="49" charset="-122"/>
              </a:rPr>
              <a:t>leftChild</a:t>
            </a:r>
            <a:r>
              <a:rPr lang="en-US" altLang="zh-CN" sz="2000" b="1" kern="0" dirty="0">
                <a:solidFill>
                  <a:srgbClr val="005825"/>
                </a:solidFill>
                <a:latin typeface="Times New Roman" pitchFamily="18" charset="0"/>
                <a:ea typeface="隶书" pitchFamily="49" charset="-122"/>
              </a:rPr>
              <a:t>;		//</a:t>
            </a:r>
            <a:r>
              <a:rPr lang="zh-CN" altLang="en-US" sz="2000" kern="0" dirty="0">
                <a:solidFill>
                  <a:srgbClr val="005825"/>
                </a:solidFill>
                <a:latin typeface="Times New Roman" pitchFamily="18" charset="0"/>
                <a:ea typeface="隶书" pitchFamily="49" charset="-122"/>
              </a:rPr>
              <a:t>进左子树</a:t>
            </a:r>
          </a:p>
          <a:p>
            <a:pPr marL="342900" lvl="0" indent="-342900" eaLnBrk="0" fontAlgn="base" hangingPunct="0">
              <a:lnSpc>
                <a:spcPct val="105000"/>
              </a:lnSpc>
              <a:spcBef>
                <a:spcPct val="0"/>
              </a:spcBef>
              <a:spcAft>
                <a:spcPct val="0"/>
              </a:spcAft>
              <a:buClr>
                <a:srgbClr val="FF0000"/>
              </a:buClr>
            </a:pPr>
            <a:r>
              <a:rPr lang="zh-CN" altLang="en-US" sz="2000" b="1" kern="0" dirty="0">
                <a:solidFill>
                  <a:srgbClr val="005825"/>
                </a:solidFill>
                <a:latin typeface="Times New Roman" pitchFamily="18" charset="0"/>
                <a:ea typeface="隶书" pitchFamily="49" charset="-122"/>
              </a:rPr>
              <a:t> 	     </a:t>
            </a:r>
            <a:r>
              <a:rPr lang="en-US" altLang="zh-CN" sz="2000" b="1" kern="0" dirty="0">
                <a:solidFill>
                  <a:srgbClr val="005825"/>
                </a:solidFill>
                <a:latin typeface="Times New Roman" pitchFamily="18" charset="0"/>
                <a:ea typeface="隶书" pitchFamily="49" charset="-122"/>
              </a:rPr>
              <a:t>else </a:t>
            </a:r>
            <a:r>
              <a:rPr lang="en-US" altLang="zh-CN" sz="2000" kern="0" dirty="0" err="1">
                <a:solidFill>
                  <a:srgbClr val="005825"/>
                </a:solidFill>
                <a:latin typeface="Times New Roman" pitchFamily="18" charset="0"/>
                <a:ea typeface="隶书" pitchFamily="49" charset="-122"/>
              </a:rPr>
              <a:t>S.Pop</a:t>
            </a:r>
            <a:r>
              <a:rPr lang="en-US" altLang="zh-CN" sz="2000" kern="0" dirty="0">
                <a:solidFill>
                  <a:srgbClr val="005825"/>
                </a:solidFill>
                <a:latin typeface="Times New Roman" pitchFamily="18" charset="0"/>
                <a:ea typeface="隶书" pitchFamily="49" charset="-122"/>
              </a:rPr>
              <a:t>(p)</a:t>
            </a:r>
            <a:r>
              <a:rPr lang="en-US" altLang="zh-CN" sz="2000" b="1" kern="0" dirty="0">
                <a:solidFill>
                  <a:srgbClr val="005825"/>
                </a:solidFill>
                <a:latin typeface="Times New Roman" pitchFamily="18" charset="0"/>
                <a:ea typeface="隶书" pitchFamily="49" charset="-122"/>
              </a:rPr>
              <a:t>;		//</a:t>
            </a:r>
            <a:r>
              <a:rPr lang="zh-CN" altLang="en-US" sz="2000" kern="0" dirty="0">
                <a:solidFill>
                  <a:srgbClr val="005825"/>
                </a:solidFill>
                <a:latin typeface="Times New Roman" pitchFamily="18" charset="0"/>
                <a:ea typeface="隶书" pitchFamily="49" charset="-122"/>
              </a:rPr>
              <a:t>左子树为空</a:t>
            </a:r>
          </a:p>
          <a:p>
            <a:pPr marL="342900" lvl="0" indent="-342900" eaLnBrk="0" fontAlgn="base" hangingPunct="0">
              <a:lnSpc>
                <a:spcPct val="105000"/>
              </a:lnSpc>
              <a:spcBef>
                <a:spcPct val="0"/>
              </a:spcBef>
              <a:spcAft>
                <a:spcPct val="0"/>
              </a:spcAft>
              <a:buClr>
                <a:srgbClr val="FF0000"/>
              </a:buClr>
            </a:pPr>
            <a:r>
              <a:rPr lang="zh-CN" altLang="en-US" sz="2000" b="1" kern="0" dirty="0">
                <a:solidFill>
                  <a:srgbClr val="000000"/>
                </a:solidFill>
                <a:latin typeface="Times New Roman" pitchFamily="18" charset="0"/>
                <a:ea typeface="隶书" pitchFamily="49" charset="-122"/>
              </a:rPr>
              <a:t>     </a:t>
            </a:r>
            <a:r>
              <a:rPr lang="en-US" altLang="zh-CN" sz="2000" b="1" kern="0" dirty="0">
                <a:solidFill>
                  <a:srgbClr val="000000"/>
                </a:solidFill>
                <a:latin typeface="Times New Roman" pitchFamily="18" charset="0"/>
                <a:ea typeface="隶书" pitchFamily="49" charset="-122"/>
              </a:rPr>
              <a:t>}</a:t>
            </a:r>
          </a:p>
          <a:p>
            <a:pPr marL="342900" lvl="0" indent="-342900" eaLnBrk="0" fontAlgn="base" hangingPunct="0">
              <a:lnSpc>
                <a:spcPct val="105000"/>
              </a:lnSpc>
              <a:spcBef>
                <a:spcPct val="0"/>
              </a:spcBef>
              <a:spcAft>
                <a:spcPct val="0"/>
              </a:spcAft>
              <a:buClr>
                <a:srgbClr val="FF0000"/>
              </a:buClr>
            </a:pPr>
            <a:r>
              <a:rPr lang="en-US" altLang="zh-CN" sz="2000" b="1" kern="0" dirty="0">
                <a:solidFill>
                  <a:srgbClr val="000000"/>
                </a:solidFill>
                <a:latin typeface="Times New Roman" pitchFamily="18" charset="0"/>
                <a:ea typeface="隶书" pitchFamily="49" charset="-122"/>
              </a:rPr>
              <a:t>}</a:t>
            </a:r>
            <a:endParaRPr lang="zh-CN" altLang="en-US" sz="2000" b="1" kern="0" dirty="0">
              <a:solidFill>
                <a:srgbClr val="000000"/>
              </a:solidFill>
              <a:latin typeface="Times New Roman" pitchFamily="18" charset="0"/>
              <a:ea typeface="隶书" pitchFamily="49" charset="-122"/>
            </a:endParaRPr>
          </a:p>
        </p:txBody>
      </p:sp>
    </p:spTree>
    <p:extLst>
      <p:ext uri="{BB962C8B-B14F-4D97-AF65-F5344CB8AC3E}">
        <p14:creationId xmlns:p14="http://schemas.microsoft.com/office/powerpoint/2010/main" val="39918873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22946</TotalTime>
  <Words>9698</Words>
  <Application>Microsoft Office PowerPoint</Application>
  <PresentationFormat>全屏显示(4:3)</PresentationFormat>
  <Paragraphs>1266</Paragraphs>
  <Slides>83</Slides>
  <Notes>10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104" baseType="lpstr">
      <vt:lpstr>-apple-system</vt:lpstr>
      <vt:lpstr>等线</vt:lpstr>
      <vt:lpstr>仿宋_GB2312</vt:lpstr>
      <vt:lpstr>黑体</vt:lpstr>
      <vt:lpstr>楷体</vt:lpstr>
      <vt:lpstr>楷体_GB2312</vt:lpstr>
      <vt:lpstr>隶书</vt:lpstr>
      <vt:lpstr>宋体</vt:lpstr>
      <vt:lpstr>微软雅黑</vt:lpstr>
      <vt:lpstr>微软雅黑</vt:lpstr>
      <vt:lpstr>Arial</vt:lpstr>
      <vt:lpstr>Arial Black</vt:lpstr>
      <vt:lpstr>Arial Narrow</vt:lpstr>
      <vt:lpstr>Calibri</vt:lpstr>
      <vt:lpstr>Calibri Light</vt:lpstr>
      <vt:lpstr>Cambria Math</vt:lpstr>
      <vt:lpstr>Tahoma</vt:lpstr>
      <vt:lpstr>Times New Roman</vt:lpstr>
      <vt:lpstr>Wingdings</vt:lpstr>
      <vt:lpstr>Office 主题</vt:lpstr>
      <vt:lpstr>Equation</vt:lpstr>
      <vt:lpstr>Trees  &amp; Binary Trees</vt:lpstr>
      <vt:lpstr>Trees</vt:lpstr>
      <vt:lpstr>Traversal of Binary Trees</vt:lpstr>
      <vt:lpstr>Traversal of Binary Trees</vt:lpstr>
      <vt:lpstr>Traversal of Binary Trees</vt:lpstr>
      <vt:lpstr>Traversal of Binary Trees</vt:lpstr>
      <vt:lpstr>Traversal of Binary Trees</vt:lpstr>
      <vt:lpstr>Traversal of Binary Trees</vt:lpstr>
      <vt:lpstr>Traversal of Binary Trees</vt:lpstr>
      <vt:lpstr>PowerPoint 演示文稿</vt:lpstr>
      <vt:lpstr>PowerPoint 演示文稿</vt:lpstr>
      <vt:lpstr>Traversal of Binary Trees</vt:lpstr>
      <vt:lpstr>Traversal of Binary Trees</vt:lpstr>
      <vt:lpstr>Traversal of Binary Trees</vt:lpstr>
      <vt:lpstr>PowerPoint 演示文稿</vt:lpstr>
      <vt:lpstr>PowerPoint 演示文稿</vt:lpstr>
      <vt:lpstr>Traversal of Binary Trees</vt:lpstr>
      <vt:lpstr>Traversal of Binary Trees</vt:lpstr>
      <vt:lpstr>Traversal of Binary Trees</vt:lpstr>
      <vt:lpstr>Traversal of Binary Trees</vt:lpstr>
      <vt:lpstr>PowerPoint 演示文稿</vt:lpstr>
      <vt:lpstr>PowerPoint 演示文稿</vt:lpstr>
      <vt:lpstr>Traversal of Binary Trees</vt:lpstr>
      <vt:lpstr>Restore the binary tree by the traversal </vt:lpstr>
      <vt:lpstr>Restore the binary tree by the traversal </vt:lpstr>
      <vt:lpstr>Restore the binary tree by the traversal </vt:lpstr>
      <vt:lpstr>Restore the binary tree by the traversal </vt:lpstr>
      <vt:lpstr>Restore the binary tree by the traversal </vt:lpstr>
      <vt:lpstr>后序与先序不能唯一确定二叉树</vt:lpstr>
      <vt:lpstr>Restore the binary tree by the traversal </vt:lpstr>
      <vt:lpstr>Restore the binary tree by the traversal </vt:lpstr>
      <vt:lpstr>思考</vt:lpstr>
      <vt:lpstr>不用栈的二叉树遍历的非递归方法</vt:lpstr>
      <vt:lpstr>Threaded binary trees </vt:lpstr>
      <vt:lpstr>Threaded binary trees </vt:lpstr>
      <vt:lpstr>Threaded binary trees </vt:lpstr>
      <vt:lpstr>Threaded binary trees </vt:lpstr>
      <vt:lpstr>Threaded binary trees </vt:lpstr>
      <vt:lpstr>Threaded binary trees </vt:lpstr>
      <vt:lpstr>Threaded binary trees </vt:lpstr>
      <vt:lpstr>Exercise</vt:lpstr>
      <vt:lpstr>Applications: Binary Trees </vt:lpstr>
      <vt:lpstr>Applications: binary trees </vt:lpstr>
      <vt:lpstr>Applications: binary trees </vt:lpstr>
      <vt:lpstr>Applications: binary trees </vt:lpstr>
      <vt:lpstr>Applications: binary trees </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Applications: Huffman tree and coding</vt:lpstr>
      <vt:lpstr>Case</vt:lpstr>
      <vt:lpstr>Case</vt:lpstr>
      <vt:lpstr>堆（Heap）</vt:lpstr>
      <vt:lpstr>堆（Heap）</vt:lpstr>
      <vt:lpstr>堆（Heap）</vt:lpstr>
      <vt:lpstr>堆（Heap）</vt:lpstr>
      <vt:lpstr>堆（Heap）</vt:lpstr>
      <vt:lpstr>最小堆调整算法</vt:lpstr>
      <vt:lpstr>最小堆调整算法</vt:lpstr>
      <vt:lpstr>最小堆调整算法</vt:lpstr>
      <vt:lpstr>最小堆调整算法</vt:lpstr>
      <vt:lpstr>最小堆的插入</vt:lpstr>
      <vt:lpstr>最小堆的插入</vt:lpstr>
      <vt:lpstr>最小堆的插入</vt:lpstr>
      <vt:lpstr>最小堆的删除</vt:lpstr>
      <vt:lpstr>Binary Trees Summary</vt:lpstr>
    </vt:vector>
  </TitlesOfParts>
  <Company>SYSU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Suzhuo</dc:creator>
  <cp:lastModifiedBy>h w</cp:lastModifiedBy>
  <cp:revision>1001</cp:revision>
  <cp:lastPrinted>2023-10-25T01:27:43Z</cp:lastPrinted>
  <dcterms:created xsi:type="dcterms:W3CDTF">2014-02-24T09:24:21Z</dcterms:created>
  <dcterms:modified xsi:type="dcterms:W3CDTF">2023-10-25T03:13:45Z</dcterms:modified>
</cp:coreProperties>
</file>